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42"/>
  </p:notesMasterIdLst>
  <p:sldIdLst>
    <p:sldId id="256" r:id="rId2"/>
    <p:sldId id="264" r:id="rId3"/>
    <p:sldId id="265" r:id="rId4"/>
    <p:sldId id="302" r:id="rId5"/>
    <p:sldId id="266" r:id="rId6"/>
    <p:sldId id="267" r:id="rId7"/>
    <p:sldId id="257" r:id="rId8"/>
    <p:sldId id="268" r:id="rId9"/>
    <p:sldId id="269" r:id="rId10"/>
    <p:sldId id="270" r:id="rId11"/>
    <p:sldId id="271" r:id="rId12"/>
    <p:sldId id="272" r:id="rId13"/>
    <p:sldId id="263" r:id="rId14"/>
    <p:sldId id="301" r:id="rId15"/>
    <p:sldId id="273" r:id="rId16"/>
    <p:sldId id="274" r:id="rId17"/>
    <p:sldId id="275" r:id="rId18"/>
    <p:sldId id="276" r:id="rId19"/>
    <p:sldId id="278" r:id="rId20"/>
    <p:sldId id="277" r:id="rId21"/>
    <p:sldId id="279" r:id="rId22"/>
    <p:sldId id="283" r:id="rId23"/>
    <p:sldId id="281" r:id="rId24"/>
    <p:sldId id="284" r:id="rId25"/>
    <p:sldId id="282" r:id="rId26"/>
    <p:sldId id="285" r:id="rId27"/>
    <p:sldId id="286" r:id="rId28"/>
    <p:sldId id="287" r:id="rId29"/>
    <p:sldId id="288" r:id="rId30"/>
    <p:sldId id="300" r:id="rId31"/>
    <p:sldId id="299" r:id="rId32"/>
    <p:sldId id="294" r:id="rId33"/>
    <p:sldId id="295" r:id="rId34"/>
    <p:sldId id="290" r:id="rId35"/>
    <p:sldId id="298" r:id="rId36"/>
    <p:sldId id="297" r:id="rId37"/>
    <p:sldId id="291" r:id="rId38"/>
    <p:sldId id="293" r:id="rId39"/>
    <p:sldId id="296" r:id="rId40"/>
    <p:sldId id="292" r:id="rId4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6423"/>
    <a:srgbClr val="FFFFFF"/>
    <a:srgbClr val="7F7F7F"/>
    <a:srgbClr val="000000"/>
    <a:srgbClr val="693011"/>
    <a:srgbClr val="E7976B"/>
    <a:srgbClr val="F2C8B0"/>
    <a:srgbClr val="307871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>
        <p:scale>
          <a:sx n="131" d="100"/>
          <a:sy n="131" d="100"/>
        </p:scale>
        <p:origin x="416" y="6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21.07.2021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Thick</a:t>
            </a:r>
            <a:r>
              <a:rPr lang="cs-CZ" dirty="0"/>
              <a:t> – </a:t>
            </a:r>
            <a:r>
              <a:rPr lang="cs-CZ" dirty="0" err="1"/>
              <a:t>eddington</a:t>
            </a:r>
            <a:r>
              <a:rPr lang="cs-CZ" dirty="0"/>
              <a:t>, </a:t>
            </a:r>
            <a:r>
              <a:rPr lang="cs-CZ" dirty="0" err="1"/>
              <a:t>thin</a:t>
            </a:r>
            <a:r>
              <a:rPr lang="cs-CZ" dirty="0"/>
              <a:t> – intensity </a:t>
            </a:r>
            <a:r>
              <a:rPr lang="cs-CZ" dirty="0" err="1"/>
              <a:t>distribution</a:t>
            </a:r>
            <a:r>
              <a:rPr lang="cs-CZ" dirty="0"/>
              <a:t> as </a:t>
            </a:r>
            <a:r>
              <a:rPr lang="cs-CZ" dirty="0" err="1"/>
              <a:t>dirac</a:t>
            </a:r>
            <a:r>
              <a:rPr lang="cs-CZ" dirty="0"/>
              <a:t> delta </a:t>
            </a:r>
            <a:r>
              <a:rPr lang="cs-CZ" dirty="0" err="1"/>
              <a:t>function</a:t>
            </a:r>
            <a:r>
              <a:rPr lang="cs-CZ" dirty="0"/>
              <a:t> </a:t>
            </a:r>
            <a:r>
              <a:rPr lang="cs-CZ" dirty="0" err="1"/>
              <a:t>parallel</a:t>
            </a:r>
            <a:r>
              <a:rPr lang="cs-CZ" dirty="0"/>
              <a:t> to  flux </a:t>
            </a:r>
            <a:r>
              <a:rPr lang="cs-CZ" dirty="0" err="1"/>
              <a:t>vector</a:t>
            </a:r>
            <a:r>
              <a:rPr lang="cs-CZ" dirty="0"/>
              <a:t>	</a:t>
            </a:r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686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Thick</a:t>
            </a:r>
            <a:r>
              <a:rPr lang="cs-CZ" dirty="0"/>
              <a:t> – </a:t>
            </a:r>
            <a:r>
              <a:rPr lang="cs-CZ" dirty="0" err="1"/>
              <a:t>eddington</a:t>
            </a:r>
            <a:r>
              <a:rPr lang="cs-CZ" dirty="0"/>
              <a:t>, </a:t>
            </a:r>
            <a:r>
              <a:rPr lang="cs-CZ" dirty="0" err="1"/>
              <a:t>thin</a:t>
            </a:r>
            <a:r>
              <a:rPr lang="cs-CZ" dirty="0"/>
              <a:t> – intensity </a:t>
            </a:r>
            <a:r>
              <a:rPr lang="cs-CZ" dirty="0" err="1"/>
              <a:t>distribution</a:t>
            </a:r>
            <a:r>
              <a:rPr lang="cs-CZ" dirty="0"/>
              <a:t> as </a:t>
            </a:r>
            <a:r>
              <a:rPr lang="cs-CZ" dirty="0" err="1"/>
              <a:t>dirac</a:t>
            </a:r>
            <a:r>
              <a:rPr lang="cs-CZ" dirty="0"/>
              <a:t> delta </a:t>
            </a:r>
            <a:r>
              <a:rPr lang="cs-CZ" dirty="0" err="1"/>
              <a:t>function</a:t>
            </a:r>
            <a:r>
              <a:rPr lang="cs-CZ" dirty="0"/>
              <a:t> </a:t>
            </a:r>
            <a:r>
              <a:rPr lang="cs-CZ" dirty="0" err="1"/>
              <a:t>parallel</a:t>
            </a:r>
            <a:r>
              <a:rPr lang="cs-CZ" dirty="0"/>
              <a:t> to  flux </a:t>
            </a:r>
            <a:r>
              <a:rPr lang="cs-CZ" dirty="0" err="1"/>
              <a:t>vector</a:t>
            </a:r>
            <a:r>
              <a:rPr lang="cs-CZ" dirty="0"/>
              <a:t>	</a:t>
            </a:r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083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Thick</a:t>
            </a:r>
            <a:r>
              <a:rPr lang="cs-CZ" dirty="0"/>
              <a:t> – </a:t>
            </a:r>
            <a:r>
              <a:rPr lang="cs-CZ" dirty="0" err="1"/>
              <a:t>eddington</a:t>
            </a:r>
            <a:r>
              <a:rPr lang="cs-CZ" dirty="0"/>
              <a:t>, </a:t>
            </a:r>
            <a:r>
              <a:rPr lang="cs-CZ" dirty="0" err="1"/>
              <a:t>thin</a:t>
            </a:r>
            <a:r>
              <a:rPr lang="cs-CZ" dirty="0"/>
              <a:t> – intensity </a:t>
            </a:r>
            <a:r>
              <a:rPr lang="cs-CZ" dirty="0" err="1"/>
              <a:t>distribution</a:t>
            </a:r>
            <a:r>
              <a:rPr lang="cs-CZ" dirty="0"/>
              <a:t> as </a:t>
            </a:r>
            <a:r>
              <a:rPr lang="cs-CZ" dirty="0" err="1"/>
              <a:t>dirac</a:t>
            </a:r>
            <a:r>
              <a:rPr lang="cs-CZ" dirty="0"/>
              <a:t> delta </a:t>
            </a:r>
            <a:r>
              <a:rPr lang="cs-CZ" dirty="0" err="1"/>
              <a:t>function</a:t>
            </a:r>
            <a:r>
              <a:rPr lang="cs-CZ" dirty="0"/>
              <a:t> </a:t>
            </a:r>
            <a:r>
              <a:rPr lang="cs-CZ" dirty="0" err="1"/>
              <a:t>parallel</a:t>
            </a:r>
            <a:r>
              <a:rPr lang="cs-CZ" dirty="0"/>
              <a:t> to  flux </a:t>
            </a:r>
            <a:r>
              <a:rPr lang="cs-CZ" dirty="0" err="1"/>
              <a:t>vector</a:t>
            </a:r>
            <a:r>
              <a:rPr lang="cs-CZ" dirty="0"/>
              <a:t>	</a:t>
            </a:r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74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29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56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123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121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66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Z" dirty="0"/>
              <a:t>G given by  - k – absorbtion, X – total opacity coefficient (x = k + k scattering), B integrated Planc function B=sigmaT^4/pi,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045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Z" dirty="0"/>
              <a:t>Pij radiation pressure tensor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974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Z" dirty="0"/>
              <a:t>R carka is in covariant form, </a:t>
            </a:r>
          </a:p>
          <a:p>
            <a:r>
              <a:rPr lang="en-GB" dirty="0"/>
              <a:t>F</a:t>
            </a:r>
            <a:r>
              <a:rPr lang="en-CZ" dirty="0"/>
              <a:t>ull R tensor depends only on the radiative energy density and the 4velocity of the radiation rest frame, but the 4velocity is normalised – thus we have 4 given tensor elements and 4 unknowns and we can solve for the whole tensor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70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 baseline="0">
                <a:noFill/>
              </a:defRPr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69301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69301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DC6423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rgbClr val="DC6423"/>
                </a:solidFill>
              </a:defRPr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8350A4D-7714-4DBE-9A35-AE1E58710B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67695"/>
            <a:ext cx="956040" cy="7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chael/koral_lit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DC6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MAGIC </a:t>
            </a:r>
            <a:r>
              <a:rPr lang="cs-CZ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GRRMHD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Debora Lančová</a:t>
            </a:r>
          </a:p>
          <a:p>
            <a:pPr marL="0" indent="0" algn="r">
              <a:buNone/>
            </a:pP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Silesian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in Opava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156176" y="3291830"/>
            <a:ext cx="2816095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400" dirty="0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X-</a:t>
            </a:r>
            <a:r>
              <a:rPr lang="cs-CZ" altLang="cs-CZ" sz="1400" dirty="0" err="1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Ray</a:t>
            </a:r>
            <a:r>
              <a:rPr lang="cs-CZ" altLang="cs-CZ" sz="1400" dirty="0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 Data Modelling </a:t>
            </a:r>
            <a:r>
              <a:rPr lang="cs-CZ" altLang="cs-CZ" sz="1400" dirty="0" err="1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of</a:t>
            </a:r>
            <a:r>
              <a:rPr lang="cs-CZ" altLang="cs-CZ" sz="1400" dirty="0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cs-CZ" altLang="cs-CZ" sz="1400" dirty="0" err="1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Accreting</a:t>
            </a:r>
            <a:r>
              <a:rPr lang="cs-CZ" altLang="cs-CZ" sz="1400" dirty="0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 Black </a:t>
            </a:r>
            <a:r>
              <a:rPr lang="cs-CZ" altLang="cs-CZ" sz="1400" dirty="0" err="1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Holes</a:t>
            </a:r>
            <a:endParaRPr lang="cs-CZ" altLang="cs-CZ" sz="1400" dirty="0">
              <a:solidFill>
                <a:srgbClr val="DC6423"/>
              </a:solidFill>
              <a:latin typeface="Al Nile" pitchFamily="2" charset="-78"/>
              <a:cs typeface="Al Nile" pitchFamily="2" charset="-78"/>
            </a:endParaRPr>
          </a:p>
          <a:p>
            <a:pPr algn="r"/>
            <a:r>
              <a:rPr lang="cs-CZ" altLang="cs-CZ" sz="1400" dirty="0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July 23, 2021</a:t>
            </a:r>
          </a:p>
          <a:p>
            <a:pPr algn="r"/>
            <a:r>
              <a:rPr lang="cs-CZ" altLang="cs-CZ" sz="1400" dirty="0">
                <a:solidFill>
                  <a:srgbClr val="DC6423"/>
                </a:solidFill>
                <a:latin typeface="Al Nile" pitchFamily="2" charset="-78"/>
                <a:cs typeface="Al Nile" pitchFamily="2" charset="-78"/>
              </a:rPr>
              <a:t>Hradec nad Moravicí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6F92BD-FF0B-4478-B873-366836E0B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29596"/>
            <a:ext cx="1699500" cy="132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99592" y="987574"/>
            <a:ext cx="7272808" cy="1261964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RELATIVISTIC RADIATIVE </a:t>
            </a:r>
            <a:r>
              <a:rPr lang="cs-CZ" b="1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OHYDRODYNAMIC</a:t>
            </a:r>
          </a:p>
        </p:txBody>
      </p:sp>
      <p:pic>
        <p:nvPicPr>
          <p:cNvPr id="1026" name="Picture 2" descr="Albert Einstein – Wikipedie">
            <a:extLst>
              <a:ext uri="{FF2B5EF4-FFF2-40B4-BE49-F238E27FC236}">
                <a16:creationId xmlns:a16="http://schemas.microsoft.com/office/drawing/2014/main" id="{3806F3A0-4654-0948-B9A5-CC3C62C1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9702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ightbulb Stock Illustrations – 102,755 Lightbulb Stock Illustrations,  Vectors &amp;amp; Clipart - Dreamstime">
            <a:extLst>
              <a:ext uri="{FF2B5EF4-FFF2-40B4-BE49-F238E27FC236}">
                <a16:creationId xmlns:a16="http://schemas.microsoft.com/office/drawing/2014/main" id="{7959AAEC-E5F2-E845-AA90-D35401FB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69951"/>
            <a:ext cx="2355726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w Magnets Work • Advanced Magnet Source">
            <a:extLst>
              <a:ext uri="{FF2B5EF4-FFF2-40B4-BE49-F238E27FC236}">
                <a16:creationId xmlns:a16="http://schemas.microsoft.com/office/drawing/2014/main" id="{30654F42-7391-4542-8B91-010BBF5A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56625"/>
            <a:ext cx="1992268" cy="12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64D905-0169-6E4D-AF61-22ED09A41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36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99592" y="987574"/>
            <a:ext cx="7272808" cy="1261964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RELATIVISTIC RADIATIVE MAGNETO</a:t>
            </a:r>
            <a:r>
              <a:rPr lang="cs-CZ" b="1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HYDRODYNAMIC</a:t>
            </a:r>
          </a:p>
        </p:txBody>
      </p:sp>
      <p:pic>
        <p:nvPicPr>
          <p:cNvPr id="1026" name="Picture 2" descr="Albert Einstein – Wikipedie">
            <a:extLst>
              <a:ext uri="{FF2B5EF4-FFF2-40B4-BE49-F238E27FC236}">
                <a16:creationId xmlns:a16="http://schemas.microsoft.com/office/drawing/2014/main" id="{3806F3A0-4654-0948-B9A5-CC3C62C1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9702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ightbulb Stock Illustrations – 102,755 Lightbulb Stock Illustrations,  Vectors &amp;amp; Clipart - Dreamstime">
            <a:extLst>
              <a:ext uri="{FF2B5EF4-FFF2-40B4-BE49-F238E27FC236}">
                <a16:creationId xmlns:a16="http://schemas.microsoft.com/office/drawing/2014/main" id="{7959AAEC-E5F2-E845-AA90-D35401FB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69951"/>
            <a:ext cx="2355726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w Magnets Work • Advanced Magnet Source">
            <a:extLst>
              <a:ext uri="{FF2B5EF4-FFF2-40B4-BE49-F238E27FC236}">
                <a16:creationId xmlns:a16="http://schemas.microsoft.com/office/drawing/2014/main" id="{30654F42-7391-4542-8B91-010BBF5A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56625"/>
            <a:ext cx="1992268" cy="12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is is what the fluid-dynamics of a cow looks like.: oddlysatisfying">
            <a:extLst>
              <a:ext uri="{FF2B5EF4-FFF2-40B4-BE49-F238E27FC236}">
                <a16:creationId xmlns:a16="http://schemas.microsoft.com/office/drawing/2014/main" id="{3B887103-8060-1245-AE24-1D91D641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08" y="2394665"/>
            <a:ext cx="2094124" cy="162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4A4697-A7A3-204D-B3D3-D6D772CF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39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99592" y="987574"/>
            <a:ext cx="7272808" cy="1261964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RELATIVISTIC RADIATIVE MAGNETOHYDRODYNAMIC</a:t>
            </a:r>
          </a:p>
        </p:txBody>
      </p:sp>
      <p:pic>
        <p:nvPicPr>
          <p:cNvPr id="1026" name="Picture 2" descr="Albert Einstein – Wikipedie">
            <a:extLst>
              <a:ext uri="{FF2B5EF4-FFF2-40B4-BE49-F238E27FC236}">
                <a16:creationId xmlns:a16="http://schemas.microsoft.com/office/drawing/2014/main" id="{3806F3A0-4654-0948-B9A5-CC3C62C1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9702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ightbulb Stock Illustrations – 102,755 Lightbulb Stock Illustrations,  Vectors &amp;amp; Clipart - Dreamstime">
            <a:extLst>
              <a:ext uri="{FF2B5EF4-FFF2-40B4-BE49-F238E27FC236}">
                <a16:creationId xmlns:a16="http://schemas.microsoft.com/office/drawing/2014/main" id="{7959AAEC-E5F2-E845-AA90-D35401FB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69951"/>
            <a:ext cx="2355726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w Magnets Work • Advanced Magnet Source">
            <a:extLst>
              <a:ext uri="{FF2B5EF4-FFF2-40B4-BE49-F238E27FC236}">
                <a16:creationId xmlns:a16="http://schemas.microsoft.com/office/drawing/2014/main" id="{30654F42-7391-4542-8B91-010BBF5A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56625"/>
            <a:ext cx="1992268" cy="12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is is what the fluid-dynamics of a cow looks like.: oddlysatisfying">
            <a:extLst>
              <a:ext uri="{FF2B5EF4-FFF2-40B4-BE49-F238E27FC236}">
                <a16:creationId xmlns:a16="http://schemas.microsoft.com/office/drawing/2014/main" id="{3B887103-8060-1245-AE24-1D91D641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08" y="2394665"/>
            <a:ext cx="2094124" cy="162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B1E2B8-6D5F-2D49-86EE-ADA5E8CD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47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62DC9-A53F-42CD-B021-BFD14F0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3EB22E-C6F9-D844-8A4B-48DC51188DA0}"/>
                  </a:ext>
                </a:extLst>
              </p:cNvPr>
              <p:cNvSpPr txBox="1"/>
              <p:nvPr/>
            </p:nvSpPr>
            <p:spPr>
              <a:xfrm>
                <a:off x="395536" y="1059582"/>
                <a:ext cx="6408712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I</a:t>
                </a:r>
                <a:r>
                  <a:rPr lang="en-CZ" dirty="0"/>
                  <a:t>n some regimes radiation strongly couples the gas and change the behaviour of accretion flow dramaticly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</a:t>
                </a:r>
                <a:r>
                  <a:rPr lang="en-CZ" dirty="0"/>
                  <a:t>ynamically important for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&gt;0.01 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𝐸𝑑𝑑</m:t>
                        </m:r>
                      </m:sub>
                    </m:sSub>
                  </m:oMath>
                </a14:m>
                <a:endParaRPr lang="en-CZ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Correct modelling of radiation heating/cooling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Artificial cooling/heating function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Evolve radiation together with gas (and magnetic field)</a:t>
                </a:r>
              </a:p>
              <a:p>
                <a:pPr lvl="1"/>
                <a:endParaRPr lang="en-GB" dirty="0"/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CZ" dirty="0">
                    <a:solidFill>
                      <a:prstClr val="black"/>
                    </a:solidFill>
                  </a:rPr>
                  <a:t>Comptomization, Bremstrahlung, Scattering, Synchrotron, …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CZ" dirty="0">
                    <a:solidFill>
                      <a:prstClr val="black"/>
                    </a:solidFill>
                  </a:rPr>
                  <a:t>Modelling the radiation in infinity (?)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CZ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Z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3EB22E-C6F9-D844-8A4B-48DC51188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059582"/>
                <a:ext cx="6408712" cy="3139321"/>
              </a:xfrm>
              <a:prstGeom prst="rect">
                <a:avLst/>
              </a:prstGeom>
              <a:blipFill>
                <a:blip r:embed="rId2"/>
                <a:stretch>
                  <a:fillRect l="-594" t="-806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8E626-456C-934F-9CE3-E68767B7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4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62DC9-A53F-42CD-B021-BFD14F0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DC642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EB22E-C6F9-D844-8A4B-48DC51188DA0}"/>
              </a:ext>
            </a:extLst>
          </p:cNvPr>
          <p:cNvSpPr txBox="1"/>
          <p:nvPr/>
        </p:nvSpPr>
        <p:spPr>
          <a:xfrm>
            <a:off x="395536" y="105958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8E626-456C-934F-9CE3-E68767B7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dirty="0">
                <a:cs typeface="Times New Roman" panose="02020603050405020304" pitchFamily="18" charset="0"/>
              </a:rPr>
              <a:t>X-</a:t>
            </a:r>
            <a:r>
              <a:rPr lang="cs-CZ" altLang="cs-CZ" dirty="0" err="1">
                <a:cs typeface="Times New Roman" panose="02020603050405020304" pitchFamily="18" charset="0"/>
              </a:rPr>
              <a:t>Ray</a:t>
            </a:r>
            <a:r>
              <a:rPr lang="cs-CZ" altLang="cs-CZ" dirty="0">
                <a:cs typeface="Times New Roman" panose="02020603050405020304" pitchFamily="18" charset="0"/>
              </a:rPr>
              <a:t> Data Modelling </a:t>
            </a:r>
            <a:r>
              <a:rPr lang="cs-CZ" altLang="cs-CZ" dirty="0" err="1">
                <a:cs typeface="Times New Roman" panose="02020603050405020304" pitchFamily="18" charset="0"/>
              </a:rPr>
              <a:t>of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 err="1">
                <a:cs typeface="Times New Roman" panose="02020603050405020304" pitchFamily="18" charset="0"/>
              </a:rPr>
              <a:t>Accreting</a:t>
            </a:r>
            <a:r>
              <a:rPr lang="cs-CZ" altLang="cs-CZ" dirty="0">
                <a:cs typeface="Times New Roman" panose="02020603050405020304" pitchFamily="18" charset="0"/>
              </a:rPr>
              <a:t> Black </a:t>
            </a:r>
            <a:r>
              <a:rPr lang="cs-CZ" altLang="cs-CZ" dirty="0" err="1">
                <a:cs typeface="Times New Roman" panose="02020603050405020304" pitchFamily="18" charset="0"/>
              </a:rPr>
              <a:t>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D24D34-91CD-4444-8CD0-2C969F2937E4}"/>
              </a:ext>
            </a:extLst>
          </p:cNvPr>
          <p:cNvSpPr/>
          <p:nvPr/>
        </p:nvSpPr>
        <p:spPr>
          <a:xfrm>
            <a:off x="395536" y="1147929"/>
            <a:ext cx="7808548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dirty="0"/>
              <a:t>Sądowski+ 2013a,b, 2015, 2017,  Chael+ 2019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dirty="0"/>
              <a:t>Global 3D two-temperature GRRMHD code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dirty="0"/>
              <a:t>Godunov finite-diference code with semi-implicit radiation-gas coupling solver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</a:t>
            </a:r>
            <a:r>
              <a:rPr lang="en-CZ" dirty="0"/>
              <a:t>sing M1 radiation closure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CZ" dirty="0"/>
              <a:t>rbitraty metric (analytical and numerical)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CZ" dirty="0"/>
              <a:t>ogaritmic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dirty="0"/>
              <a:t>2D dynamo – imitate 3D magnetic field – enables longer simulations with MRI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dirty="0"/>
              <a:t>MPI paralized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2"/>
              </a:rPr>
              <a:t>https://github.com/achael/koral_lite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21515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62DC9-A53F-42CD-B021-BFD14F0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IN MHD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20F2A-848B-3A4B-8D0E-3AD90705F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75606"/>
            <a:ext cx="2391457" cy="1075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0E192-6BDE-AF48-9984-8E8E2D1F5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810" y="1499407"/>
            <a:ext cx="4798978" cy="576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1A4C7-8193-E440-A30F-C84D9F3280FB}"/>
              </a:ext>
            </a:extLst>
          </p:cNvPr>
          <p:cNvSpPr txBox="1"/>
          <p:nvPr/>
        </p:nvSpPr>
        <p:spPr>
          <a:xfrm>
            <a:off x="566583" y="906274"/>
            <a:ext cx="259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CONSERVATION LAWS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41D74-8275-BE4F-871C-E5B6E8289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923174"/>
            <a:ext cx="2365524" cy="654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8F85BC-D0D3-8344-8D1F-4FF9410461D1}"/>
              </a:ext>
            </a:extLst>
          </p:cNvPr>
          <p:cNvSpPr txBox="1"/>
          <p:nvPr/>
        </p:nvSpPr>
        <p:spPr>
          <a:xfrm>
            <a:off x="2051720" y="2452299"/>
            <a:ext cx="149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4154243-E1F8-6E4E-9776-4CC6E5032D1C}"/>
              </a:ext>
            </a:extLst>
          </p:cNvPr>
          <p:cNvSpPr/>
          <p:nvPr/>
        </p:nvSpPr>
        <p:spPr>
          <a:xfrm>
            <a:off x="1578298" y="2413086"/>
            <a:ext cx="288032" cy="441987"/>
          </a:xfrm>
          <a:prstGeom prst="downArrow">
            <a:avLst/>
          </a:prstGeom>
          <a:solidFill>
            <a:srgbClr val="DC6423"/>
          </a:solidFill>
          <a:ln>
            <a:solidFill>
              <a:srgbClr val="6930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77374-828D-474A-AE1E-F47D624255CE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689212" y="1813182"/>
            <a:ext cx="2241797" cy="469924"/>
          </a:xfrm>
          <a:prstGeom prst="line">
            <a:avLst/>
          </a:prstGeom>
          <a:ln w="76200">
            <a:solidFill>
              <a:srgbClr val="DC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CD29B17-B604-3948-B292-EF361913A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849" y="2813473"/>
            <a:ext cx="2160240" cy="888609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B51704B6-3D5C-D044-A3C2-8EE1A861183F}"/>
              </a:ext>
            </a:extLst>
          </p:cNvPr>
          <p:cNvSpPr/>
          <p:nvPr/>
        </p:nvSpPr>
        <p:spPr>
          <a:xfrm rot="16200000">
            <a:off x="3005701" y="3029246"/>
            <a:ext cx="288032" cy="441987"/>
          </a:xfrm>
          <a:prstGeom prst="downArrow">
            <a:avLst/>
          </a:prstGeom>
          <a:solidFill>
            <a:srgbClr val="DC6423"/>
          </a:solidFill>
          <a:ln>
            <a:solidFill>
              <a:srgbClr val="6930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2855DB-A790-CC4C-93B1-CB90D86DD770}"/>
              </a:ext>
            </a:extLst>
          </p:cNvPr>
          <p:cNvSpPr txBox="1"/>
          <p:nvPr/>
        </p:nvSpPr>
        <p:spPr>
          <a:xfrm>
            <a:off x="3822403" y="3702082"/>
            <a:ext cx="1469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>
                <a:latin typeface="Arial" panose="020B0604020202020204" pitchFamily="34" charset="0"/>
                <a:cs typeface="Arial" panose="020B0604020202020204" pitchFamily="34" charset="0"/>
              </a:rPr>
              <a:t>RADIATION 4-FORCE DENSITY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CA767-93FA-5D4A-AA5D-F652472B3BDC}"/>
              </a:ext>
            </a:extLst>
          </p:cNvPr>
          <p:cNvSpPr txBox="1"/>
          <p:nvPr/>
        </p:nvSpPr>
        <p:spPr>
          <a:xfrm>
            <a:off x="4788024" y="4763348"/>
            <a:ext cx="42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Sądowski+ 2013a,b, Mihalas+Mihalas 1984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803373-AFA3-AD49-AB53-3BDE06DBBC76}"/>
              </a:ext>
            </a:extLst>
          </p:cNvPr>
          <p:cNvSpPr txBox="1"/>
          <p:nvPr/>
        </p:nvSpPr>
        <p:spPr>
          <a:xfrm>
            <a:off x="3890878" y="1176805"/>
            <a:ext cx="26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MHD stress-energy tensor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5426DC-582C-3640-BDD6-ACE3783D28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31" r="11283"/>
          <a:stretch/>
        </p:blipFill>
        <p:spPr>
          <a:xfrm>
            <a:off x="6199232" y="2692653"/>
            <a:ext cx="2264668" cy="888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51C216-ADAA-4842-8358-544751F4D1D6}"/>
              </a:ext>
            </a:extLst>
          </p:cNvPr>
          <p:cNvSpPr txBox="1"/>
          <p:nvPr/>
        </p:nvSpPr>
        <p:spPr>
          <a:xfrm>
            <a:off x="6624247" y="3549412"/>
            <a:ext cx="146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CZ" dirty="0">
                <a:latin typeface="Arial" panose="020B0604020202020204" pitchFamily="34" charset="0"/>
                <a:cs typeface="Arial" panose="020B0604020202020204" pitchFamily="34" charset="0"/>
              </a:rPr>
              <a:t>n the fluid-frame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96E68E3C-43F4-9343-BAF1-99AAC46F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6" grpId="1" animBg="1"/>
      <p:bldP spid="17" grpId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62DC9-A53F-42CD-B021-BFD14F0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cs-CZ" dirty="0">
              <a:solidFill>
                <a:srgbClr val="DC64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2855DB-A790-CC4C-93B1-CB90D86DD770}"/>
              </a:ext>
            </a:extLst>
          </p:cNvPr>
          <p:cNvSpPr txBox="1"/>
          <p:nvPr/>
        </p:nvSpPr>
        <p:spPr>
          <a:xfrm>
            <a:off x="323528" y="98757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CZ" dirty="0">
                <a:latin typeface="Arial" panose="020B0604020202020204" pitchFamily="34" charset="0"/>
                <a:cs typeface="Arial" panose="020B0604020202020204" pitchFamily="34" charset="0"/>
              </a:rPr>
              <a:t>ow to compute full	 knowing only radiative energy density and fluxes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CA767-93FA-5D4A-AA5D-F652472B3BDC}"/>
              </a:ext>
            </a:extLst>
          </p:cNvPr>
          <p:cNvSpPr txBox="1"/>
          <p:nvPr/>
        </p:nvSpPr>
        <p:spPr>
          <a:xfrm>
            <a:off x="5369001" y="4770256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Sądowski+ 2013a,b, Levermore 1984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5CB21-92BE-3E47-B0C7-77B27AE22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977308"/>
            <a:ext cx="414556" cy="369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FBF77-668F-3D4E-8625-D20D9AE8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858" y="993821"/>
            <a:ext cx="367454" cy="37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7A74F-8BA8-5C42-BCC1-E22E5CB84D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7" t="18504"/>
          <a:stretch/>
        </p:blipFill>
        <p:spPr>
          <a:xfrm>
            <a:off x="1815736" y="1346640"/>
            <a:ext cx="284798" cy="270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996727-F557-8548-B278-47FF56BD2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347" y="2697723"/>
            <a:ext cx="1373981" cy="7376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FE74B7-EA08-A042-98C3-38137F974F64}"/>
              </a:ext>
            </a:extLst>
          </p:cNvPr>
          <p:cNvSpPr txBox="1"/>
          <p:nvPr/>
        </p:nvSpPr>
        <p:spPr>
          <a:xfrm>
            <a:off x="323528" y="2517977"/>
            <a:ext cx="5132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Eddington closure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Assuming almost isotropic radiation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Works in optically thick regimes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07D708-0415-0040-BF90-386FB9BA8A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9" t="9556" r="3712" b="13774"/>
          <a:stretch/>
        </p:blipFill>
        <p:spPr>
          <a:xfrm>
            <a:off x="3358147" y="1583333"/>
            <a:ext cx="2016224" cy="842936"/>
          </a:xfrm>
          <a:prstGeom prst="rect">
            <a:avLst/>
          </a:prstGeom>
        </p:spPr>
      </p:pic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967876F9-DFC5-0243-A25C-577AC32C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28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62DC9-A53F-42CD-B021-BFD14F0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 </a:t>
            </a:r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  <a:endParaRPr lang="cs-CZ" dirty="0">
              <a:solidFill>
                <a:srgbClr val="DC64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2855DB-A790-CC4C-93B1-CB90D86DD770}"/>
              </a:ext>
            </a:extLst>
          </p:cNvPr>
          <p:cNvSpPr txBox="1"/>
          <p:nvPr/>
        </p:nvSpPr>
        <p:spPr>
          <a:xfrm>
            <a:off x="323528" y="98757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Radiation tensor is isotropic in orthonormal „rest frame“ of the radiation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CA767-93FA-5D4A-AA5D-F652472B3BDC}"/>
              </a:ext>
            </a:extLst>
          </p:cNvPr>
          <p:cNvSpPr txBox="1"/>
          <p:nvPr/>
        </p:nvSpPr>
        <p:spPr>
          <a:xfrm>
            <a:off x="5369001" y="4770256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Sądowski+ 2013a,b, Levermore 1984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972B2-F319-5D4D-9188-C04226DD6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451" y="1959820"/>
            <a:ext cx="2267165" cy="435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A8E89-8129-434B-BF72-CF51914DF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9" t="9556" r="3712" b="13774"/>
          <a:stretch/>
        </p:blipFill>
        <p:spPr>
          <a:xfrm>
            <a:off x="867251" y="1756169"/>
            <a:ext cx="2016224" cy="842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617E51-4DF9-DA48-B6F2-FB568028C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88" y="2954122"/>
            <a:ext cx="3100539" cy="8429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C4652E-56D9-6840-9CA4-C21A199C4873}"/>
              </a:ext>
            </a:extLst>
          </p:cNvPr>
          <p:cNvGrpSpPr/>
          <p:nvPr/>
        </p:nvGrpSpPr>
        <p:grpSpPr>
          <a:xfrm>
            <a:off x="3823320" y="2902388"/>
            <a:ext cx="4536504" cy="937152"/>
            <a:chOff x="3779912" y="2632255"/>
            <a:chExt cx="4536504" cy="93715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C1671D-EA47-6A46-8D2D-F67E3E0C8224}"/>
                </a:ext>
              </a:extLst>
            </p:cNvPr>
            <p:cNvSpPr txBox="1"/>
            <p:nvPr/>
          </p:nvSpPr>
          <p:spPr>
            <a:xfrm>
              <a:off x="3779912" y="2646077"/>
              <a:ext cx="45365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works in lab frame with	- 4velocity of radiation rest frame measured by observer in lab frame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0DF8C6-43E4-A141-AFD4-F242A3B1C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1801" b="14288"/>
            <a:stretch/>
          </p:blipFill>
          <p:spPr>
            <a:xfrm>
              <a:off x="6156176" y="2632255"/>
              <a:ext cx="371786" cy="369332"/>
            </a:xfrm>
            <a:prstGeom prst="rect">
              <a:avLst/>
            </a:prstGeom>
          </p:spPr>
        </p:pic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BECB1E1-83DE-194D-8B14-9ECBF591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40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62DC9-A53F-42CD-B021-BFD14F0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 </a:t>
            </a:r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  <a:endParaRPr lang="cs-CZ" dirty="0">
              <a:solidFill>
                <a:srgbClr val="DC64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CA767-93FA-5D4A-AA5D-F652472B3BDC}"/>
              </a:ext>
            </a:extLst>
          </p:cNvPr>
          <p:cNvSpPr txBox="1"/>
          <p:nvPr/>
        </p:nvSpPr>
        <p:spPr>
          <a:xfrm>
            <a:off x="5369001" y="4770256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Sądowski+ 2013a,b, Levermore 1984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C1671D-EA47-6A46-8D2D-F67E3E0C8224}"/>
              </a:ext>
            </a:extLst>
          </p:cNvPr>
          <p:cNvSpPr txBox="1"/>
          <p:nvPr/>
        </p:nvSpPr>
        <p:spPr>
          <a:xfrm>
            <a:off x="1336102" y="192515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Optically thick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AA964-602E-6342-B76F-C8926B4FB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75018"/>
            <a:ext cx="2673220" cy="950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87EF60-B130-D04C-BAFB-548A68F10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970330"/>
            <a:ext cx="2035820" cy="872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D3AC25-4DE5-F047-B198-186BB3FF83F6}"/>
              </a:ext>
            </a:extLst>
          </p:cNvPr>
          <p:cNvSpPr txBox="1"/>
          <p:nvPr/>
        </p:nvSpPr>
        <p:spPr>
          <a:xfrm>
            <a:off x="4355976" y="1925299"/>
            <a:ext cx="149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Optically thin</a:t>
            </a:r>
          </a:p>
        </p:txBody>
      </p:sp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08D69AFC-D70F-D04E-A792-2B3E61024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5752" y="121259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A096AB-EAE6-A24E-8087-0F05D74964A6}"/>
              </a:ext>
            </a:extLst>
          </p:cNvPr>
          <p:cNvSpPr txBox="1"/>
          <p:nvPr/>
        </p:nvSpPr>
        <p:spPr>
          <a:xfrm>
            <a:off x="261452" y="2669348"/>
            <a:ext cx="783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Specific intensity is always symmetric with respect to the mean flux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approximative with multiple source of light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227A45E-9B54-D04D-9E29-BC17506F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1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62DC9-A53F-42CD-B021-BFD14F0520F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anchor="t">
            <a:noAutofit/>
          </a:bodyPr>
          <a:lstStyle/>
          <a:p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Shadow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CA767-93FA-5D4A-AA5D-F652472B3BDC}"/>
              </a:ext>
            </a:extLst>
          </p:cNvPr>
          <p:cNvSpPr txBox="1"/>
          <p:nvPr/>
        </p:nvSpPr>
        <p:spPr>
          <a:xfrm>
            <a:off x="7144825" y="4361784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Sądowski+ 2013a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ED086-DE22-F24E-AAD6-D44F5599CDFC}"/>
              </a:ext>
            </a:extLst>
          </p:cNvPr>
          <p:cNvSpPr txBox="1"/>
          <p:nvPr/>
        </p:nvSpPr>
        <p:spPr>
          <a:xfrm>
            <a:off x="1350413" y="155322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Eddington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ABD6C-79D6-6E46-A445-1353D4B67B88}"/>
              </a:ext>
            </a:extLst>
          </p:cNvPr>
          <p:cNvSpPr txBox="1"/>
          <p:nvPr/>
        </p:nvSpPr>
        <p:spPr>
          <a:xfrm>
            <a:off x="1735971" y="3036281"/>
            <a:ext cx="52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249F-23EC-1F47-8388-A7F47DA0C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843558"/>
            <a:ext cx="4476314" cy="35182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B5013-E807-5649-A836-C34FC03B9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03598"/>
            <a:ext cx="8140700" cy="25527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B9299-D645-8347-837C-241DF877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DC6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355976" y="123275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46448" y="2067694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session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F0B64E1-5B09-4C89-92B9-449D4C0C3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67695"/>
            <a:ext cx="956040" cy="746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B7B0B-5DF1-8546-895F-118E2DEED7DC}"/>
              </a:ext>
            </a:extLst>
          </p:cNvPr>
          <p:cNvSpPr txBox="1"/>
          <p:nvPr/>
        </p:nvSpPr>
        <p:spPr>
          <a:xfrm>
            <a:off x="3851920" y="1341514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sz="1400" dirty="0">
                <a:latin typeface="Arial" panose="020B0604020202020204" pitchFamily="34" charset="0"/>
                <a:cs typeface="Arial" panose="020B0604020202020204" pitchFamily="34" charset="0"/>
              </a:rPr>
              <a:t>Simulation of accretion processes in the vicinity of BH and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sz="1400" dirty="0">
                <a:latin typeface="Arial" panose="020B0604020202020204" pitchFamily="34" charset="0"/>
                <a:cs typeface="Arial" panose="020B0604020202020204" pitchFamily="34" charset="0"/>
              </a:rPr>
              <a:t>GRRMHD simulations of Puffy disk 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Z" sz="1400" dirty="0">
                <a:latin typeface="Arial" panose="020B0604020202020204" pitchFamily="34" charset="0"/>
                <a:cs typeface="Arial" panose="020B0604020202020204" pitchFamily="34" charset="0"/>
              </a:rPr>
              <a:t>Maciek Wielgus, David Abarca, Marek Abramowicz, Wlodek Kluzniak, Aleksandr Sądowski, Ramesh Narayan, Gabriel Török,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sz="1400" dirty="0">
                <a:latin typeface="Arial" panose="020B0604020202020204" pitchFamily="34" charset="0"/>
                <a:cs typeface="Arial" panose="020B0604020202020204" pitchFamily="34" charset="0"/>
              </a:rPr>
              <a:t>Influence of radiation on behaviour of particles orbiting a BH (Pavel Bakala, Maurizio Falanga, Luigi Stella, Vittorio de Falco,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Z" sz="1400" dirty="0">
                <a:latin typeface="Arial" panose="020B0604020202020204" pitchFamily="34" charset="0"/>
                <a:cs typeface="Arial" panose="020B0604020202020204" pitchFamily="34" charset="0"/>
              </a:rPr>
              <a:t>imulation of QPOs sources and it’s observation (Gabriel Török, Kateřina Klimovičová, Martin Urbanec and other students from Opava University)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Z" sz="1400" dirty="0">
                <a:latin typeface="Arial" panose="020B0604020202020204" pitchFamily="34" charset="0"/>
                <a:cs typeface="Arial" panose="020B0604020202020204" pitchFamily="34" charset="0"/>
              </a:rPr>
              <a:t>rganizing workshops and conferences </a:t>
            </a:r>
            <a:r>
              <a:rPr lang="en-CZ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29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62DC9-A53F-42CD-B021-BFD14F0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Semi-implicit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cs-CZ" dirty="0">
              <a:solidFill>
                <a:srgbClr val="DC64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CA767-93FA-5D4A-AA5D-F652472B3BDC}"/>
              </a:ext>
            </a:extLst>
          </p:cNvPr>
          <p:cNvSpPr txBox="1"/>
          <p:nvPr/>
        </p:nvSpPr>
        <p:spPr>
          <a:xfrm>
            <a:off x="6876256" y="4731990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Sądowski+ 2013a,b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7794CE-0DEB-7948-B098-22F59067E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633905"/>
            <a:ext cx="3327400" cy="1130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5ED086-DE22-F24E-AAD6-D44F5599CDFC}"/>
              </a:ext>
            </a:extLst>
          </p:cNvPr>
          <p:cNvSpPr txBox="1"/>
          <p:nvPr/>
        </p:nvSpPr>
        <p:spPr>
          <a:xfrm>
            <a:off x="323528" y="98757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Explicit scheme works well until we get into very optically thick regions -        becomes too big and the solver numerically unstable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CC2EA-0B8A-344A-8C49-CF71A8FAC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40" b="5596"/>
          <a:stretch/>
        </p:blipFill>
        <p:spPr>
          <a:xfrm>
            <a:off x="1691681" y="1302108"/>
            <a:ext cx="288032" cy="3317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5ABD6C-79D6-6E46-A445-1353D4B67B88}"/>
              </a:ext>
            </a:extLst>
          </p:cNvPr>
          <p:cNvSpPr txBox="1"/>
          <p:nvPr/>
        </p:nvSpPr>
        <p:spPr>
          <a:xfrm>
            <a:off x="374564" y="2772836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KORAL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implements semi-implicit scheme and approximative analytical method if this scheme fails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Radiation shocks in optically thin regime –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KORAL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includes shock-capturing mechanism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34FF3-CC7D-C944-A966-C44081B76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37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277B-31F5-B14E-B63C-B2085596B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6408712" cy="507703"/>
          </a:xfrm>
        </p:spPr>
        <p:txBody>
          <a:bodyPr/>
          <a:lstStyle/>
          <a:p>
            <a:r>
              <a:rPr lang="en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 Carlo methods (GRMCRMHD)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BDF81-6542-A049-8154-F46C50C5FA89}"/>
              </a:ext>
            </a:extLst>
          </p:cNvPr>
          <p:cNvSpPr txBox="1"/>
          <p:nvPr/>
        </p:nvSpPr>
        <p:spPr>
          <a:xfrm>
            <a:off x="243548" y="1203598"/>
            <a:ext cx="61071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Fill the domain with sample photons and see how they interact with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used for modelling optically thin accretion flows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bhlight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by Ryan+2015)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Photons can propagate in any direction – multiple light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used for frequency-dependent radiative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optically thick regions the mean free path of the photons is too short – billions of particles would be needed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FF19CC9-AB68-454B-9BAB-23A6A15B7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74145"/>
            <a:ext cx="2088378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F2EC8-A0DE-FF44-9674-889BBF56F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78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277B-31F5-B14E-B63C-B2085596B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2FD7DD-EB1F-BF40-9AA8-9E721733B11E}"/>
              </a:ext>
            </a:extLst>
          </p:cNvPr>
          <p:cNvSpPr txBox="1"/>
          <p:nvPr/>
        </p:nvSpPr>
        <p:spPr>
          <a:xfrm>
            <a:off x="243548" y="1203598"/>
            <a:ext cx="6848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FLD – Flux-limited diffusion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Levermore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+ 1981)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Non-LTE methods – implemented in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PLUTO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(Colombo+ 2019)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OTVET – time-dependent radiation transfer equations (Jiang+2014) –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ATHENA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4FCA3-5C94-7140-8A71-D6D1E36F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4EB4C-4417-5846-AFEA-8E4550F6D21B}"/>
              </a:ext>
            </a:extLst>
          </p:cNvPr>
          <p:cNvSpPr txBox="1"/>
          <p:nvPr/>
        </p:nvSpPr>
        <p:spPr>
          <a:xfrm>
            <a:off x="2879812" y="3181335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4400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3644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23528" y="267494"/>
            <a:ext cx="8496944" cy="4608512"/>
          </a:xfrm>
          <a:prstGeom prst="rect">
            <a:avLst/>
          </a:prstGeom>
          <a:solidFill>
            <a:srgbClr val="DC6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1781690" y="1491630"/>
            <a:ext cx="5580620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REMARKS</a:t>
            </a:r>
            <a:br>
              <a:rPr lang="cs-CZ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29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13B010-2576-C643-B329-41289340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</p:spPr>
        <p:txBody>
          <a:bodyPr/>
          <a:lstStyle/>
          <a:p>
            <a:r>
              <a:rPr lang="en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learned?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2EBB8-6F4D-944F-9B9B-23F7D0FC53FE}"/>
              </a:ext>
            </a:extLst>
          </p:cNvPr>
          <p:cNvSpPr txBox="1"/>
          <p:nvPr/>
        </p:nvSpPr>
        <p:spPr>
          <a:xfrm>
            <a:off x="243548" y="1203598"/>
            <a:ext cx="8144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lot about X-ray observatories, data processing, different models, how to use several codes and patch them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use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mc, vi, cp, cd, mv, rm, 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wq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4CD8D3-03DD-D341-AB32-B8304B6D0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A49DE2-53D3-A241-9605-D85C54611306}"/>
              </a:ext>
            </a:extLst>
          </p:cNvPr>
          <p:cNvSpPr/>
          <p:nvPr/>
        </p:nvSpPr>
        <p:spPr>
          <a:xfrm>
            <a:off x="323528" y="2387084"/>
            <a:ext cx="6330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Dark text is not good on  </a:t>
            </a:r>
            <a:r>
              <a:rPr lang="en-GB" dirty="0" err="1">
                <a:solidFill>
                  <a:srgbClr val="000000"/>
                </a:solidFill>
                <a:latin typeface="Menlo" panose="020B0609030804020204" pitchFamily="49" charset="0"/>
              </a:rPr>
              <a:t>adark</a:t>
            </a:r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 background</a:t>
            </a:r>
            <a:endParaRPr lang="en-GB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95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13B010-2576-C643-B329-41289340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</p:spPr>
        <p:txBody>
          <a:bodyPr/>
          <a:lstStyle/>
          <a:p>
            <a:r>
              <a:rPr lang="en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learned?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2EBB8-6F4D-944F-9B9B-23F7D0FC53FE}"/>
              </a:ext>
            </a:extLst>
          </p:cNvPr>
          <p:cNvSpPr txBox="1"/>
          <p:nvPr/>
        </p:nvSpPr>
        <p:spPr>
          <a:xfrm>
            <a:off x="243548" y="1203598"/>
            <a:ext cx="8144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lot about X-ray observatories, data processing, different models, how to use several codes and patch them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use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mc, vi, cp, cd, mv, rm, 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wq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Dark text is not good on a dark background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414646-4B39-2242-AD65-451040DA7472}"/>
              </a:ext>
            </a:extLst>
          </p:cNvPr>
          <p:cNvSpPr/>
          <p:nvPr/>
        </p:nvSpPr>
        <p:spPr>
          <a:xfrm>
            <a:off x="251520" y="3003798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Apparently, internet can be eaten by something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3D people are much better than 2D people!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many bubbles is in jacuzzi?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99B87-FA79-184B-97B2-D86EE7B3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FF232E-0FCE-B249-AF36-79FA10A8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</p:spPr>
        <p:txBody>
          <a:bodyPr/>
          <a:lstStyle/>
          <a:p>
            <a:r>
              <a:rPr lang="en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bubbles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799C275-9AAC-7F4D-B0F6-07021DE52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59582"/>
            <a:ext cx="5162300" cy="3441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066DB-5DFF-F44B-ABA8-3C10DE35741D}"/>
              </a:ext>
            </a:extLst>
          </p:cNvPr>
          <p:cNvSpPr txBox="1"/>
          <p:nvPr/>
        </p:nvSpPr>
        <p:spPr>
          <a:xfrm>
            <a:off x="243548" y="1203598"/>
            <a:ext cx="4472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14 answers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Change units – a lot = 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Remove strange data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D66128-6F23-0B4E-8745-CF03DDD6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4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FF232E-0FCE-B249-AF36-79FA10A8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</p:spPr>
        <p:txBody>
          <a:bodyPr/>
          <a:lstStyle/>
          <a:p>
            <a:r>
              <a:rPr lang="en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bubbles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066DB-5DFF-F44B-ABA8-3C10DE35741D}"/>
              </a:ext>
            </a:extLst>
          </p:cNvPr>
          <p:cNvSpPr txBox="1"/>
          <p:nvPr/>
        </p:nvSpPr>
        <p:spPr>
          <a:xfrm>
            <a:off x="251520" y="2110085"/>
            <a:ext cx="4472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 bubbles is not a jacuzzi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0.5 bubble still a bubble?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3DC21457-4BB8-7546-AED3-F8E709D74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87574"/>
            <a:ext cx="5486400" cy="36576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683DAF-D1AF-034D-9DCE-29D9CFEC9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51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FF232E-0FCE-B249-AF36-79FA10A8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</p:spPr>
        <p:txBody>
          <a:bodyPr/>
          <a:lstStyle/>
          <a:p>
            <a:r>
              <a:rPr lang="en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bubbles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066DB-5DFF-F44B-ABA8-3C10DE35741D}"/>
              </a:ext>
            </a:extLst>
          </p:cNvPr>
          <p:cNvSpPr txBox="1"/>
          <p:nvPr/>
        </p:nvSpPr>
        <p:spPr>
          <a:xfrm>
            <a:off x="251520" y="2110085"/>
            <a:ext cx="4472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 bubbles is not a jacuzzi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0.5 bubble still a bubble?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1A8702A2-9231-FB4E-9C08-E78BCBF7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49" y="915566"/>
            <a:ext cx="5486400" cy="3657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BCB6FF-D318-E54E-80BA-AB76A6EF48AC}"/>
              </a:ext>
            </a:extLst>
          </p:cNvPr>
          <p:cNvSpPr/>
          <p:nvPr/>
        </p:nvSpPr>
        <p:spPr>
          <a:xfrm>
            <a:off x="5436096" y="1491630"/>
            <a:ext cx="432048" cy="432048"/>
          </a:xfrm>
          <a:prstGeom prst="ellipse">
            <a:avLst/>
          </a:prstGeom>
          <a:noFill/>
          <a:ln>
            <a:solidFill>
              <a:srgbClr val="DC6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BDA90B6-B0D4-264D-B5ED-9FB1342C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4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576264" y="1275606"/>
            <a:ext cx="4341940" cy="34563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Eddington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thin nor slim… Puffy!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Follows work done of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Sądowski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pressure dominated but stable due to magnetic field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high-density core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 photosphere, turbulent hot puffy region 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Thicker than Slim disk model, different vertical structure</a:t>
            </a:r>
          </a:p>
          <a:p>
            <a:pPr marL="0" indent="0">
              <a:buNone/>
            </a:pPr>
            <a:endParaRPr lang="en-US" sz="1800" dirty="0">
              <a:solidFill>
                <a:srgbClr val="DC64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DC6423"/>
                </a:solidFill>
              </a:rPr>
              <a:t>PUFFY DISK</a:t>
            </a:r>
          </a:p>
        </p:txBody>
      </p:sp>
      <p:pic>
        <p:nvPicPr>
          <p:cNvPr id="4" name="My Movie 2" descr="My Movie 2">
            <a:hlinkClick r:id="" action="ppaction://media"/>
            <a:extLst>
              <a:ext uri="{FF2B5EF4-FFF2-40B4-BE49-F238E27FC236}">
                <a16:creationId xmlns:a16="http://schemas.microsoft.com/office/drawing/2014/main" id="{07555E1D-55FC-EF4C-8FBD-71266C9E0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120" t="7939" r="17729" b="3863"/>
          <a:stretch/>
        </p:blipFill>
        <p:spPr>
          <a:xfrm>
            <a:off x="127267" y="1131590"/>
            <a:ext cx="4464496" cy="334837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D49FA8-B727-FB4D-8129-3B683F80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6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21E00-C160-B448-A12C-9DB4C308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13430A70-BDDC-AD40-B43A-393061009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11618" y="-9644"/>
            <a:ext cx="9270426" cy="5214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77434C-292C-6248-8A5E-164F77EFFFBA}"/>
              </a:ext>
            </a:extLst>
          </p:cNvPr>
          <p:cNvSpPr txBox="1"/>
          <p:nvPr/>
        </p:nvSpPr>
        <p:spPr>
          <a:xfrm>
            <a:off x="395536" y="335505"/>
            <a:ext cx="8424936" cy="4524315"/>
          </a:xfrm>
          <a:prstGeom prst="rect">
            <a:avLst/>
          </a:prstGeom>
          <a:solidFill>
            <a:srgbClr val="FFFFFF">
              <a:alpha val="8784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Blackadder ITC" panose="020F0502020204030204" pitchFamily="34" charset="0"/>
                <a:cs typeface="Blackadder ITC" panose="020F0502020204030204" pitchFamily="34" charset="0"/>
              </a:rPr>
              <a:t>Letter from Felix to </a:t>
            </a:r>
            <a:r>
              <a:rPr lang="en-GB" sz="3200" dirty="0" err="1">
                <a:latin typeface="Blackadder ITC" panose="020F0502020204030204" pitchFamily="34" charset="0"/>
                <a:cs typeface="Blackadder ITC" panose="020F0502020204030204" pitchFamily="34" charset="0"/>
              </a:rPr>
              <a:t>Iossif</a:t>
            </a:r>
            <a:endParaRPr lang="en-GB" sz="3200" dirty="0">
              <a:latin typeface="Blackadder ITC" panose="020F0502020204030204" pitchFamily="34" charset="0"/>
              <a:cs typeface="Blackadder ITC" panose="020F0502020204030204" pitchFamily="34" charset="0"/>
            </a:endParaRPr>
          </a:p>
          <a:p>
            <a:endParaRPr lang="en-GB" sz="3200" dirty="0">
              <a:latin typeface="Blackadder ITC" panose="020F0502020204030204" pitchFamily="34" charset="0"/>
              <a:cs typeface="Blackadder ITC" panose="020F0502020204030204" pitchFamily="34" charset="0"/>
            </a:endParaRPr>
          </a:p>
          <a:p>
            <a:r>
              <a:rPr lang="en-GB" sz="3200" dirty="0">
                <a:latin typeface="Blackadder ITC" panose="020F0502020204030204" pitchFamily="34" charset="0"/>
                <a:cs typeface="Blackadder ITC" panose="020F0502020204030204" pitchFamily="34" charset="0"/>
              </a:rPr>
              <a:t>My dear friend,</a:t>
            </a:r>
          </a:p>
          <a:p>
            <a:endParaRPr lang="en-GB" sz="3200" dirty="0">
              <a:latin typeface="Blackadder ITC" panose="020F0502020204030204" pitchFamily="34" charset="0"/>
              <a:cs typeface="Blackadder ITC" panose="020F0502020204030204" pitchFamily="34" charset="0"/>
            </a:endParaRPr>
          </a:p>
          <a:p>
            <a:r>
              <a:rPr lang="en-GB" sz="3200" dirty="0">
                <a:latin typeface="Blackadder ITC" panose="020F0502020204030204" pitchFamily="34" charset="0"/>
                <a:cs typeface="Blackadder ITC" panose="020F0502020204030204" pitchFamily="34" charset="0"/>
              </a:rPr>
              <a:t>I will not apply the Fourier transform to just one light curve realization any more and will work only in the frequency domain....</a:t>
            </a:r>
          </a:p>
          <a:p>
            <a:endParaRPr lang="en-GB" sz="3200" dirty="0">
              <a:latin typeface="Blackadder ITC" panose="020F0502020204030204" pitchFamily="34" charset="0"/>
              <a:cs typeface="Blackadder ITC" panose="020F0502020204030204" pitchFamily="34" charset="0"/>
            </a:endParaRPr>
          </a:p>
          <a:p>
            <a:r>
              <a:rPr lang="en-GB" sz="3200" dirty="0">
                <a:latin typeface="Blackadder ITC" panose="020F0502020204030204" pitchFamily="34" charset="0"/>
                <a:cs typeface="Blackadder ITC" panose="020F0502020204030204" pitchFamily="34" charset="0"/>
              </a:rPr>
              <a:t>Felix </a:t>
            </a:r>
            <a:r>
              <a:rPr lang="en-GB" sz="3200" dirty="0" err="1">
                <a:latin typeface="Blackadder ITC" panose="020F0502020204030204" pitchFamily="34" charset="0"/>
                <a:cs typeface="Blackadder ITC" panose="020F0502020204030204" pitchFamily="34" charset="0"/>
              </a:rPr>
              <a:t>Lichnovsky</a:t>
            </a:r>
            <a:r>
              <a:rPr lang="en-GB" sz="3200" dirty="0">
                <a:latin typeface="Blackadder ITC" panose="020F0502020204030204" pitchFamily="34" charset="0"/>
                <a:cs typeface="Blackadder ITC" panose="020F0502020204030204" pitchFamily="34" charset="0"/>
              </a:rPr>
              <a:t>, Hradec </a:t>
            </a:r>
            <a:r>
              <a:rPr lang="en-GB" sz="3200" dirty="0" err="1">
                <a:latin typeface="Blackadder ITC" panose="020F0502020204030204" pitchFamily="34" charset="0"/>
                <a:cs typeface="Blackadder ITC" panose="020F0502020204030204" pitchFamily="34" charset="0"/>
              </a:rPr>
              <a:t>nad</a:t>
            </a:r>
            <a:r>
              <a:rPr lang="en-GB" sz="3200" dirty="0">
                <a:latin typeface="Blackadder ITC" panose="020F0502020204030204" pitchFamily="34" charset="0"/>
                <a:cs typeface="Blackadder ITC" panose="020F0502020204030204" pitchFamily="34" charset="0"/>
              </a:rPr>
              <a:t> </a:t>
            </a:r>
            <a:r>
              <a:rPr lang="en-GB" sz="3200" dirty="0" err="1">
                <a:latin typeface="Blackadder ITC" panose="020F0502020204030204" pitchFamily="34" charset="0"/>
                <a:cs typeface="Blackadder ITC" panose="020F0502020204030204" pitchFamily="34" charset="0"/>
              </a:rPr>
              <a:t>Moravici</a:t>
            </a:r>
            <a:endParaRPr lang="en-GB" sz="3200" dirty="0">
              <a:latin typeface="Blackadder ITC" panose="020F0502020204030204" pitchFamily="34" charset="0"/>
              <a:cs typeface="Blackadder ITC" panose="020F050202020403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172F3-B1E1-F24E-B0DB-098261AD5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4A72DE2-C86C-0E48-BF8F-20BDE487C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RAGTIME!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1C2BB7-B330-9346-896C-E34DE21CCFAD}"/>
              </a:ext>
            </a:extLst>
          </p:cNvPr>
          <p:cNvSpPr txBox="1">
            <a:spLocks/>
          </p:cNvSpPr>
          <p:nvPr/>
        </p:nvSpPr>
        <p:spPr>
          <a:xfrm>
            <a:off x="2394012" y="2643511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noFill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www.ragtime23.physics.cz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4422F-3123-984E-80BB-D335FA8ED110}"/>
              </a:ext>
            </a:extLst>
          </p:cNvPr>
          <p:cNvSpPr txBox="1"/>
          <p:nvPr/>
        </p:nvSpPr>
        <p:spPr>
          <a:xfrm>
            <a:off x="1565920" y="3404747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Registration and abstract submission by the end of July!</a:t>
            </a:r>
          </a:p>
        </p:txBody>
      </p:sp>
      <p:pic>
        <p:nvPicPr>
          <p:cNvPr id="7" name="Picture 6" descr="A picture containing text, red, sauce&#10;&#10;Description automatically generated">
            <a:extLst>
              <a:ext uri="{FF2B5EF4-FFF2-40B4-BE49-F238E27FC236}">
                <a16:creationId xmlns:a16="http://schemas.microsoft.com/office/drawing/2014/main" id="{93E0C390-EA92-3A41-BA0F-011FD6D71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1554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15BE69-2016-7446-97E1-F71290265C59}"/>
              </a:ext>
            </a:extLst>
          </p:cNvPr>
          <p:cNvSpPr txBox="1"/>
          <p:nvPr/>
        </p:nvSpPr>
        <p:spPr>
          <a:xfrm>
            <a:off x="1565920" y="2117503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September 6-10 2021,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Opava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8657247-9E8A-8040-B1F4-E2B9A449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75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6506379-2B09-D244-9A03-6C747104B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59539"/>
      </p:ext>
    </p:extLst>
  </p:cSld>
  <p:clrMapOvr>
    <a:masterClrMapping/>
  </p:clrMapOvr>
  <p:transition spd="med" advClick="0" advTm="5000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tables with laptops&#10;&#10;Description automatically generated with low confidence">
            <a:extLst>
              <a:ext uri="{FF2B5EF4-FFF2-40B4-BE49-F238E27FC236}">
                <a16:creationId xmlns:a16="http://schemas.microsoft.com/office/drawing/2014/main" id="{44C3A69F-9BE1-5D4B-AED9-58ABD807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3504"/>
      </p:ext>
    </p:extLst>
  </p:cSld>
  <p:clrMapOvr>
    <a:masterClrMapping/>
  </p:clrMapOvr>
  <p:transition spd="med" advClick="0" advTm="5000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eiling, people&#10;&#10;Description automatically generated">
            <a:extLst>
              <a:ext uri="{FF2B5EF4-FFF2-40B4-BE49-F238E27FC236}">
                <a16:creationId xmlns:a16="http://schemas.microsoft.com/office/drawing/2014/main" id="{9E1B06AA-C56B-3A4A-975A-28039DD41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8" y="339502"/>
            <a:ext cx="2880320" cy="3840426"/>
          </a:xfrm>
          <a:prstGeom prst="rect">
            <a:avLst/>
          </a:prstGeom>
        </p:spPr>
      </p:pic>
      <p:pic>
        <p:nvPicPr>
          <p:cNvPr id="4" name="Picture 3" descr="A picture containing text, indoor, cluttered, desk&#10;&#10;Description automatically generated">
            <a:extLst>
              <a:ext uri="{FF2B5EF4-FFF2-40B4-BE49-F238E27FC236}">
                <a16:creationId xmlns:a16="http://schemas.microsoft.com/office/drawing/2014/main" id="{FA1A7130-4C66-C142-B66F-7E7836E4A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74219"/>
            <a:ext cx="3933056" cy="2949792"/>
          </a:xfrm>
          <a:prstGeom prst="rect">
            <a:avLst/>
          </a:prstGeom>
        </p:spPr>
      </p:pic>
      <p:pic>
        <p:nvPicPr>
          <p:cNvPr id="2" name="Picture 1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6BB80533-EC4E-834C-89BB-09A6EFA5A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38" y="195486"/>
            <a:ext cx="336037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06417"/>
      </p:ext>
    </p:extLst>
  </p:cSld>
  <p:clrMapOvr>
    <a:masterClrMapping/>
  </p:clrMapOvr>
  <p:transition spd="med" advClick="0" advTm="5000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desk&#10;&#10;Description automatically generated">
            <a:extLst>
              <a:ext uri="{FF2B5EF4-FFF2-40B4-BE49-F238E27FC236}">
                <a16:creationId xmlns:a16="http://schemas.microsoft.com/office/drawing/2014/main" id="{FD3D01C3-AC41-8043-9CBE-217A4CCC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3606"/>
      </p:ext>
    </p:extLst>
  </p:cSld>
  <p:clrMapOvr>
    <a:masterClrMapping/>
  </p:clrMapOvr>
  <p:transition spd="med" advClick="0" advTm="5000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front of 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3FC8D59-B3DF-EE4E-A33D-138A94EA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3525011" cy="2643758"/>
          </a:xfrm>
          <a:prstGeom prst="rect">
            <a:avLst/>
          </a:prstGeom>
        </p:spPr>
      </p:pic>
      <p:pic>
        <p:nvPicPr>
          <p:cNvPr id="3" name="Picture 2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4C8F5C68-A741-0941-8A59-80C89C638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5486"/>
            <a:ext cx="2414867" cy="3219822"/>
          </a:xfrm>
          <a:prstGeom prst="rect">
            <a:avLst/>
          </a:prstGeom>
        </p:spPr>
      </p:pic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D9BC7FC-4548-9641-8556-E78C50AA6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58" y="1977685"/>
            <a:ext cx="3960439" cy="297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7131"/>
      </p:ext>
    </p:extLst>
  </p:cSld>
  <p:clrMapOvr>
    <a:masterClrMapping/>
  </p:clrMapOvr>
  <p:transition spd="med" advClick="0" advTm="5000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C279598D-7189-8046-A4C5-A5A9B60BF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3478"/>
            <a:ext cx="4860032" cy="2677033"/>
          </a:xfrm>
          <a:prstGeom prst="rect">
            <a:avLst/>
          </a:prstGeom>
        </p:spPr>
      </p:pic>
      <p:pic>
        <p:nvPicPr>
          <p:cNvPr id="5" name="Picture 4" descr="A picture containing text, indoor, floor, people&#10;&#10;Description automatically generated">
            <a:extLst>
              <a:ext uri="{FF2B5EF4-FFF2-40B4-BE49-F238E27FC236}">
                <a16:creationId xmlns:a16="http://schemas.microsoft.com/office/drawing/2014/main" id="{BFB9E1E1-DD14-8A49-B75D-1FF9A9D72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7" y="1892563"/>
            <a:ext cx="4293096" cy="321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92DC0-61F1-6844-B503-7B871F4CC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39502"/>
            <a:ext cx="217590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54255"/>
      </p:ext>
    </p:extLst>
  </p:cSld>
  <p:clrMapOvr>
    <a:masterClrMapping/>
  </p:clrMapOvr>
  <p:transition spd="med" advClick="0" advTm="5000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table, plate, meal&#10;&#10;Description automatically generated">
            <a:extLst>
              <a:ext uri="{FF2B5EF4-FFF2-40B4-BE49-F238E27FC236}">
                <a16:creationId xmlns:a16="http://schemas.microsoft.com/office/drawing/2014/main" id="{F03F92BC-8D8A-6247-A771-EB4DC93FC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63838"/>
            <a:ext cx="2166640" cy="1624980"/>
          </a:xfrm>
          <a:prstGeom prst="rect">
            <a:avLst/>
          </a:prstGeom>
        </p:spPr>
      </p:pic>
      <p:pic>
        <p:nvPicPr>
          <p:cNvPr id="3" name="Picture 2" descr="A group of people sitting at a table outside under an umbrella&#10;&#10;Description automatically generated with medium confidence">
            <a:extLst>
              <a:ext uri="{FF2B5EF4-FFF2-40B4-BE49-F238E27FC236}">
                <a16:creationId xmlns:a16="http://schemas.microsoft.com/office/drawing/2014/main" id="{331AA7D3-4763-CD46-B6D9-071F15297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55526"/>
            <a:ext cx="2900921" cy="3867894"/>
          </a:xfrm>
          <a:prstGeom prst="rect">
            <a:avLst/>
          </a:prstGeom>
        </p:spPr>
      </p:pic>
      <p:pic>
        <p:nvPicPr>
          <p:cNvPr id="4" name="Picture 3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DCE7393A-397E-7D4C-BE07-CD3E07D94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6784"/>
            <a:ext cx="3501008" cy="2625756"/>
          </a:xfrm>
          <a:prstGeom prst="rect">
            <a:avLst/>
          </a:prstGeom>
        </p:spPr>
      </p:pic>
      <p:pic>
        <p:nvPicPr>
          <p:cNvPr id="5" name="Picture 4" descr="A person in a pool&#10;&#10;Description automatically generated with low confidence">
            <a:extLst>
              <a:ext uri="{FF2B5EF4-FFF2-40B4-BE49-F238E27FC236}">
                <a16:creationId xmlns:a16="http://schemas.microsoft.com/office/drawing/2014/main" id="{6F8F5C58-ED23-B749-A2BF-884E8135D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65236"/>
            <a:ext cx="2556813" cy="191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6345"/>
      </p:ext>
    </p:extLst>
  </p:cSld>
  <p:clrMapOvr>
    <a:masterClrMapping/>
  </p:clrMapOvr>
  <p:transition spd="med" advClick="0" advTm="5000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05FA98F-6F47-E34C-9220-8F7E6128A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0054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DC6423"/>
                </a:solidFill>
              </a:rPr>
              <a:t>PUFFY DISK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B4140-E6E0-3F49-85FC-3EA802F85E3D}"/>
              </a:ext>
            </a:extLst>
          </p:cNvPr>
          <p:cNvSpPr txBox="1"/>
          <p:nvPr/>
        </p:nvSpPr>
        <p:spPr>
          <a:xfrm>
            <a:off x="7252098" y="4731990"/>
            <a:ext cx="126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M. Wielgus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5CF8E3-ED91-B945-820F-612B8175C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16"/>
            <a:ext cx="5855944" cy="5143500"/>
          </a:xfrm>
          <a:prstGeom prst="rect">
            <a:avLst/>
          </a:prstGeom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E3B3C1B-35CE-AA4A-88A4-8A13E74D497A}"/>
              </a:ext>
            </a:extLst>
          </p:cNvPr>
          <p:cNvSpPr txBox="1">
            <a:spLocks/>
          </p:cNvSpPr>
          <p:nvPr/>
        </p:nvSpPr>
        <p:spPr>
          <a:xfrm>
            <a:off x="369290" y="1491630"/>
            <a:ext cx="2592288" cy="345638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Ray-traced images and spectra obtained by the 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HEROIC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code (Narayan+ 2016)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part is obscured on high inclination angle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F69A1-1B1D-584E-8E2F-F4C3410BAD78}"/>
              </a:ext>
            </a:extLst>
          </p:cNvPr>
          <p:cNvSpPr txBox="1"/>
          <p:nvPr/>
        </p:nvSpPr>
        <p:spPr>
          <a:xfrm>
            <a:off x="1785402" y="4701231"/>
            <a:ext cx="126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M. Wielgus</a:t>
            </a:r>
          </a:p>
        </p:txBody>
      </p:sp>
    </p:spTree>
    <p:extLst>
      <p:ext uri="{BB962C8B-B14F-4D97-AF65-F5344CB8AC3E}">
        <p14:creationId xmlns:p14="http://schemas.microsoft.com/office/powerpoint/2010/main" val="1745414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E37CC7B-964C-334E-BE5F-94F0A77B9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3" b="13543"/>
          <a:stretch/>
        </p:blipFill>
        <p:spPr>
          <a:xfrm>
            <a:off x="-130832" y="0"/>
            <a:ext cx="9405664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1184F4-B83D-CF47-AAE2-D74605E939D5}"/>
              </a:ext>
            </a:extLst>
          </p:cNvPr>
          <p:cNvSpPr txBox="1"/>
          <p:nvPr/>
        </p:nvSpPr>
        <p:spPr>
          <a:xfrm>
            <a:off x="251520" y="33950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48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31927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DC6423"/>
                </a:solidFill>
              </a:rPr>
              <a:t>PUFFY DISK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59AD3-766E-8643-8A4D-0171894B8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8" t="50000" r="-7225" b="-4392"/>
          <a:stretch/>
        </p:blipFill>
        <p:spPr>
          <a:xfrm>
            <a:off x="3851920" y="913012"/>
            <a:ext cx="4536504" cy="3967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B20E2-75BE-C446-80D8-A107EB435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6" y="913012"/>
            <a:ext cx="3489253" cy="3674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B4140-E6E0-3F49-85FC-3EA802F85E3D}"/>
              </a:ext>
            </a:extLst>
          </p:cNvPr>
          <p:cNvSpPr txBox="1"/>
          <p:nvPr/>
        </p:nvSpPr>
        <p:spPr>
          <a:xfrm>
            <a:off x="7252098" y="4731990"/>
            <a:ext cx="126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M. Wielgus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B6265F-B3B0-8F42-ABE3-5C873D6F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5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23528" y="267494"/>
            <a:ext cx="8496944" cy="4608512"/>
          </a:xfrm>
          <a:prstGeom prst="rect">
            <a:avLst/>
          </a:prstGeom>
          <a:solidFill>
            <a:srgbClr val="DC6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15716" y="1491630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MAGIC </a:t>
            </a:r>
            <a:r>
              <a:rPr lang="cs-CZ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cs-CZ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4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99592" y="987574"/>
            <a:ext cx="7272808" cy="1261964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RELATIVISTIC RADIATIVE MAGNETOHYDRODYNAMIC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290D7-D093-0D43-A08C-2F055AA6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99592" y="987574"/>
            <a:ext cx="7272808" cy="1261964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RELATIVISTIC 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MAGNETOHYDRODYNAMIC</a:t>
            </a:r>
          </a:p>
        </p:txBody>
      </p:sp>
      <p:pic>
        <p:nvPicPr>
          <p:cNvPr id="1026" name="Picture 2" descr="Albert Einstein – Wikipedie">
            <a:extLst>
              <a:ext uri="{FF2B5EF4-FFF2-40B4-BE49-F238E27FC236}">
                <a16:creationId xmlns:a16="http://schemas.microsoft.com/office/drawing/2014/main" id="{3806F3A0-4654-0948-B9A5-CC3C62C1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9702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E210D6-7556-7A41-9B27-AFBD7986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9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99592" y="987574"/>
            <a:ext cx="7272808" cy="1261964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RELATIVISTIC </a:t>
            </a:r>
            <a:r>
              <a:rPr lang="cs-CZ" b="1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</a:t>
            </a:r>
            <a:r>
              <a:rPr lang="cs-CZ" dirty="0">
                <a:solidFill>
                  <a:srgbClr val="DC64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MAGNETOHYDRODYNAMIC</a:t>
            </a:r>
          </a:p>
        </p:txBody>
      </p:sp>
      <p:pic>
        <p:nvPicPr>
          <p:cNvPr id="1026" name="Picture 2" descr="Albert Einstein – Wikipedie">
            <a:extLst>
              <a:ext uri="{FF2B5EF4-FFF2-40B4-BE49-F238E27FC236}">
                <a16:creationId xmlns:a16="http://schemas.microsoft.com/office/drawing/2014/main" id="{3806F3A0-4654-0948-B9A5-CC3C62C1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9702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ightbulb Stock Illustrations – 102,755 Lightbulb Stock Illustrations,  Vectors &amp;amp; Clipart - Dreamstime">
            <a:extLst>
              <a:ext uri="{FF2B5EF4-FFF2-40B4-BE49-F238E27FC236}">
                <a16:creationId xmlns:a16="http://schemas.microsoft.com/office/drawing/2014/main" id="{7959AAEC-E5F2-E845-AA90-D35401FB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69951"/>
            <a:ext cx="2355726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50D3FC-B655-1347-946E-91FEFAEAB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X-Ray Data Modelling of Accreting Black Holes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4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U">
  <a:themeElements>
    <a:clrScheme name="Fakulty">
      <a:dk1>
        <a:sysClr val="windowText" lastClr="000000"/>
      </a:dk1>
      <a:lt1>
        <a:sysClr val="window" lastClr="FFFFFF"/>
      </a:lt1>
      <a:dk2>
        <a:srgbClr val="882335"/>
      </a:dk2>
      <a:lt2>
        <a:srgbClr val="4A245E"/>
      </a:lt2>
      <a:accent1>
        <a:srgbClr val="1F4878"/>
      </a:accent1>
      <a:accent2>
        <a:srgbClr val="0D5643"/>
      </a:accent2>
      <a:accent3>
        <a:srgbClr val="877514"/>
      </a:accent3>
      <a:accent4>
        <a:srgbClr val="971F2E"/>
      </a:accent4>
      <a:accent5>
        <a:srgbClr val="6B2E6E"/>
      </a:accent5>
      <a:accent6>
        <a:srgbClr val="265787"/>
      </a:accent6>
      <a:hlink>
        <a:srgbClr val="00665C"/>
      </a:hlink>
      <a:folHlink>
        <a:srgbClr val="AB8C0A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4670</TotalTime>
  <Words>1249</Words>
  <Application>Microsoft Macintosh PowerPoint</Application>
  <PresentationFormat>On-screen Show (16:9)</PresentationFormat>
  <Paragraphs>184</Paragraphs>
  <Slides>40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Al Nile</vt:lpstr>
      <vt:lpstr>Arial</vt:lpstr>
      <vt:lpstr>Blackadder ITC</vt:lpstr>
      <vt:lpstr>Calibri</vt:lpstr>
      <vt:lpstr>Cambria Math</vt:lpstr>
      <vt:lpstr>Courier New</vt:lpstr>
      <vt:lpstr>Menlo</vt:lpstr>
      <vt:lpstr>Times New Roman</vt:lpstr>
      <vt:lpstr>SLU</vt:lpstr>
      <vt:lpstr>THE MAGIC R IN GRRMHD</vt:lpstr>
      <vt:lpstr>PowerPoint Presentation</vt:lpstr>
      <vt:lpstr>PUFFY DISK</vt:lpstr>
      <vt:lpstr>PUFFY DISK</vt:lpstr>
      <vt:lpstr>PUFFY DISK</vt:lpstr>
      <vt:lpstr>THE MAGIC R</vt:lpstr>
      <vt:lpstr>GENERAL RELATIVISTIC RADIATIVE MAGNETOHYDRODYNAMIC</vt:lpstr>
      <vt:lpstr>GENERAL RELATIVISTIC RADIATIVE MAGNETOHYDRODYNAMIC</vt:lpstr>
      <vt:lpstr>GENERAL RELATIVISTIC RADIATIVE MAGNETOHYDRODYNAMIC</vt:lpstr>
      <vt:lpstr>GENERAL RELATIVISTIC RADIATIVE MAGNETOHYDRODYNAMIC</vt:lpstr>
      <vt:lpstr>GENERAL RELATIVISTIC RADIATIVE MAGNETOHYDRODYNAMIC</vt:lpstr>
      <vt:lpstr>GENERAL RELATIVISTIC RADIATIVE MAGNETOHYDRODYNAMIC</vt:lpstr>
      <vt:lpstr>Why we need radiation?</vt:lpstr>
      <vt:lpstr>KORAL</vt:lpstr>
      <vt:lpstr>RADIATION IN MHD</vt:lpstr>
      <vt:lpstr>Closure scheme</vt:lpstr>
      <vt:lpstr>M1 closure</vt:lpstr>
      <vt:lpstr>M1 closure</vt:lpstr>
      <vt:lpstr>Shadow test</vt:lpstr>
      <vt:lpstr>Semi-implicit scheme</vt:lpstr>
      <vt:lpstr>Monte Carlo methods (GRMCRMHD)</vt:lpstr>
      <vt:lpstr>Other methods</vt:lpstr>
      <vt:lpstr>FINAL REMARKS </vt:lpstr>
      <vt:lpstr>What we learned?</vt:lpstr>
      <vt:lpstr>PowerPoint Presentation</vt:lpstr>
      <vt:lpstr>What we learned?</vt:lpstr>
      <vt:lpstr>The bubbles</vt:lpstr>
      <vt:lpstr>The bubbles</vt:lpstr>
      <vt:lpstr>The bubbles</vt:lpstr>
      <vt:lpstr>PowerPoint Presentation</vt:lpstr>
      <vt:lpstr>RAGTIME!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Debora Lančová</cp:lastModifiedBy>
  <cp:revision>97</cp:revision>
  <dcterms:created xsi:type="dcterms:W3CDTF">2016-07-06T15:42:34Z</dcterms:created>
  <dcterms:modified xsi:type="dcterms:W3CDTF">2021-07-23T09:55:36Z</dcterms:modified>
</cp:coreProperties>
</file>