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79690-1427-4D1A-886E-B8257E0F0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451330-14F4-470B-9E3B-FEE094616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F5BC6-3222-4619-8827-F3EAC391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5A5CAD-148F-487B-8AF9-58158E28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B32AC5-BE18-4491-A3E7-8139DF0C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EDD90-C7CB-400A-AD03-75AC8A53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CD290C-6CF8-4E95-AD11-53EEFA320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80AC9-41DD-4A05-B3DB-9FDF242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A7BDF-14B3-4D7E-AD8F-10357C54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CBE702-6876-40E0-8F53-7A9FD432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61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1A7BA6-40E0-4F8C-A7AB-4AE42CEDA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51B5-C15E-448D-B6D6-E25546125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137C46-ACE2-4930-B393-69A74F00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9295BB-49AE-4356-A185-EDC4D7B2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C0FE9-3637-4246-96C1-F6286E41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97D42-ADF5-4DDC-A291-1BD310804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2920-BDDB-4483-B6A2-609E1CAFD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C110E-C982-4F87-8F9B-82A28104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6A0C1F-2D23-4D66-8B3F-B2892F21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51C404-3FCE-4F95-810B-19CD1D95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508D3-6250-4A2A-A902-7323B2706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C4F5A-6398-4060-B649-94828FA14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EE61E8-0EB4-45D1-8493-882935A1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9502F-B6AE-47D6-91C9-0E292833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146265-2A52-48AD-B57D-BE35742F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23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17E91-93B6-4AA7-B604-49CB1C96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D7BFE-0374-469C-B23D-4E8D376DA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FEAA4-2EB7-4910-92C6-FAFEA0171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559218-38C2-4655-B6F5-8D5E4B79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F7EDD8-926A-4C47-833A-24945ACA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E8BD64-29DD-47C1-A0E6-C0E2F9AF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1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AC04D-D1DF-4B85-BAB7-9D8F9773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379FB8-F67C-4F32-9E93-2774D60EF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125BA1-7A1E-4F79-BCC6-C14CC9B5B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755B7D-E4F0-46A3-AF87-D119E5705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D2B5FC-DE2D-4C01-8669-608AF5043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6EFC2-89CA-4D3A-B0E1-A4EFAB05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3142DC-47F0-4F63-B7BC-BFDC21F0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9A094B-463F-432D-9EA8-80F7E745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C489B-E735-4A5A-950E-FC39FD33F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1A14D6B-21C6-4032-B8DB-F0F71611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875894-D4E4-4BD4-9174-BAD55376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EC4C31-C9D1-49F2-8F32-ECCF5958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53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5C54B0-F52F-423B-A451-D26E2C56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3828A5-60DD-433F-8252-ED76916F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E1F639-8FAA-48EC-A341-01B167C3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8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5DD72-2B0B-4697-A372-DFE379DA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9E34D-4091-40D0-9235-9800694CE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E65ABE-13F3-4F7F-BCA5-B761916F1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1C905-3652-4264-BCA4-DFF4C1BD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A9E64C-EA51-4DC0-9D35-59668BC0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725D9-C641-4D6A-BE2F-56AE18D9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37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AF2F2-78C5-4C17-863B-539C8DAD6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C929F2-3F46-4528-8F25-AB7646C91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B0168B-DB07-47EC-86BD-CE26BB13F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F71EF8-6979-4013-8F6B-274664E4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73AB99-DFDD-480D-B2C3-970EC375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B36D65-F535-4B20-9F6C-AD35F03C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63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31192B-BE44-451E-8A59-84710468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B9395C-8CC0-4455-A14F-82A89E134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FB648-1596-48EF-B706-06D8E68DF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6DDB-9861-4832-AD66-D0644D714D7E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6345C8-BF74-4C01-8066-6A0FC0D23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4337A4-B1C0-4A00-895C-86AD8AB36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5EBC-0727-4C30-8827-38694367D9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2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ofknowledg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6nE_aU8U-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pu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i.adsabs.harvard.edu/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" TargetMode="External"/><Relationship Id="rId2" Type="http://schemas.openxmlformats.org/officeDocument/2006/relationships/hyperlink" Target="https://www.researchgat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" TargetMode="External"/><Relationship Id="rId5" Type="http://schemas.openxmlformats.org/officeDocument/2006/relationships/hyperlink" Target="https://www.mendeley.com/" TargetMode="External"/><Relationship Id="rId4" Type="http://schemas.openxmlformats.org/officeDocument/2006/relationships/hyperlink" Target="https://publons.com/dashboard/summary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redatoryjournals.com/" TargetMode="External"/><Relationship Id="rId2" Type="http://schemas.openxmlformats.org/officeDocument/2006/relationships/hyperlink" Target="https://road.iss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abells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yzkum.cz/FrontClanek.aspx?idsekce=7997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publikace/" TargetMode="External"/><Relationship Id="rId2" Type="http://schemas.openxmlformats.org/officeDocument/2006/relationships/hyperlink" Target="https://www.isvavai.cz/ri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yzkum.cz/FrontClanek.aspx?idsekce=79979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902BE-4337-4528-AF63-376BB3B23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Elektronické informační zdroje pro vědu a 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B1225-E01B-460B-86D2-F1F632B11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spcBef>
                <a:spcPts val="4800"/>
              </a:spcBef>
            </a:pPr>
            <a:endParaRPr lang="cs-CZ" dirty="0"/>
          </a:p>
          <a:p>
            <a:pPr algn="l">
              <a:spcBef>
                <a:spcPts val="4800"/>
              </a:spcBef>
            </a:pPr>
            <a:r>
              <a:rPr lang="cs-CZ" dirty="0"/>
              <a:t>Mgr. Kamil Matula</a:t>
            </a:r>
          </a:p>
          <a:p>
            <a:pPr algn="l"/>
            <a:r>
              <a:rPr lang="cs-CZ" dirty="0"/>
              <a:t>Opava, 2021</a:t>
            </a:r>
          </a:p>
        </p:txBody>
      </p:sp>
    </p:spTree>
    <p:extLst>
      <p:ext uri="{BB962C8B-B14F-4D97-AF65-F5344CB8AC3E}">
        <p14:creationId xmlns:p14="http://schemas.microsoft.com/office/powerpoint/2010/main" val="192116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Web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Science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Webová platforma pro základní citační rejstříky.</a:t>
            </a:r>
          </a:p>
          <a:p>
            <a:r>
              <a:rPr lang="cs-CZ" dirty="0"/>
              <a:t>Postavená na časopise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Contents</a:t>
            </a:r>
            <a:r>
              <a:rPr lang="cs-CZ" dirty="0"/>
              <a:t>.</a:t>
            </a:r>
          </a:p>
          <a:p>
            <a:r>
              <a:rPr lang="cs-CZ" dirty="0"/>
              <a:t>Současný vlastník </a:t>
            </a:r>
            <a:r>
              <a:rPr lang="cs-CZ" b="1" dirty="0" err="1"/>
              <a:t>Clarivate</a:t>
            </a:r>
            <a:r>
              <a:rPr lang="cs-CZ" b="1" dirty="0"/>
              <a:t> </a:t>
            </a:r>
            <a:r>
              <a:rPr lang="cs-CZ" b="1" dirty="0" err="1"/>
              <a:t>Analytics</a:t>
            </a:r>
            <a:r>
              <a:rPr lang="cs-CZ" dirty="0"/>
              <a:t>.</a:t>
            </a:r>
          </a:p>
          <a:p>
            <a:r>
              <a:rPr lang="cs-CZ" dirty="0"/>
              <a:t>Cesta: </a:t>
            </a:r>
            <a:r>
              <a:rPr lang="cs-CZ" dirty="0">
                <a:hlinkClick r:id="rId2"/>
              </a:rPr>
              <a:t>https://www.webofknowledge.com/</a:t>
            </a:r>
            <a:r>
              <a:rPr lang="cs-CZ" dirty="0"/>
              <a:t> </a:t>
            </a:r>
          </a:p>
          <a:p>
            <a:r>
              <a:rPr lang="cs-CZ" dirty="0"/>
              <a:t>Možnosti analýzy výsledků a informace o autorech – H-index</a:t>
            </a:r>
          </a:p>
          <a:p>
            <a:endParaRPr lang="cs-CZ" dirty="0"/>
          </a:p>
          <a:p>
            <a:r>
              <a:rPr lang="cs-CZ" b="1" dirty="0"/>
              <a:t>Citační rejstříky:</a:t>
            </a:r>
            <a:endParaRPr lang="cs-CZ" dirty="0"/>
          </a:p>
          <a:p>
            <a:pPr lvl="1"/>
            <a:r>
              <a:rPr lang="cs-CZ" dirty="0"/>
              <a:t>Science </a:t>
            </a:r>
            <a:r>
              <a:rPr lang="cs-CZ" dirty="0" err="1"/>
              <a:t>Citation</a:t>
            </a:r>
            <a:r>
              <a:rPr lang="cs-CZ" dirty="0"/>
              <a:t> Index </a:t>
            </a:r>
            <a:r>
              <a:rPr lang="cs-CZ" dirty="0" err="1"/>
              <a:t>Expanded</a:t>
            </a:r>
            <a:r>
              <a:rPr lang="cs-CZ" dirty="0"/>
              <a:t> (SCI-EXPANDED) – 1945—</a:t>
            </a:r>
          </a:p>
          <a:p>
            <a:pPr lvl="1"/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Index (SSCI) – 1977—</a:t>
            </a:r>
          </a:p>
          <a:p>
            <a:pPr lvl="1"/>
            <a:r>
              <a:rPr lang="cs-CZ" dirty="0" err="1"/>
              <a:t>Arts&amp;Humanities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</a:t>
            </a:r>
            <a:r>
              <a:rPr lang="cs-CZ" dirty="0" err="1"/>
              <a:t>Idenx</a:t>
            </a:r>
            <a:r>
              <a:rPr lang="cs-CZ" dirty="0"/>
              <a:t> (A&amp;HCI) – 1977—</a:t>
            </a:r>
          </a:p>
          <a:p>
            <a:pPr lvl="1"/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Proceedigns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Index – Science (CPCI-S) – 1990—</a:t>
            </a:r>
          </a:p>
          <a:p>
            <a:pPr lvl="1"/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Proceedings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Index – </a:t>
            </a:r>
            <a:r>
              <a:rPr lang="cs-CZ" dirty="0" err="1"/>
              <a:t>Social</a:t>
            </a:r>
            <a:r>
              <a:rPr lang="cs-CZ" dirty="0"/>
              <a:t> Science &amp; </a:t>
            </a:r>
            <a:r>
              <a:rPr lang="cs-CZ" dirty="0" err="1"/>
              <a:t>Humanitites</a:t>
            </a:r>
            <a:r>
              <a:rPr lang="cs-CZ" dirty="0"/>
              <a:t> (CPCI-SSH) – 1990—</a:t>
            </a:r>
          </a:p>
          <a:p>
            <a:pPr lvl="1"/>
            <a:r>
              <a:rPr lang="cs-CZ" dirty="0" err="1"/>
              <a:t>Emerging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Index (ESCI) – 2015—</a:t>
            </a:r>
          </a:p>
        </p:txBody>
      </p:sp>
    </p:spTree>
    <p:extLst>
      <p:ext uri="{BB962C8B-B14F-4D97-AF65-F5344CB8AC3E}">
        <p14:creationId xmlns:p14="http://schemas.microsoft.com/office/powerpoint/2010/main" val="39268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Journal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Citation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Reports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InCites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platformě Web </a:t>
            </a:r>
            <a:r>
              <a:rPr lang="cs-CZ" dirty="0" err="1"/>
              <a:t>of</a:t>
            </a:r>
            <a:r>
              <a:rPr lang="cs-CZ" dirty="0"/>
              <a:t> Science.</a:t>
            </a:r>
          </a:p>
          <a:p>
            <a:r>
              <a:rPr lang="cs-CZ" dirty="0"/>
              <a:t>Databáze všech publikací indexovaných v rejstřících SCI, SSCI, A&amp;HCI.</a:t>
            </a:r>
          </a:p>
          <a:p>
            <a:r>
              <a:rPr lang="cs-CZ" dirty="0"/>
              <a:t>Analýza pomocí základních </a:t>
            </a:r>
            <a:r>
              <a:rPr lang="cs-CZ" dirty="0" err="1"/>
              <a:t>bibliometrických</a:t>
            </a:r>
            <a:r>
              <a:rPr lang="cs-CZ" dirty="0"/>
              <a:t> indikátorů:</a:t>
            </a:r>
          </a:p>
          <a:p>
            <a:pPr lvl="1"/>
            <a:r>
              <a:rPr lang="cs-CZ" b="1" dirty="0" err="1"/>
              <a:t>Impact</a:t>
            </a:r>
            <a:r>
              <a:rPr lang="cs-CZ" b="1" dirty="0"/>
              <a:t> </a:t>
            </a:r>
            <a:r>
              <a:rPr lang="cs-CZ" b="1" dirty="0" err="1"/>
              <a:t>Factor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Immediecy</a:t>
            </a:r>
            <a:r>
              <a:rPr lang="cs-CZ" dirty="0"/>
              <a:t> Index,</a:t>
            </a:r>
          </a:p>
          <a:p>
            <a:pPr lvl="1"/>
            <a:r>
              <a:rPr lang="cs-CZ" b="1" dirty="0" err="1"/>
              <a:t>Article</a:t>
            </a:r>
            <a:r>
              <a:rPr lang="cs-CZ" b="1" dirty="0"/>
              <a:t> Influence </a:t>
            </a:r>
            <a:r>
              <a:rPr lang="cs-CZ" b="1" dirty="0" err="1"/>
              <a:t>Score</a:t>
            </a:r>
            <a:endParaRPr lang="cs-CZ" b="1" dirty="0"/>
          </a:p>
          <a:p>
            <a:r>
              <a:rPr lang="cs-CZ" dirty="0"/>
              <a:t>Výborný nástroj pro hledání vhodného časopisu.</a:t>
            </a:r>
          </a:p>
          <a:p>
            <a:endParaRPr lang="cs-CZ" dirty="0"/>
          </a:p>
          <a:p>
            <a:r>
              <a:rPr lang="cs-CZ" dirty="0"/>
              <a:t>Pro zájemce (instruktážní video JCR, 10 min.): </a:t>
            </a:r>
          </a:p>
          <a:p>
            <a:pPr lvl="1"/>
            <a:r>
              <a:rPr lang="cs-CZ" b="0" i="0" dirty="0">
                <a:effectLst/>
                <a:latin typeface="Segoe UI" panose="020B0502040204020203" pitchFamily="34" charset="0"/>
                <a:hlinkClick r:id="rId2" tooltip="https://youtu.be/p6ne_au8u-8"/>
              </a:rPr>
              <a:t>https://youtu.be/P6nE_aU8U-8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50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SCOPUS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Vznikl jako konkurence dříve pro-americkému Web </a:t>
            </a:r>
            <a:r>
              <a:rPr lang="cs-CZ" dirty="0" err="1"/>
              <a:t>of</a:t>
            </a:r>
            <a:r>
              <a:rPr lang="cs-CZ" dirty="0"/>
              <a:t> Science.</a:t>
            </a:r>
          </a:p>
          <a:p>
            <a:r>
              <a:rPr lang="cs-CZ" dirty="0"/>
              <a:t>Vlastník a producent </a:t>
            </a:r>
            <a:r>
              <a:rPr lang="cs-CZ" b="1" dirty="0" err="1"/>
              <a:t>Elsevier</a:t>
            </a:r>
            <a:r>
              <a:rPr lang="cs-CZ" dirty="0"/>
              <a:t>.</a:t>
            </a:r>
          </a:p>
          <a:p>
            <a:r>
              <a:rPr lang="cs-CZ" dirty="0"/>
              <a:t>Cesta: </a:t>
            </a:r>
            <a:r>
              <a:rPr lang="cs-CZ" dirty="0">
                <a:hlinkClick r:id="rId2"/>
              </a:rPr>
              <a:t>https://www.scopus.com/</a:t>
            </a:r>
            <a:r>
              <a:rPr lang="cs-CZ" dirty="0"/>
              <a:t> </a:t>
            </a:r>
          </a:p>
          <a:p>
            <a:r>
              <a:rPr lang="cs-CZ" dirty="0"/>
              <a:t>Možnosti analýzy výsledků a informace autorech.</a:t>
            </a:r>
          </a:p>
          <a:p>
            <a:r>
              <a:rPr lang="cs-CZ" dirty="0"/>
              <a:t>Vyhledávání ve zdrojích – ideální pro hledání vhodné publikace,</a:t>
            </a:r>
          </a:p>
          <a:p>
            <a:pPr lvl="1"/>
            <a:r>
              <a:rPr lang="cs-CZ" b="1" dirty="0" err="1"/>
              <a:t>CiteScore</a:t>
            </a:r>
            <a:r>
              <a:rPr lang="cs-CZ" dirty="0"/>
              <a:t>,</a:t>
            </a:r>
          </a:p>
          <a:p>
            <a:pPr lvl="1"/>
            <a:r>
              <a:rPr lang="cs-CZ" b="1" dirty="0"/>
              <a:t>SJR</a:t>
            </a:r>
            <a:r>
              <a:rPr lang="cs-CZ" dirty="0"/>
              <a:t> – </a:t>
            </a:r>
            <a:r>
              <a:rPr lang="cs-CZ" dirty="0" err="1"/>
              <a:t>SCImago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Rank,</a:t>
            </a:r>
          </a:p>
          <a:p>
            <a:pPr lvl="1"/>
            <a:r>
              <a:rPr lang="cs-CZ" dirty="0"/>
              <a:t>SNIP.</a:t>
            </a:r>
          </a:p>
        </p:txBody>
      </p:sp>
    </p:spTree>
    <p:extLst>
      <p:ext uri="{BB962C8B-B14F-4D97-AF65-F5344CB8AC3E}">
        <p14:creationId xmlns:p14="http://schemas.microsoft.com/office/powerpoint/2010/main" val="421634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Další citační rejstříky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 </a:t>
            </a:r>
            <a:r>
              <a:rPr lang="cs-CZ" dirty="0">
                <a:sym typeface="Wingdings" panose="05000000000000000000" pitchFamily="2" charset="2"/>
                <a:hlinkClick r:id="rId2"/>
              </a:rPr>
              <a:t>https://scholar.google.com/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NASA/ADS </a:t>
            </a:r>
            <a:r>
              <a:rPr lang="cs-CZ" dirty="0">
                <a:sym typeface="Wingdings" panose="05000000000000000000" pitchFamily="2" charset="2"/>
              </a:rPr>
              <a:t> </a:t>
            </a:r>
            <a:r>
              <a:rPr lang="cs-CZ" dirty="0">
                <a:sym typeface="Wingdings" panose="05000000000000000000" pitchFamily="2" charset="2"/>
                <a:hlinkClick r:id="rId3"/>
              </a:rPr>
              <a:t>https://ui.adsabs.harvard.edu/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r>
              <a:rPr lang="cs-CZ" dirty="0">
                <a:sym typeface="Wingdings" panose="05000000000000000000" pitchFamily="2" charset="2"/>
              </a:rPr>
              <a:t>Řada kontinentálních nebo národních citačních rejstříků…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912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Sociální sítě pro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VaV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Výborný zdroj informací o výzkumných aktivitách ostatních.</a:t>
            </a:r>
          </a:p>
          <a:p>
            <a:r>
              <a:rPr lang="cs-CZ" dirty="0"/>
              <a:t>Vlastní databáze výsledků.</a:t>
            </a:r>
          </a:p>
          <a:p>
            <a:r>
              <a:rPr lang="cs-CZ" dirty="0"/>
              <a:t>Navazování nových profesionálních kontaktů.</a:t>
            </a:r>
          </a:p>
          <a:p>
            <a:r>
              <a:rPr lang="cs-CZ" dirty="0"/>
              <a:t>Dostupnost publikací.</a:t>
            </a:r>
          </a:p>
          <a:p>
            <a:r>
              <a:rPr lang="cs-CZ" dirty="0"/>
              <a:t>Alternativní metriky.</a:t>
            </a:r>
          </a:p>
        </p:txBody>
      </p:sp>
    </p:spTree>
    <p:extLst>
      <p:ext uri="{BB962C8B-B14F-4D97-AF65-F5344CB8AC3E}">
        <p14:creationId xmlns:p14="http://schemas.microsoft.com/office/powerpoint/2010/main" val="314729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Sociální sítě pro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VaV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ResearchGate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cesta: </a:t>
            </a:r>
            <a:r>
              <a:rPr lang="cs-CZ" dirty="0">
                <a:sym typeface="Wingdings" panose="05000000000000000000" pitchFamily="2" charset="2"/>
                <a:hlinkClick r:id="rId2"/>
              </a:rPr>
              <a:t>https://www.researchgate.net/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Academia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cesta: </a:t>
            </a:r>
            <a:r>
              <a:rPr lang="cs-CZ" dirty="0">
                <a:sym typeface="Wingdings" panose="05000000000000000000" pitchFamily="2" charset="2"/>
                <a:hlinkClick r:id="rId3"/>
              </a:rPr>
              <a:t>https://www.academia.edu/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Facebook, Twitter, LinkedIn…</a:t>
            </a:r>
          </a:p>
          <a:p>
            <a:r>
              <a:rPr lang="cs-CZ" dirty="0" err="1">
                <a:hlinkClick r:id="rId4"/>
              </a:rPr>
              <a:t>Publons</a:t>
            </a:r>
            <a:r>
              <a:rPr lang="cs-CZ" dirty="0"/>
              <a:t>, </a:t>
            </a:r>
            <a:r>
              <a:rPr lang="cs-CZ" dirty="0" err="1">
                <a:hlinkClick r:id="rId5"/>
              </a:rPr>
              <a:t>Mendeley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ORCID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716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Predátorské časopisy a konference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Nejčastěji spojovány s aktivitami otevřeného přístupu.</a:t>
            </a:r>
          </a:p>
          <a:p>
            <a:pPr lvl="1"/>
            <a:r>
              <a:rPr lang="cs-CZ" dirty="0"/>
              <a:t>Open Access – model vědecké komunikace; okamžité, trvalé, svobodné a bezplatné online zpřístupnění plných textů.</a:t>
            </a:r>
          </a:p>
          <a:p>
            <a:pPr lvl="1"/>
            <a:r>
              <a:rPr lang="cs-CZ" dirty="0"/>
              <a:t>Open Access </a:t>
            </a:r>
            <a:r>
              <a:rPr lang="cs-CZ" b="1" dirty="0"/>
              <a:t>≠</a:t>
            </a:r>
            <a:r>
              <a:rPr lang="cs-CZ" dirty="0"/>
              <a:t> predátorský časopis.</a:t>
            </a:r>
          </a:p>
          <a:p>
            <a:endParaRPr lang="cs-CZ" dirty="0"/>
          </a:p>
          <a:p>
            <a:r>
              <a:rPr lang="cs-CZ" b="1" dirty="0"/>
              <a:t>Predátorský časopis/konference</a:t>
            </a:r>
          </a:p>
          <a:p>
            <a:pPr lvl="1"/>
            <a:r>
              <a:rPr lang="cs-CZ" dirty="0"/>
              <a:t>zneužití myšlenky otevřeného přístupu ke generování zisku,</a:t>
            </a:r>
          </a:p>
          <a:p>
            <a:pPr lvl="1"/>
            <a:r>
              <a:rPr lang="cs-CZ" dirty="0"/>
              <a:t>až 109 specifických rysů – i tak někdy těžko rozpoznatelný,</a:t>
            </a:r>
          </a:p>
          <a:p>
            <a:pPr lvl="1"/>
            <a:r>
              <a:rPr lang="cs-CZ" dirty="0"/>
              <a:t>publikování v nich odporuje etickým standardům organizací.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99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Typické znaky podvodných časopisů/konferencí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Velmi krátké nebo fiktivní</a:t>
            </a:r>
            <a:r>
              <a:rPr lang="cs-CZ" b="1" dirty="0"/>
              <a:t> recenzní řízení </a:t>
            </a:r>
            <a:r>
              <a:rPr lang="cs-CZ" dirty="0"/>
              <a:t>(peer </a:t>
            </a:r>
            <a:r>
              <a:rPr lang="cs-CZ" dirty="0" err="1"/>
              <a:t>review</a:t>
            </a:r>
            <a:r>
              <a:rPr lang="cs-CZ" dirty="0"/>
              <a:t>)</a:t>
            </a:r>
            <a:r>
              <a:rPr lang="cs-CZ" b="1" dirty="0"/>
              <a:t>.</a:t>
            </a:r>
          </a:p>
          <a:p>
            <a:r>
              <a:rPr lang="cs-CZ" b="1" dirty="0"/>
              <a:t>Kvalita</a:t>
            </a:r>
            <a:r>
              <a:rPr lang="cs-CZ" dirty="0"/>
              <a:t> článků je po vědecké stránce velmi </a:t>
            </a:r>
            <a:r>
              <a:rPr lang="cs-CZ" dirty="0" err="1"/>
              <a:t>názká</a:t>
            </a:r>
            <a:r>
              <a:rPr lang="cs-CZ" dirty="0"/>
              <a:t>.</a:t>
            </a:r>
          </a:p>
          <a:p>
            <a:r>
              <a:rPr lang="cs-CZ" dirty="0"/>
              <a:t>Nabídka k publikování obvykle přichází </a:t>
            </a:r>
            <a:r>
              <a:rPr lang="cs-CZ" b="1" dirty="0"/>
              <a:t>e-mailem</a:t>
            </a:r>
            <a:r>
              <a:rPr lang="cs-CZ" dirty="0"/>
              <a:t>.</a:t>
            </a:r>
          </a:p>
          <a:p>
            <a:r>
              <a:rPr lang="cs-CZ" b="1" dirty="0"/>
              <a:t>Poplatky</a:t>
            </a:r>
            <a:r>
              <a:rPr lang="cs-CZ" dirty="0"/>
              <a:t> za publikování jsou většinou sděleny až po akceptování článku.</a:t>
            </a:r>
          </a:p>
          <a:p>
            <a:r>
              <a:rPr lang="cs-CZ" dirty="0"/>
              <a:t>Uvedeny chybné</a:t>
            </a:r>
            <a:r>
              <a:rPr lang="cs-CZ" b="1" dirty="0"/>
              <a:t> hodnotící faktory</a:t>
            </a:r>
            <a:r>
              <a:rPr lang="cs-CZ" dirty="0"/>
              <a:t>, neexistující metriky (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Imapct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General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</a:t>
            </a:r>
            <a:r>
              <a:rPr lang="cs-CZ" dirty="0" err="1"/>
              <a:t>Eurasian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Index).</a:t>
            </a:r>
          </a:p>
          <a:p>
            <a:r>
              <a:rPr lang="cs-CZ" dirty="0"/>
              <a:t>Uvedeno chybné </a:t>
            </a:r>
            <a:r>
              <a:rPr lang="cs-CZ" b="1" dirty="0"/>
              <a:t>ISSN</a:t>
            </a:r>
            <a:r>
              <a:rPr lang="cs-CZ" dirty="0"/>
              <a:t>.</a:t>
            </a:r>
          </a:p>
          <a:p>
            <a:r>
              <a:rPr lang="cs-CZ" dirty="0"/>
              <a:t>Nepravdivé informace o indexaci časopisu v různých </a:t>
            </a:r>
            <a:r>
              <a:rPr lang="cs-CZ" b="1" dirty="0"/>
              <a:t>rejstřících</a:t>
            </a:r>
            <a:r>
              <a:rPr lang="cs-CZ" dirty="0"/>
              <a:t> a databázích.</a:t>
            </a:r>
          </a:p>
          <a:p>
            <a:r>
              <a:rPr lang="cs-CZ" dirty="0"/>
              <a:t>Podobný </a:t>
            </a:r>
            <a:r>
              <a:rPr lang="cs-CZ" b="1" dirty="0"/>
              <a:t>název</a:t>
            </a:r>
            <a:r>
              <a:rPr lang="cs-CZ" dirty="0"/>
              <a:t> jako renomované prestižní časopisy a vydavatelé.</a:t>
            </a:r>
          </a:p>
          <a:p>
            <a:r>
              <a:rPr lang="cs-CZ" dirty="0"/>
              <a:t>Podobný </a:t>
            </a:r>
            <a:r>
              <a:rPr lang="cs-CZ" b="1" dirty="0"/>
              <a:t>design webových stránek</a:t>
            </a:r>
            <a:r>
              <a:rPr lang="cs-CZ" dirty="0"/>
              <a:t> renomovaných časopisů.</a:t>
            </a:r>
          </a:p>
          <a:p>
            <a:r>
              <a:rPr lang="cs-CZ" dirty="0"/>
              <a:t>Parazitování na </a:t>
            </a:r>
            <a:r>
              <a:rPr lang="cs-CZ" b="1" dirty="0"/>
              <a:t>známých jménech </a:t>
            </a:r>
            <a:r>
              <a:rPr lang="cs-CZ" dirty="0"/>
              <a:t>– redakční rady obsahují jména známých vědců bez jejich vědomí, stejné složení rady pro více časopisů.</a:t>
            </a:r>
          </a:p>
          <a:p>
            <a:r>
              <a:rPr lang="cs-CZ" dirty="0"/>
              <a:t>Nespecifické </a:t>
            </a:r>
            <a:r>
              <a:rPr lang="cs-CZ" b="1" dirty="0"/>
              <a:t>kontakty</a:t>
            </a:r>
            <a:r>
              <a:rPr lang="cs-CZ" dirty="0"/>
              <a:t> na vydavatele, nepravdivé údaje o sídle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381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Jak se vyhnout predátorským časopisům?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Obezřetnost v případě nevyžádaných nabídek na publikování.</a:t>
            </a:r>
          </a:p>
          <a:p>
            <a:r>
              <a:rPr lang="cs-CZ" dirty="0"/>
              <a:t>Ověřovat si informace o publikaci v hodnocených rejstřících – Web </a:t>
            </a:r>
            <a:r>
              <a:rPr lang="cs-CZ" dirty="0" err="1"/>
              <a:t>of</a:t>
            </a:r>
            <a:r>
              <a:rPr lang="cs-CZ" dirty="0"/>
              <a:t> Science,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Citation</a:t>
            </a:r>
            <a:r>
              <a:rPr lang="cs-CZ" dirty="0"/>
              <a:t> </a:t>
            </a:r>
            <a:r>
              <a:rPr lang="cs-CZ" dirty="0" err="1"/>
              <a:t>Reports</a:t>
            </a:r>
            <a:r>
              <a:rPr lang="cs-CZ" dirty="0"/>
              <a:t>.</a:t>
            </a:r>
          </a:p>
          <a:p>
            <a:r>
              <a:rPr lang="cs-CZ" dirty="0"/>
              <a:t>Kontrolovat ISSN časopisu (</a:t>
            </a:r>
            <a:r>
              <a:rPr lang="cs-CZ" dirty="0" err="1"/>
              <a:t>nařp</a:t>
            </a:r>
            <a:r>
              <a:rPr lang="cs-CZ" dirty="0"/>
              <a:t>. aplikace </a:t>
            </a:r>
            <a:r>
              <a:rPr lang="cs-CZ" dirty="0">
                <a:hlinkClick r:id="rId2"/>
              </a:rPr>
              <a:t>ROAD</a:t>
            </a:r>
            <a:r>
              <a:rPr lang="cs-CZ" dirty="0"/>
              <a:t>)</a:t>
            </a:r>
          </a:p>
          <a:p>
            <a:r>
              <a:rPr lang="cs-CZ" dirty="0"/>
              <a:t>Kontrolovat vydavatele a údaje o něm.</a:t>
            </a:r>
          </a:p>
          <a:p>
            <a:r>
              <a:rPr lang="cs-CZ" dirty="0"/>
              <a:t>Vyhledat si kontakty na editory (zda se o ně vážně jedná).</a:t>
            </a:r>
          </a:p>
          <a:p>
            <a:r>
              <a:rPr lang="cs-CZ" dirty="0"/>
              <a:t>Prostudovat popis průběhu recenzního řízení.</a:t>
            </a:r>
          </a:p>
          <a:p>
            <a:r>
              <a:rPr lang="cs-CZ" dirty="0"/>
              <a:t>Zjistit informace o publikačních poplatcích.</a:t>
            </a:r>
          </a:p>
          <a:p>
            <a:r>
              <a:rPr lang="cs-CZ" dirty="0"/>
              <a:t>Prohledat archiv časopisu…</a:t>
            </a:r>
          </a:p>
          <a:p>
            <a:r>
              <a:rPr lang="cs-CZ" dirty="0"/>
              <a:t>Získat reference od kolegů.</a:t>
            </a:r>
          </a:p>
          <a:p>
            <a:r>
              <a:rPr lang="cs-CZ" dirty="0"/>
              <a:t>Konzultovat výběr také s </a:t>
            </a:r>
            <a:r>
              <a:rPr lang="cs-CZ" dirty="0" err="1">
                <a:hlinkClick r:id="rId3"/>
              </a:rPr>
              <a:t>Blacklisty</a:t>
            </a:r>
            <a:r>
              <a:rPr lang="cs-CZ" dirty="0"/>
              <a:t> a </a:t>
            </a:r>
            <a:r>
              <a:rPr lang="cs-CZ" dirty="0" err="1">
                <a:hlinkClick r:id="rId4"/>
              </a:rPr>
              <a:t>Whitelisty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7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902BE-4337-4528-AF63-376BB3B23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B1225-E01B-460B-86D2-F1F632B11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kamil.matula@fpf.slu.cz</a:t>
            </a:r>
          </a:p>
        </p:txBody>
      </p:sp>
    </p:spTree>
    <p:extLst>
      <p:ext uri="{BB962C8B-B14F-4D97-AF65-F5344CB8AC3E}">
        <p14:creationId xmlns:p14="http://schemas.microsoft.com/office/powerpoint/2010/main" val="392149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Náplň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vědy a výzkumu</a:t>
            </a:r>
          </a:p>
          <a:p>
            <a:r>
              <a:rPr lang="cs-CZ" dirty="0"/>
              <a:t>Citační rejstříky</a:t>
            </a:r>
          </a:p>
          <a:p>
            <a:r>
              <a:rPr lang="cs-CZ" dirty="0"/>
              <a:t>Sociální sítě pro </a:t>
            </a:r>
            <a:r>
              <a:rPr lang="cs-CZ" dirty="0" err="1"/>
              <a:t>VaV</a:t>
            </a:r>
            <a:endParaRPr lang="cs-CZ" dirty="0"/>
          </a:p>
          <a:p>
            <a:r>
              <a:rPr lang="cs-CZ" dirty="0"/>
              <a:t>Predátorské časopisy a konference</a:t>
            </a:r>
          </a:p>
          <a:p>
            <a:pPr marL="0" indent="0">
              <a:spcBef>
                <a:spcPts val="12000"/>
              </a:spcBef>
              <a:buNone/>
            </a:pPr>
            <a:r>
              <a:rPr lang="cs-CZ" sz="1600" dirty="0"/>
              <a:t>Tento příspěvek byl prezentován v rámci Školení pro doktorandy 25. 1. 2021 podpořeného z projektu „Zvýšení kvality interního grantového schématu Slezské univerzity v Opavě“, CZ.02.2.69/0.0/0.0/19_073/0016951</a:t>
            </a:r>
          </a:p>
        </p:txBody>
      </p:sp>
    </p:spTree>
    <p:extLst>
      <p:ext uri="{BB962C8B-B14F-4D97-AF65-F5344CB8AC3E}">
        <p14:creationId xmlns:p14="http://schemas.microsoft.com/office/powerpoint/2010/main" val="70227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je dobré mít povědomí o hodnocení </a:t>
            </a:r>
            <a:r>
              <a:rPr lang="cs-CZ" dirty="0" err="1"/>
              <a:t>VaV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financování výzkumných organizací,</a:t>
            </a:r>
          </a:p>
          <a:p>
            <a:pPr lvl="1"/>
            <a:r>
              <a:rPr lang="cs-CZ" dirty="0"/>
              <a:t>povinnosti při doktorském studiu,</a:t>
            </a:r>
          </a:p>
          <a:p>
            <a:pPr lvl="1"/>
            <a:r>
              <a:rPr lang="cs-CZ" dirty="0"/>
              <a:t>akademická a vědecká kariéra,</a:t>
            </a:r>
          </a:p>
          <a:p>
            <a:pPr lvl="1"/>
            <a:r>
              <a:rPr lang="cs-CZ" dirty="0"/>
              <a:t>podávání projektových žádostí.</a:t>
            </a:r>
          </a:p>
          <a:p>
            <a:r>
              <a:rPr lang="cs-CZ" dirty="0"/>
              <a:t>Proč je dobré na hodnocení nemyslet?</a:t>
            </a:r>
          </a:p>
          <a:p>
            <a:pPr lvl="1"/>
            <a:r>
              <a:rPr lang="cs-CZ" dirty="0"/>
              <a:t>především manažerská odpovědnost,</a:t>
            </a:r>
          </a:p>
          <a:p>
            <a:pPr lvl="1"/>
            <a:r>
              <a:rPr lang="cs-CZ" i="1" dirty="0"/>
              <a:t>kazí</a:t>
            </a:r>
            <a:r>
              <a:rPr lang="cs-CZ" dirty="0"/>
              <a:t> vědu…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95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Hodnocení vědy 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Jeden z hlavních zdrojů financování výzkumných organizací.</a:t>
            </a:r>
          </a:p>
          <a:p>
            <a:r>
              <a:rPr lang="cs-CZ" dirty="0"/>
              <a:t>Odměňování výzkumných pracovníků.</a:t>
            </a:r>
          </a:p>
          <a:p>
            <a:endParaRPr lang="cs-CZ" dirty="0"/>
          </a:p>
          <a:p>
            <a:r>
              <a:rPr lang="cs-CZ" b="1" dirty="0"/>
              <a:t>Metodika 17+</a:t>
            </a:r>
          </a:p>
          <a:p>
            <a:pPr lvl="1"/>
            <a:r>
              <a:rPr lang="cs-CZ" dirty="0"/>
              <a:t>čtyřleté—pětileté cykly hodnocení a přidělování prostředků na </a:t>
            </a:r>
            <a:r>
              <a:rPr lang="cs-CZ" dirty="0" err="1"/>
              <a:t>VaV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hodnocení organizací v 5 modulech,</a:t>
            </a:r>
          </a:p>
          <a:p>
            <a:pPr lvl="1"/>
            <a:r>
              <a:rPr lang="cs-CZ" dirty="0"/>
              <a:t>více informací: </a:t>
            </a:r>
            <a:r>
              <a:rPr lang="cs-CZ" dirty="0">
                <a:hlinkClick r:id="rId2"/>
              </a:rPr>
              <a:t>https://www.vyzkum.cz/FrontClanek.aspx?idsekce=799796</a:t>
            </a:r>
            <a:r>
              <a:rPr lang="cs-CZ" dirty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38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Moduly hodnocení dle Metodiky 17+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Modul 1 – Kvalita vybraných výsledků</a:t>
            </a:r>
          </a:p>
          <a:p>
            <a:pPr lvl="1"/>
            <a:r>
              <a:rPr lang="cs-CZ" dirty="0"/>
              <a:t>výzkumná organizace vybírá několik špičkových výsledků z RIV,</a:t>
            </a:r>
          </a:p>
          <a:p>
            <a:pPr lvl="1"/>
            <a:r>
              <a:rPr lang="cs-CZ" dirty="0"/>
              <a:t>hodnotí oborové panely z českých i zahraničních odborníků,</a:t>
            </a:r>
          </a:p>
          <a:p>
            <a:pPr lvl="1"/>
            <a:r>
              <a:rPr lang="cs-CZ" dirty="0"/>
              <a:t>počet zaslaných výsledků za instituci je omezen.</a:t>
            </a:r>
          </a:p>
          <a:p>
            <a:r>
              <a:rPr lang="cs-CZ" b="1" dirty="0"/>
              <a:t>Modul 2 – Výkonnost výzkumu</a:t>
            </a:r>
          </a:p>
          <a:p>
            <a:pPr lvl="1"/>
            <a:r>
              <a:rPr lang="cs-CZ" dirty="0"/>
              <a:t>dle výsledků organizace v RIV,</a:t>
            </a:r>
          </a:p>
          <a:p>
            <a:pPr lvl="1"/>
            <a:r>
              <a:rPr lang="cs-CZ" dirty="0"/>
              <a:t>postaven na oborovém, institucionálním i mezinárodním srovnání </a:t>
            </a:r>
            <a:r>
              <a:rPr lang="cs-CZ" dirty="0" err="1"/>
              <a:t>bibliometrizovatelných</a:t>
            </a:r>
            <a:r>
              <a:rPr lang="cs-CZ" dirty="0"/>
              <a:t> výsledků (Web </a:t>
            </a:r>
            <a:r>
              <a:rPr lang="cs-CZ" dirty="0" err="1"/>
              <a:t>of</a:t>
            </a:r>
            <a:r>
              <a:rPr lang="cs-CZ" dirty="0"/>
              <a:t> Science, SCOPUS),</a:t>
            </a:r>
          </a:p>
          <a:p>
            <a:pPr lvl="1"/>
            <a:r>
              <a:rPr lang="cs-CZ" dirty="0"/>
              <a:t>důraz na kvalitu (výsledek v 1. decilu, Q1 apod.).</a:t>
            </a:r>
          </a:p>
        </p:txBody>
      </p:sp>
    </p:spTree>
    <p:extLst>
      <p:ext uri="{BB962C8B-B14F-4D97-AF65-F5344CB8AC3E}">
        <p14:creationId xmlns:p14="http://schemas.microsoft.com/office/powerpoint/2010/main" val="192842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Moduly hodnocení dle Metodiky 17+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Modul 3 – Společenská relevance</a:t>
            </a:r>
          </a:p>
          <a:p>
            <a:pPr lvl="1"/>
            <a:r>
              <a:rPr lang="cs-CZ" dirty="0"/>
              <a:t>výsledky s ekonomickým nebo společenským dopadem,</a:t>
            </a:r>
          </a:p>
          <a:p>
            <a:pPr lvl="1"/>
            <a:r>
              <a:rPr lang="cs-CZ" dirty="0"/>
              <a:t>přenos výsledků do praxe, spolupráci s aplikační sférou.</a:t>
            </a:r>
          </a:p>
          <a:p>
            <a:r>
              <a:rPr lang="cs-CZ" b="1" dirty="0"/>
              <a:t>Modul 4 –</a:t>
            </a:r>
            <a:r>
              <a:rPr lang="cs-CZ" dirty="0"/>
              <a:t> </a:t>
            </a:r>
            <a:r>
              <a:rPr lang="cs-CZ" b="1" dirty="0" err="1"/>
              <a:t>Viabilita</a:t>
            </a:r>
            <a:endParaRPr lang="cs-CZ" b="1" dirty="0"/>
          </a:p>
          <a:p>
            <a:pPr lvl="1"/>
            <a:r>
              <a:rPr lang="cs-CZ" dirty="0"/>
              <a:t>hodnotí se výzkumná organizace z hlediska životaschopnosti.</a:t>
            </a:r>
          </a:p>
          <a:p>
            <a:r>
              <a:rPr lang="cs-CZ" b="1" dirty="0"/>
              <a:t>Modul 5 – Strategie a koncepce</a:t>
            </a:r>
          </a:p>
          <a:p>
            <a:pPr lvl="1"/>
            <a:r>
              <a:rPr lang="cs-CZ" dirty="0"/>
              <a:t>hodnotí se směřování výzkumné organizace.</a:t>
            </a:r>
          </a:p>
        </p:txBody>
      </p:sp>
    </p:spTree>
    <p:extLst>
      <p:ext uri="{BB962C8B-B14F-4D97-AF65-F5344CB8AC3E}">
        <p14:creationId xmlns:p14="http://schemas.microsoft.com/office/powerpoint/2010/main" val="110921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Rejstřík informací o výsledcích (RIV)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Databáze informací o výsledcích vědy a výzkumu.</a:t>
            </a:r>
          </a:p>
          <a:p>
            <a:r>
              <a:rPr lang="cs-CZ" dirty="0"/>
              <a:t>Podklad pro hodnocení vědy a výzkumu.</a:t>
            </a:r>
          </a:p>
          <a:p>
            <a:r>
              <a:rPr lang="cs-CZ" dirty="0"/>
              <a:t>Každoroční sběr dat.</a:t>
            </a:r>
          </a:p>
          <a:p>
            <a:endParaRPr lang="cs-CZ" dirty="0"/>
          </a:p>
          <a:p>
            <a:r>
              <a:rPr lang="cs-CZ" dirty="0"/>
              <a:t>Přístup do databáze: </a:t>
            </a:r>
            <a:r>
              <a:rPr lang="cs-CZ" dirty="0">
                <a:hlinkClick r:id="rId2"/>
              </a:rPr>
              <a:t>https://www.isvavai.cz/riv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Výzkumná organizace </a:t>
            </a:r>
            <a:r>
              <a:rPr lang="cs-CZ" dirty="0">
                <a:sym typeface="Wingdings" panose="05000000000000000000" pitchFamily="2" charset="2"/>
              </a:rPr>
              <a:t> Předkladatel výsledků  RIV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Repozitář</a:t>
            </a:r>
            <a:r>
              <a:rPr lang="cs-CZ">
                <a:sym typeface="Wingdings" panose="05000000000000000000" pitchFamily="2" charset="2"/>
              </a:rPr>
              <a:t> výsledků SU: </a:t>
            </a:r>
            <a:r>
              <a:rPr lang="cs-CZ">
                <a:sym typeface="Wingdings" panose="05000000000000000000" pitchFamily="2" charset="2"/>
                <a:hlinkClick r:id="rId3"/>
              </a:rPr>
              <a:t>https://is.slu.cz/auth/publikace/</a:t>
            </a:r>
            <a:r>
              <a:rPr lang="cs-CZ">
                <a:sym typeface="Wingdings" panose="05000000000000000000" pitchFamily="2" charset="2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91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Druhy výsledků v RIV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Publikační výsledky</a:t>
            </a:r>
          </a:p>
          <a:p>
            <a:pPr lvl="1"/>
            <a:r>
              <a:rPr lang="cs-CZ" b="1" dirty="0"/>
              <a:t>J </a:t>
            </a:r>
            <a:r>
              <a:rPr lang="cs-CZ" dirty="0"/>
              <a:t>– recenzovaný odborný článek</a:t>
            </a:r>
          </a:p>
          <a:p>
            <a:pPr lvl="1"/>
            <a:r>
              <a:rPr lang="cs-CZ" b="1" dirty="0"/>
              <a:t>B</a:t>
            </a:r>
            <a:r>
              <a:rPr lang="cs-CZ" dirty="0"/>
              <a:t> – odborná kniha</a:t>
            </a:r>
          </a:p>
          <a:p>
            <a:pPr lvl="1"/>
            <a:r>
              <a:rPr lang="cs-CZ" b="1" dirty="0"/>
              <a:t>C</a:t>
            </a:r>
            <a:r>
              <a:rPr lang="cs-CZ" dirty="0"/>
              <a:t> – kapitola v odborné knize</a:t>
            </a:r>
          </a:p>
          <a:p>
            <a:pPr lvl="1"/>
            <a:r>
              <a:rPr lang="cs-CZ" b="1" dirty="0"/>
              <a:t>D</a:t>
            </a:r>
            <a:r>
              <a:rPr lang="cs-CZ" dirty="0"/>
              <a:t> – příspěvek ve sborníku</a:t>
            </a:r>
          </a:p>
          <a:p>
            <a:r>
              <a:rPr lang="cs-CZ" b="1" dirty="0"/>
              <a:t>Nepublikační výsledky</a:t>
            </a:r>
            <a:endParaRPr lang="cs-CZ" dirty="0"/>
          </a:p>
          <a:p>
            <a:pPr lvl="1"/>
            <a:r>
              <a:rPr lang="cs-CZ" dirty="0"/>
              <a:t>řada dalších výsledků, např. patent (</a:t>
            </a:r>
            <a:r>
              <a:rPr lang="cs-CZ" b="1" dirty="0"/>
              <a:t>P</a:t>
            </a:r>
            <a:r>
              <a:rPr lang="cs-CZ" dirty="0"/>
              <a:t>), software (</a:t>
            </a:r>
            <a:r>
              <a:rPr lang="cs-CZ" b="1" dirty="0"/>
              <a:t>R</a:t>
            </a:r>
            <a:r>
              <a:rPr lang="cs-CZ" dirty="0"/>
              <a:t>), specializovaná databáze (</a:t>
            </a:r>
            <a:r>
              <a:rPr lang="cs-CZ" b="1" dirty="0"/>
              <a:t>S</a:t>
            </a:r>
            <a:r>
              <a:rPr lang="cs-CZ" dirty="0"/>
              <a:t>),</a:t>
            </a:r>
            <a:r>
              <a:rPr lang="cs-CZ" b="1" dirty="0"/>
              <a:t> </a:t>
            </a:r>
            <a:r>
              <a:rPr lang="cs-CZ" dirty="0"/>
              <a:t>výzkumná zpráva (</a:t>
            </a:r>
            <a:r>
              <a:rPr lang="cs-CZ" b="1" dirty="0"/>
              <a:t>V</a:t>
            </a:r>
            <a:r>
              <a:rPr lang="cs-CZ" dirty="0"/>
              <a:t>), pořádání konference (</a:t>
            </a:r>
            <a:r>
              <a:rPr lang="cs-CZ" b="1" dirty="0"/>
              <a:t>M</a:t>
            </a:r>
            <a:r>
              <a:rPr lang="cs-CZ" dirty="0"/>
              <a:t>), pořádání workshopu (</a:t>
            </a:r>
            <a:r>
              <a:rPr lang="cs-CZ" b="1" dirty="0"/>
              <a:t>W</a:t>
            </a:r>
            <a:r>
              <a:rPr lang="cs-CZ" dirty="0"/>
              <a:t>), nebo jiné výsledky (</a:t>
            </a:r>
            <a:r>
              <a:rPr lang="cs-CZ" b="1" dirty="0"/>
              <a:t>O</a:t>
            </a:r>
            <a:r>
              <a:rPr lang="cs-CZ" dirty="0"/>
              <a:t>).</a:t>
            </a:r>
          </a:p>
          <a:p>
            <a:r>
              <a:rPr lang="cs-CZ" dirty="0"/>
              <a:t>Definice druhů výsledků:</a:t>
            </a:r>
          </a:p>
          <a:p>
            <a:pPr lvl="1"/>
            <a:r>
              <a:rPr lang="cs-CZ" dirty="0"/>
              <a:t> </a:t>
            </a:r>
            <a:r>
              <a:rPr lang="cs-CZ" dirty="0">
                <a:hlinkClick r:id="rId2"/>
              </a:rPr>
              <a:t>https://www.vyzkum.cz/FrontClanek.aspx?idsekce=799796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51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27486-AAF1-4F6C-B572-EDA6846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Citační rejstříky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77D8-236E-4507-B3EE-67E6AF35C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Bibliografické databáze – popisné informace o publikacích.</a:t>
            </a:r>
          </a:p>
          <a:p>
            <a:r>
              <a:rPr lang="cs-CZ" dirty="0"/>
              <a:t>Přidaná hodnota – sledování citačních vazeb mezi zdroji (časopisy), články a autory.</a:t>
            </a:r>
          </a:p>
          <a:p>
            <a:r>
              <a:rPr lang="cs-CZ" b="1" dirty="0"/>
              <a:t>Účel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informovat o existenci publikace,</a:t>
            </a:r>
          </a:p>
          <a:p>
            <a:pPr lvl="1"/>
            <a:r>
              <a:rPr lang="cs-CZ" dirty="0"/>
              <a:t>sledovat vliv a ohlasy publikace,</a:t>
            </a:r>
          </a:p>
          <a:p>
            <a:pPr lvl="1"/>
            <a:r>
              <a:rPr lang="cs-CZ" dirty="0"/>
              <a:t>informovat o autorech v různých oblastech </a:t>
            </a:r>
            <a:r>
              <a:rPr lang="cs-CZ" dirty="0" err="1"/>
              <a:t>VaV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podklad pro hodnocení vědy a výzkumu,</a:t>
            </a:r>
          </a:p>
          <a:p>
            <a:pPr lvl="1"/>
            <a:r>
              <a:rPr lang="cs-CZ" dirty="0"/>
              <a:t>hledání nových partnerů pro vědeckou a výzkumnou činnost…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487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Širokoúhlá obrazovka</PresentationFormat>
  <Paragraphs>157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Motiv Office</vt:lpstr>
      <vt:lpstr>Elektronické informační zdroje pro vědu a výzkum</vt:lpstr>
      <vt:lpstr>Náplň přednášky</vt:lpstr>
      <vt:lpstr>Úvod</vt:lpstr>
      <vt:lpstr>Hodnocení vědy a výzkumu</vt:lpstr>
      <vt:lpstr>Moduly hodnocení dle Metodiky 17+ </vt:lpstr>
      <vt:lpstr>Moduly hodnocení dle Metodiky 17+ </vt:lpstr>
      <vt:lpstr>Rejstřík informací o výsledcích (RIV)</vt:lpstr>
      <vt:lpstr>Druhy výsledků v RIV – definice </vt:lpstr>
      <vt:lpstr>Citační rejstříky</vt:lpstr>
      <vt:lpstr>Web of Science</vt:lpstr>
      <vt:lpstr>Journal Citation Reports (InCites)</vt:lpstr>
      <vt:lpstr>SCOPUS</vt:lpstr>
      <vt:lpstr>Další citační rejstříky</vt:lpstr>
      <vt:lpstr>Sociální sítě pro VaV</vt:lpstr>
      <vt:lpstr>Sociální sítě pro VaV</vt:lpstr>
      <vt:lpstr>Predátorské časopisy a konference</vt:lpstr>
      <vt:lpstr>Typické znaky podvodných časopisů/konferencí</vt:lpstr>
      <vt:lpstr>Jak se vyhnout predátorským časopisům?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komunikace 1 – sem.</dc:title>
  <dc:creator>Kamil Matula</dc:creator>
  <cp:lastModifiedBy>Kamil Matula</cp:lastModifiedBy>
  <cp:revision>46</cp:revision>
  <dcterms:created xsi:type="dcterms:W3CDTF">2020-09-21T06:35:44Z</dcterms:created>
  <dcterms:modified xsi:type="dcterms:W3CDTF">2021-01-25T10:29:14Z</dcterms:modified>
</cp:coreProperties>
</file>