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22" r:id="rId4"/>
    <p:sldId id="260" r:id="rId5"/>
    <p:sldId id="262" r:id="rId6"/>
    <p:sldId id="328" r:id="rId7"/>
    <p:sldId id="261" r:id="rId8"/>
    <p:sldId id="258" r:id="rId9"/>
    <p:sldId id="325" r:id="rId10"/>
    <p:sldId id="265" r:id="rId11"/>
    <p:sldId id="266" r:id="rId12"/>
    <p:sldId id="263" r:id="rId13"/>
    <p:sldId id="264" r:id="rId14"/>
    <p:sldId id="267" r:id="rId15"/>
    <p:sldId id="268" r:id="rId16"/>
    <p:sldId id="270" r:id="rId17"/>
    <p:sldId id="269" r:id="rId18"/>
    <p:sldId id="324" r:id="rId19"/>
    <p:sldId id="323" r:id="rId20"/>
    <p:sldId id="327" r:id="rId21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/>
    <p:restoredTop sz="94629"/>
  </p:normalViewPr>
  <p:slideViewPr>
    <p:cSldViewPr snapToGrid="0">
      <p:cViewPr>
        <p:scale>
          <a:sx n="127" d="100"/>
          <a:sy n="127" d="100"/>
        </p:scale>
        <p:origin x="14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5FC43E-D7DF-4F3F-B8C3-B16B84A976F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BD7AB5E-B4A3-4BCE-AE12-20B564F9BCD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Fatima showed </a:t>
          </a:r>
          <a:r>
            <a:rPr lang="en-GB" noProof="0" dirty="0"/>
            <a:t>magnetized</a:t>
          </a:r>
          <a:r>
            <a:rPr lang="en-GB" dirty="0"/>
            <a:t> compact star simulations</a:t>
          </a:r>
        </a:p>
      </dgm:t>
    </dgm:pt>
    <dgm:pt modelId="{DF0A67DE-40D9-4717-BE60-437339A466CF}" type="parTrans" cxnId="{F1FBBECC-C3FB-43D7-9466-D33A169283EA}">
      <dgm:prSet/>
      <dgm:spPr/>
      <dgm:t>
        <a:bodyPr/>
        <a:lstStyle/>
        <a:p>
          <a:endParaRPr lang="en-US"/>
        </a:p>
      </dgm:t>
    </dgm:pt>
    <dgm:pt modelId="{DE2F49B6-36C0-40FE-8EBD-6900B4247DE0}" type="sibTrans" cxnId="{F1FBBECC-C3FB-43D7-9466-D33A169283EA}">
      <dgm:prSet/>
      <dgm:spPr/>
      <dgm:t>
        <a:bodyPr/>
        <a:lstStyle/>
        <a:p>
          <a:endParaRPr lang="en-US"/>
        </a:p>
      </dgm:t>
    </dgm:pt>
    <dgm:pt modelId="{DFB85E4D-482E-4678-AE54-257039DEC89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But, what if there is a black hole – the extreme compact case</a:t>
          </a:r>
        </a:p>
      </dgm:t>
    </dgm:pt>
    <dgm:pt modelId="{F8070110-4804-4213-B3B5-64A2BCD3AD5C}" type="parTrans" cxnId="{FBBC9B2B-E39B-46E7-9175-3BDFF6D0A426}">
      <dgm:prSet/>
      <dgm:spPr/>
      <dgm:t>
        <a:bodyPr/>
        <a:lstStyle/>
        <a:p>
          <a:endParaRPr lang="en-US"/>
        </a:p>
      </dgm:t>
    </dgm:pt>
    <dgm:pt modelId="{E0245E86-AB58-42FF-A0EE-4881D082608D}" type="sibTrans" cxnId="{FBBC9B2B-E39B-46E7-9175-3BDFF6D0A426}">
      <dgm:prSet/>
      <dgm:spPr/>
      <dgm:t>
        <a:bodyPr/>
        <a:lstStyle/>
        <a:p>
          <a:endParaRPr lang="en-US"/>
        </a:p>
      </dgm:t>
    </dgm:pt>
    <dgm:pt modelId="{44431599-EF57-4841-AD7A-CD33F60B51E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The same initial conditions goes MAD in black hole case</a:t>
          </a:r>
        </a:p>
      </dgm:t>
    </dgm:pt>
    <dgm:pt modelId="{9A26DF37-04C5-48A8-88AE-D5B4A1048DDF}" type="parTrans" cxnId="{3B8C4AF4-3E98-41E1-A39C-8D6FCBA0CD8C}">
      <dgm:prSet/>
      <dgm:spPr/>
      <dgm:t>
        <a:bodyPr/>
        <a:lstStyle/>
        <a:p>
          <a:endParaRPr lang="en-US"/>
        </a:p>
      </dgm:t>
    </dgm:pt>
    <dgm:pt modelId="{3D43CD52-C2F3-4B69-B412-0BE70CB9ECFA}" type="sibTrans" cxnId="{3B8C4AF4-3E98-41E1-A39C-8D6FCBA0CD8C}">
      <dgm:prSet/>
      <dgm:spPr/>
      <dgm:t>
        <a:bodyPr/>
        <a:lstStyle/>
        <a:p>
          <a:endParaRPr lang="en-US"/>
        </a:p>
      </dgm:t>
    </dgm:pt>
    <dgm:pt modelId="{EABE4C14-20CD-497D-AD72-5364CA2C3C7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Not all ULXs are PULXs, these may be powered by black hole accretion</a:t>
          </a:r>
        </a:p>
        <a:p>
          <a:pPr>
            <a:lnSpc>
              <a:spcPct val="100000"/>
            </a:lnSpc>
          </a:pPr>
          <a:r>
            <a:rPr lang="en-GB" dirty="0"/>
            <a:t>(ULX review: </a:t>
          </a:r>
          <a:r>
            <a:rPr lang="en-GB" dirty="0" err="1"/>
            <a:t>Kaaret</a:t>
          </a:r>
          <a:r>
            <a:rPr lang="en-GB" dirty="0"/>
            <a:t>+ 2017)</a:t>
          </a:r>
        </a:p>
      </dgm:t>
    </dgm:pt>
    <dgm:pt modelId="{6B5B723E-DC83-44DF-B5D6-13D5FB3A654D}" type="parTrans" cxnId="{72811BA6-1C4C-2A4B-BA13-30657CB158CD}">
      <dgm:prSet/>
      <dgm:spPr/>
      <dgm:t>
        <a:bodyPr/>
        <a:lstStyle/>
        <a:p>
          <a:endParaRPr lang="en-US"/>
        </a:p>
      </dgm:t>
    </dgm:pt>
    <dgm:pt modelId="{8E0B8406-E70A-4A5D-8EE8-AAC92077159F}" type="sibTrans" cxnId="{72811BA6-1C4C-2A4B-BA13-30657CB158CD}">
      <dgm:prSet/>
      <dgm:spPr/>
      <dgm:t>
        <a:bodyPr/>
        <a:lstStyle/>
        <a:p>
          <a:endParaRPr lang="en-US"/>
        </a:p>
      </dgm:t>
    </dgm:pt>
    <dgm:pt modelId="{74DAFDE0-DAB4-4917-B30B-80655DF7D4FC}" type="pres">
      <dgm:prSet presAssocID="{625FC43E-D7DF-4F3F-B8C3-B16B84A976FD}" presName="root" presStyleCnt="0">
        <dgm:presLayoutVars>
          <dgm:dir/>
          <dgm:resizeHandles val="exact"/>
        </dgm:presLayoutVars>
      </dgm:prSet>
      <dgm:spPr/>
    </dgm:pt>
    <dgm:pt modelId="{42DFB044-229C-4067-AEC6-348968020DA7}" type="pres">
      <dgm:prSet presAssocID="{7BD7AB5E-B4A3-4BCE-AE12-20B564F9BCD7}" presName="compNode" presStyleCnt="0"/>
      <dgm:spPr/>
    </dgm:pt>
    <dgm:pt modelId="{DBBACF3A-6CDE-444A-8BEF-33344550D740}" type="pres">
      <dgm:prSet presAssocID="{7BD7AB5E-B4A3-4BCE-AE12-20B564F9BCD7}" presName="bgRect" presStyleLbl="bgShp" presStyleIdx="0" presStyleCnt="4"/>
      <dgm:spPr/>
    </dgm:pt>
    <dgm:pt modelId="{DC5FE52C-22B7-4779-A044-C71C673B7836}" type="pres">
      <dgm:prSet presAssocID="{7BD7AB5E-B4A3-4BCE-AE12-20B564F9BCD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r"/>
        </a:ext>
      </dgm:extLst>
    </dgm:pt>
    <dgm:pt modelId="{392CE930-C323-4AD7-A924-C3E8F8AC95F8}" type="pres">
      <dgm:prSet presAssocID="{7BD7AB5E-B4A3-4BCE-AE12-20B564F9BCD7}" presName="spaceRect" presStyleCnt="0"/>
      <dgm:spPr/>
    </dgm:pt>
    <dgm:pt modelId="{1C2012DC-7A99-4D15-94A3-BD9A492D39D0}" type="pres">
      <dgm:prSet presAssocID="{7BD7AB5E-B4A3-4BCE-AE12-20B564F9BCD7}" presName="parTx" presStyleLbl="revTx" presStyleIdx="0" presStyleCnt="4">
        <dgm:presLayoutVars>
          <dgm:chMax val="0"/>
          <dgm:chPref val="0"/>
        </dgm:presLayoutVars>
      </dgm:prSet>
      <dgm:spPr/>
    </dgm:pt>
    <dgm:pt modelId="{27840C39-E6B2-460E-A20D-E1001CEE56F6}" type="pres">
      <dgm:prSet presAssocID="{DE2F49B6-36C0-40FE-8EBD-6900B4247DE0}" presName="sibTrans" presStyleCnt="0"/>
      <dgm:spPr/>
    </dgm:pt>
    <dgm:pt modelId="{AF16F458-6EE4-4918-B591-0C749B9B2BE5}" type="pres">
      <dgm:prSet presAssocID="{DFB85E4D-482E-4678-AE54-257039DEC891}" presName="compNode" presStyleCnt="0"/>
      <dgm:spPr/>
    </dgm:pt>
    <dgm:pt modelId="{BD057976-300F-49E7-B29D-2677427FCC4B}" type="pres">
      <dgm:prSet presAssocID="{DFB85E4D-482E-4678-AE54-257039DEC891}" presName="bgRect" presStyleLbl="bgShp" presStyleIdx="1" presStyleCnt="4"/>
      <dgm:spPr/>
    </dgm:pt>
    <dgm:pt modelId="{0AB98159-0356-4429-AD05-5E2FDD3A5E45}" type="pres">
      <dgm:prSet presAssocID="{DFB85E4D-482E-4678-AE54-257039DEC89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F58AC324-F817-412B-8DFB-3AF36BC83050}" type="pres">
      <dgm:prSet presAssocID="{DFB85E4D-482E-4678-AE54-257039DEC891}" presName="spaceRect" presStyleCnt="0"/>
      <dgm:spPr/>
    </dgm:pt>
    <dgm:pt modelId="{568D6562-5869-4FE9-98A9-1B0D66A57A91}" type="pres">
      <dgm:prSet presAssocID="{DFB85E4D-482E-4678-AE54-257039DEC891}" presName="parTx" presStyleLbl="revTx" presStyleIdx="1" presStyleCnt="4">
        <dgm:presLayoutVars>
          <dgm:chMax val="0"/>
          <dgm:chPref val="0"/>
        </dgm:presLayoutVars>
      </dgm:prSet>
      <dgm:spPr/>
    </dgm:pt>
    <dgm:pt modelId="{5633BE24-6435-406E-8AC8-0C89772A7D1C}" type="pres">
      <dgm:prSet presAssocID="{E0245E86-AB58-42FF-A0EE-4881D082608D}" presName="sibTrans" presStyleCnt="0"/>
      <dgm:spPr/>
    </dgm:pt>
    <dgm:pt modelId="{86D9669A-E56E-4542-8E6A-1D2D1B07ACCA}" type="pres">
      <dgm:prSet presAssocID="{EABE4C14-20CD-497D-AD72-5364CA2C3C7B}" presName="compNode" presStyleCnt="0"/>
      <dgm:spPr/>
    </dgm:pt>
    <dgm:pt modelId="{81AD67E9-81DE-4808-B359-674592F7FE59}" type="pres">
      <dgm:prSet presAssocID="{EABE4C14-20CD-497D-AD72-5364CA2C3C7B}" presName="bgRect" presStyleLbl="bgShp" presStyleIdx="2" presStyleCnt="4"/>
      <dgm:spPr/>
    </dgm:pt>
    <dgm:pt modelId="{7338C138-B590-4D0C-BD9D-A102C0CAD036}" type="pres">
      <dgm:prSet presAssocID="{EABE4C14-20CD-497D-AD72-5364CA2C3C7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B47938FF-CEDD-4B58-A9A6-FE3EE453F378}" type="pres">
      <dgm:prSet presAssocID="{EABE4C14-20CD-497D-AD72-5364CA2C3C7B}" presName="spaceRect" presStyleCnt="0"/>
      <dgm:spPr/>
    </dgm:pt>
    <dgm:pt modelId="{0BE8ABCB-F7B3-4772-9B85-CFC75AF3A784}" type="pres">
      <dgm:prSet presAssocID="{EABE4C14-20CD-497D-AD72-5364CA2C3C7B}" presName="parTx" presStyleLbl="revTx" presStyleIdx="2" presStyleCnt="4">
        <dgm:presLayoutVars>
          <dgm:chMax val="0"/>
          <dgm:chPref val="0"/>
        </dgm:presLayoutVars>
      </dgm:prSet>
      <dgm:spPr/>
    </dgm:pt>
    <dgm:pt modelId="{769A6F54-CEFC-4A1E-A1F5-8E93360A27B3}" type="pres">
      <dgm:prSet presAssocID="{8E0B8406-E70A-4A5D-8EE8-AAC92077159F}" presName="sibTrans" presStyleCnt="0"/>
      <dgm:spPr/>
    </dgm:pt>
    <dgm:pt modelId="{C2D18A06-7022-431A-B588-5891189FC1E5}" type="pres">
      <dgm:prSet presAssocID="{44431599-EF57-4841-AD7A-CD33F60B51E1}" presName="compNode" presStyleCnt="0"/>
      <dgm:spPr/>
    </dgm:pt>
    <dgm:pt modelId="{8883385A-690E-4C36-8167-1656B9D011A2}" type="pres">
      <dgm:prSet presAssocID="{44431599-EF57-4841-AD7A-CD33F60B51E1}" presName="bgRect" presStyleLbl="bgShp" presStyleIdx="3" presStyleCnt="4"/>
      <dgm:spPr/>
    </dgm:pt>
    <dgm:pt modelId="{04B95130-91C8-4B92-B6B0-5E815D4FAC15}" type="pres">
      <dgm:prSet presAssocID="{44431599-EF57-4841-AD7A-CD33F60B51E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ry Face with Solid Fill"/>
        </a:ext>
      </dgm:extLst>
    </dgm:pt>
    <dgm:pt modelId="{89C82DA7-3D6F-46FD-B521-F529F3003E74}" type="pres">
      <dgm:prSet presAssocID="{44431599-EF57-4841-AD7A-CD33F60B51E1}" presName="spaceRect" presStyleCnt="0"/>
      <dgm:spPr/>
    </dgm:pt>
    <dgm:pt modelId="{3CA74CBC-7C9D-4C6D-ABEC-4975DED953F2}" type="pres">
      <dgm:prSet presAssocID="{44431599-EF57-4841-AD7A-CD33F60B51E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181C90E-9EA2-B948-8632-2E23C6CD8171}" type="presOf" srcId="{44431599-EF57-4841-AD7A-CD33F60B51E1}" destId="{3CA74CBC-7C9D-4C6D-ABEC-4975DED953F2}" srcOrd="0" destOrd="0" presId="urn:microsoft.com/office/officeart/2018/2/layout/IconVerticalSolidList"/>
    <dgm:cxn modelId="{FBBC9B2B-E39B-46E7-9175-3BDFF6D0A426}" srcId="{625FC43E-D7DF-4F3F-B8C3-B16B84A976FD}" destId="{DFB85E4D-482E-4678-AE54-257039DEC891}" srcOrd="1" destOrd="0" parTransId="{F8070110-4804-4213-B3B5-64A2BCD3AD5C}" sibTransId="{E0245E86-AB58-42FF-A0EE-4881D082608D}"/>
    <dgm:cxn modelId="{E605966D-E60E-7445-A52B-E24758789544}" type="presOf" srcId="{7BD7AB5E-B4A3-4BCE-AE12-20B564F9BCD7}" destId="{1C2012DC-7A99-4D15-94A3-BD9A492D39D0}" srcOrd="0" destOrd="0" presId="urn:microsoft.com/office/officeart/2018/2/layout/IconVerticalSolidList"/>
    <dgm:cxn modelId="{72811BA6-1C4C-2A4B-BA13-30657CB158CD}" srcId="{625FC43E-D7DF-4F3F-B8C3-B16B84A976FD}" destId="{EABE4C14-20CD-497D-AD72-5364CA2C3C7B}" srcOrd="2" destOrd="0" parTransId="{6B5B723E-DC83-44DF-B5D6-13D5FB3A654D}" sibTransId="{8E0B8406-E70A-4A5D-8EE8-AAC92077159F}"/>
    <dgm:cxn modelId="{43A2D8AC-963C-654D-B923-95E1453162BE}" type="presOf" srcId="{DFB85E4D-482E-4678-AE54-257039DEC891}" destId="{568D6562-5869-4FE9-98A9-1B0D66A57A91}" srcOrd="0" destOrd="0" presId="urn:microsoft.com/office/officeart/2018/2/layout/IconVerticalSolidList"/>
    <dgm:cxn modelId="{08B929B9-3270-9245-B0FD-2574F940D7FF}" type="presOf" srcId="{625FC43E-D7DF-4F3F-B8C3-B16B84A976FD}" destId="{74DAFDE0-DAB4-4917-B30B-80655DF7D4FC}" srcOrd="0" destOrd="0" presId="urn:microsoft.com/office/officeart/2018/2/layout/IconVerticalSolidList"/>
    <dgm:cxn modelId="{F1FBBECC-C3FB-43D7-9466-D33A169283EA}" srcId="{625FC43E-D7DF-4F3F-B8C3-B16B84A976FD}" destId="{7BD7AB5E-B4A3-4BCE-AE12-20B564F9BCD7}" srcOrd="0" destOrd="0" parTransId="{DF0A67DE-40D9-4717-BE60-437339A466CF}" sibTransId="{DE2F49B6-36C0-40FE-8EBD-6900B4247DE0}"/>
    <dgm:cxn modelId="{4088B2E2-3B51-3F46-8016-935D3A317E41}" type="presOf" srcId="{EABE4C14-20CD-497D-AD72-5364CA2C3C7B}" destId="{0BE8ABCB-F7B3-4772-9B85-CFC75AF3A784}" srcOrd="0" destOrd="0" presId="urn:microsoft.com/office/officeart/2018/2/layout/IconVerticalSolidList"/>
    <dgm:cxn modelId="{3B8C4AF4-3E98-41E1-A39C-8D6FCBA0CD8C}" srcId="{625FC43E-D7DF-4F3F-B8C3-B16B84A976FD}" destId="{44431599-EF57-4841-AD7A-CD33F60B51E1}" srcOrd="3" destOrd="0" parTransId="{9A26DF37-04C5-48A8-88AE-D5B4A1048DDF}" sibTransId="{3D43CD52-C2F3-4B69-B412-0BE70CB9ECFA}"/>
    <dgm:cxn modelId="{1CE33C29-4F11-4541-B5AB-BC0C2B88D59F}" type="presParOf" srcId="{74DAFDE0-DAB4-4917-B30B-80655DF7D4FC}" destId="{42DFB044-229C-4067-AEC6-348968020DA7}" srcOrd="0" destOrd="0" presId="urn:microsoft.com/office/officeart/2018/2/layout/IconVerticalSolidList"/>
    <dgm:cxn modelId="{12534860-D0FE-8543-A93E-4A69B2F0B32A}" type="presParOf" srcId="{42DFB044-229C-4067-AEC6-348968020DA7}" destId="{DBBACF3A-6CDE-444A-8BEF-33344550D740}" srcOrd="0" destOrd="0" presId="urn:microsoft.com/office/officeart/2018/2/layout/IconVerticalSolidList"/>
    <dgm:cxn modelId="{E08A7C9F-21F6-074F-9657-794D26438F9C}" type="presParOf" srcId="{42DFB044-229C-4067-AEC6-348968020DA7}" destId="{DC5FE52C-22B7-4779-A044-C71C673B7836}" srcOrd="1" destOrd="0" presId="urn:microsoft.com/office/officeart/2018/2/layout/IconVerticalSolidList"/>
    <dgm:cxn modelId="{2B3161DD-FAEC-E64A-89AC-97B62D15350D}" type="presParOf" srcId="{42DFB044-229C-4067-AEC6-348968020DA7}" destId="{392CE930-C323-4AD7-A924-C3E8F8AC95F8}" srcOrd="2" destOrd="0" presId="urn:microsoft.com/office/officeart/2018/2/layout/IconVerticalSolidList"/>
    <dgm:cxn modelId="{741E16B2-C9B4-234A-9CE0-9469EBFBF294}" type="presParOf" srcId="{42DFB044-229C-4067-AEC6-348968020DA7}" destId="{1C2012DC-7A99-4D15-94A3-BD9A492D39D0}" srcOrd="3" destOrd="0" presId="urn:microsoft.com/office/officeart/2018/2/layout/IconVerticalSolidList"/>
    <dgm:cxn modelId="{0D261F00-BC43-3B49-8BA0-5A49E24AF688}" type="presParOf" srcId="{74DAFDE0-DAB4-4917-B30B-80655DF7D4FC}" destId="{27840C39-E6B2-460E-A20D-E1001CEE56F6}" srcOrd="1" destOrd="0" presId="urn:microsoft.com/office/officeart/2018/2/layout/IconVerticalSolidList"/>
    <dgm:cxn modelId="{CCDB1A06-0454-6E4B-AC2C-6DAC7B23FD03}" type="presParOf" srcId="{74DAFDE0-DAB4-4917-B30B-80655DF7D4FC}" destId="{AF16F458-6EE4-4918-B591-0C749B9B2BE5}" srcOrd="2" destOrd="0" presId="urn:microsoft.com/office/officeart/2018/2/layout/IconVerticalSolidList"/>
    <dgm:cxn modelId="{F3CC3AEF-FF37-8740-BFAF-71ECE4DF2D26}" type="presParOf" srcId="{AF16F458-6EE4-4918-B591-0C749B9B2BE5}" destId="{BD057976-300F-49E7-B29D-2677427FCC4B}" srcOrd="0" destOrd="0" presId="urn:microsoft.com/office/officeart/2018/2/layout/IconVerticalSolidList"/>
    <dgm:cxn modelId="{6E5C3402-B614-D345-B283-BEF311EC11B2}" type="presParOf" srcId="{AF16F458-6EE4-4918-B591-0C749B9B2BE5}" destId="{0AB98159-0356-4429-AD05-5E2FDD3A5E45}" srcOrd="1" destOrd="0" presId="urn:microsoft.com/office/officeart/2018/2/layout/IconVerticalSolidList"/>
    <dgm:cxn modelId="{AFFEC5AD-F98E-4948-A07F-9D228BD3A7F0}" type="presParOf" srcId="{AF16F458-6EE4-4918-B591-0C749B9B2BE5}" destId="{F58AC324-F817-412B-8DFB-3AF36BC83050}" srcOrd="2" destOrd="0" presId="urn:microsoft.com/office/officeart/2018/2/layout/IconVerticalSolidList"/>
    <dgm:cxn modelId="{ABAFF4FB-D4E9-9A48-B026-66410CDF667A}" type="presParOf" srcId="{AF16F458-6EE4-4918-B591-0C749B9B2BE5}" destId="{568D6562-5869-4FE9-98A9-1B0D66A57A91}" srcOrd="3" destOrd="0" presId="urn:microsoft.com/office/officeart/2018/2/layout/IconVerticalSolidList"/>
    <dgm:cxn modelId="{AA628A15-2199-B64E-904C-85E599AFD614}" type="presParOf" srcId="{74DAFDE0-DAB4-4917-B30B-80655DF7D4FC}" destId="{5633BE24-6435-406E-8AC8-0C89772A7D1C}" srcOrd="3" destOrd="0" presId="urn:microsoft.com/office/officeart/2018/2/layout/IconVerticalSolidList"/>
    <dgm:cxn modelId="{EA95DFB0-A900-924A-9EAF-D0447F36B92B}" type="presParOf" srcId="{74DAFDE0-DAB4-4917-B30B-80655DF7D4FC}" destId="{86D9669A-E56E-4542-8E6A-1D2D1B07ACCA}" srcOrd="4" destOrd="0" presId="urn:microsoft.com/office/officeart/2018/2/layout/IconVerticalSolidList"/>
    <dgm:cxn modelId="{65F3C11F-6DAC-2949-9147-DB6B43533790}" type="presParOf" srcId="{86D9669A-E56E-4542-8E6A-1D2D1B07ACCA}" destId="{81AD67E9-81DE-4808-B359-674592F7FE59}" srcOrd="0" destOrd="0" presId="urn:microsoft.com/office/officeart/2018/2/layout/IconVerticalSolidList"/>
    <dgm:cxn modelId="{5E48C35D-55B2-D247-92EF-46C3394FFB25}" type="presParOf" srcId="{86D9669A-E56E-4542-8E6A-1D2D1B07ACCA}" destId="{7338C138-B590-4D0C-BD9D-A102C0CAD036}" srcOrd="1" destOrd="0" presId="urn:microsoft.com/office/officeart/2018/2/layout/IconVerticalSolidList"/>
    <dgm:cxn modelId="{65CB2A95-0C60-E64D-9EAB-FF9E3EFC8D63}" type="presParOf" srcId="{86D9669A-E56E-4542-8E6A-1D2D1B07ACCA}" destId="{B47938FF-CEDD-4B58-A9A6-FE3EE453F378}" srcOrd="2" destOrd="0" presId="urn:microsoft.com/office/officeart/2018/2/layout/IconVerticalSolidList"/>
    <dgm:cxn modelId="{9469FC54-6ED7-D24B-8A73-0531B0C7AE3C}" type="presParOf" srcId="{86D9669A-E56E-4542-8E6A-1D2D1B07ACCA}" destId="{0BE8ABCB-F7B3-4772-9B85-CFC75AF3A784}" srcOrd="3" destOrd="0" presId="urn:microsoft.com/office/officeart/2018/2/layout/IconVerticalSolidList"/>
    <dgm:cxn modelId="{B5B0B4CA-7163-8A45-BAC2-69E8804ACD6D}" type="presParOf" srcId="{74DAFDE0-DAB4-4917-B30B-80655DF7D4FC}" destId="{769A6F54-CEFC-4A1E-A1F5-8E93360A27B3}" srcOrd="5" destOrd="0" presId="urn:microsoft.com/office/officeart/2018/2/layout/IconVerticalSolidList"/>
    <dgm:cxn modelId="{DF7076C5-EDAD-2248-B985-4CA8C67F9B17}" type="presParOf" srcId="{74DAFDE0-DAB4-4917-B30B-80655DF7D4FC}" destId="{C2D18A06-7022-431A-B588-5891189FC1E5}" srcOrd="6" destOrd="0" presId="urn:microsoft.com/office/officeart/2018/2/layout/IconVerticalSolidList"/>
    <dgm:cxn modelId="{DAF3637C-ABD0-0D4E-9B3E-9380318D8D7C}" type="presParOf" srcId="{C2D18A06-7022-431A-B588-5891189FC1E5}" destId="{8883385A-690E-4C36-8167-1656B9D011A2}" srcOrd="0" destOrd="0" presId="urn:microsoft.com/office/officeart/2018/2/layout/IconVerticalSolidList"/>
    <dgm:cxn modelId="{9C3514AD-6343-2B46-8892-80339306FCB2}" type="presParOf" srcId="{C2D18A06-7022-431A-B588-5891189FC1E5}" destId="{04B95130-91C8-4B92-B6B0-5E815D4FAC15}" srcOrd="1" destOrd="0" presId="urn:microsoft.com/office/officeart/2018/2/layout/IconVerticalSolidList"/>
    <dgm:cxn modelId="{DDA08990-F6DF-FB46-8F06-7C297229F575}" type="presParOf" srcId="{C2D18A06-7022-431A-B588-5891189FC1E5}" destId="{89C82DA7-3D6F-46FD-B521-F529F3003E74}" srcOrd="2" destOrd="0" presId="urn:microsoft.com/office/officeart/2018/2/layout/IconVerticalSolidList"/>
    <dgm:cxn modelId="{DA633CE4-6164-E94C-AF7E-A72E44DEA473}" type="presParOf" srcId="{C2D18A06-7022-431A-B588-5891189FC1E5}" destId="{3CA74CBC-7C9D-4C6D-ABEC-4975DED953F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8358EA-EC7A-4611-ABA4-46E5C5050E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FEA7467-7D21-486E-AAF4-15603DA330D3}">
      <dgm:prSet/>
      <dgm:spPr/>
      <dgm:t>
        <a:bodyPr/>
        <a:lstStyle/>
        <a:p>
          <a:r>
            <a:rPr lang="en-US" dirty="0"/>
            <a:t>MAD = Magnetically Arrested Disc</a:t>
          </a:r>
        </a:p>
      </dgm:t>
    </dgm:pt>
    <dgm:pt modelId="{3EB82FD3-46EB-4E7B-A407-8A680D3C400C}" type="parTrans" cxnId="{00AA753D-D874-455C-9224-108ABF575507}">
      <dgm:prSet/>
      <dgm:spPr/>
      <dgm:t>
        <a:bodyPr/>
        <a:lstStyle/>
        <a:p>
          <a:endParaRPr lang="en-US"/>
        </a:p>
      </dgm:t>
    </dgm:pt>
    <dgm:pt modelId="{B441D8A4-5F57-478A-B2BE-47B664FA77DC}" type="sibTrans" cxnId="{00AA753D-D874-455C-9224-108ABF575507}">
      <dgm:prSet/>
      <dgm:spPr/>
      <dgm:t>
        <a:bodyPr/>
        <a:lstStyle/>
        <a:p>
          <a:endParaRPr lang="en-US"/>
        </a:p>
      </dgm:t>
    </dgm:pt>
    <dgm:pt modelId="{20B12781-DDA3-439D-890A-7ED567E5935F}">
      <dgm:prSet/>
      <dgm:spPr/>
      <dgm:t>
        <a:bodyPr/>
        <a:lstStyle/>
        <a:p>
          <a:r>
            <a:rPr lang="en-US" dirty="0"/>
            <a:t>SANE = Standard And Normal Evolution</a:t>
          </a:r>
        </a:p>
      </dgm:t>
    </dgm:pt>
    <dgm:pt modelId="{F24FF5F8-33A7-47C2-85F6-FB94D143FAAE}" type="parTrans" cxnId="{52E1BBAF-50EC-4675-B7B7-88D60E2E5180}">
      <dgm:prSet/>
      <dgm:spPr/>
      <dgm:t>
        <a:bodyPr/>
        <a:lstStyle/>
        <a:p>
          <a:endParaRPr lang="en-US"/>
        </a:p>
      </dgm:t>
    </dgm:pt>
    <dgm:pt modelId="{64EF814E-676D-4247-93B3-D65E2CB8CD6D}" type="sibTrans" cxnId="{52E1BBAF-50EC-4675-B7B7-88D60E2E5180}">
      <dgm:prSet/>
      <dgm:spPr/>
      <dgm:t>
        <a:bodyPr/>
        <a:lstStyle/>
        <a:p>
          <a:endParaRPr lang="en-US"/>
        </a:p>
      </dgm:t>
    </dgm:pt>
    <dgm:pt modelId="{24D389DD-6828-4F41-8825-1E42F6B0CA47}">
      <dgm:prSet/>
      <dgm:spPr/>
      <dgm:t>
        <a:bodyPr/>
        <a:lstStyle/>
        <a:p>
          <a:r>
            <a:rPr lang="en-US" dirty="0"/>
            <a:t>Limited by the magnetic flux through the black hole horizon</a:t>
          </a:r>
        </a:p>
      </dgm:t>
    </dgm:pt>
    <dgm:pt modelId="{AB194F52-60BD-4097-AC00-A984303B3783}" type="parTrans" cxnId="{05585758-DB80-471C-81C5-18AAD579691E}">
      <dgm:prSet/>
      <dgm:spPr/>
      <dgm:t>
        <a:bodyPr/>
        <a:lstStyle/>
        <a:p>
          <a:endParaRPr lang="en-US"/>
        </a:p>
      </dgm:t>
    </dgm:pt>
    <dgm:pt modelId="{5839CB0A-1F38-4517-A017-0F458E2A9A27}" type="sibTrans" cxnId="{05585758-DB80-471C-81C5-18AAD579691E}">
      <dgm:prSet/>
      <dgm:spPr/>
      <dgm:t>
        <a:bodyPr/>
        <a:lstStyle/>
        <a:p>
          <a:endParaRPr lang="en-US"/>
        </a:p>
      </dgm:t>
    </dgm:pt>
    <dgm:pt modelId="{838B2195-E386-48EA-BF9F-C34A4B052E6C}">
      <dgm:prSet/>
      <dgm:spPr/>
      <dgm:t>
        <a:bodyPr/>
        <a:lstStyle/>
        <a:p>
          <a:r>
            <a:rPr lang="en-GB" dirty="0"/>
            <a:t>Interplay of the m</a:t>
          </a:r>
          <a:r>
            <a:rPr lang="en-US" dirty="0" err="1"/>
            <a:t>agnetic</a:t>
          </a:r>
          <a:r>
            <a:rPr lang="en-US" dirty="0"/>
            <a:t> and ram pressures</a:t>
          </a:r>
        </a:p>
      </dgm:t>
    </dgm:pt>
    <dgm:pt modelId="{AAB2FE5E-20A6-4241-870C-75A34084AB24}" type="parTrans" cxnId="{DC68ADC3-633F-4616-B167-ACA39D3E0E33}">
      <dgm:prSet/>
      <dgm:spPr/>
      <dgm:t>
        <a:bodyPr/>
        <a:lstStyle/>
        <a:p>
          <a:endParaRPr lang="en-US"/>
        </a:p>
      </dgm:t>
    </dgm:pt>
    <dgm:pt modelId="{1D199EE5-617F-42A3-B4AE-7A51D251C93C}" type="sibTrans" cxnId="{DC68ADC3-633F-4616-B167-ACA39D3E0E33}">
      <dgm:prSet/>
      <dgm:spPr/>
      <dgm:t>
        <a:bodyPr/>
        <a:lstStyle/>
        <a:p>
          <a:endParaRPr lang="en-US"/>
        </a:p>
      </dgm:t>
    </dgm:pt>
    <dgm:pt modelId="{4B2FCFE6-3B0B-4FF3-8B28-E7D5391576D9}">
      <dgm:prSet/>
      <dgm:spPr/>
      <dgm:t>
        <a:bodyPr/>
        <a:lstStyle/>
        <a:p>
          <a:r>
            <a:rPr lang="en-US" dirty="0"/>
            <a:t>MAD in 2D simulations is extreme</a:t>
          </a:r>
        </a:p>
      </dgm:t>
    </dgm:pt>
    <dgm:pt modelId="{2DD79E63-C138-4242-9468-B248017B0F11}" type="parTrans" cxnId="{93AF81B7-6C14-437A-8AE6-94AF3F75E598}">
      <dgm:prSet/>
      <dgm:spPr/>
      <dgm:t>
        <a:bodyPr/>
        <a:lstStyle/>
        <a:p>
          <a:endParaRPr lang="en-US"/>
        </a:p>
      </dgm:t>
    </dgm:pt>
    <dgm:pt modelId="{C4BC3F6A-818E-4026-A09C-94D8A44FF783}" type="sibTrans" cxnId="{93AF81B7-6C14-437A-8AE6-94AF3F75E598}">
      <dgm:prSet/>
      <dgm:spPr/>
      <dgm:t>
        <a:bodyPr/>
        <a:lstStyle/>
        <a:p>
          <a:endParaRPr lang="en-US"/>
        </a:p>
      </dgm:t>
    </dgm:pt>
    <dgm:pt modelId="{BD6E5E64-776E-6046-A754-28099842B1C3}" type="pres">
      <dgm:prSet presAssocID="{438358EA-EC7A-4611-ABA4-46E5C5050EEB}" presName="linear" presStyleCnt="0">
        <dgm:presLayoutVars>
          <dgm:animLvl val="lvl"/>
          <dgm:resizeHandles val="exact"/>
        </dgm:presLayoutVars>
      </dgm:prSet>
      <dgm:spPr/>
    </dgm:pt>
    <dgm:pt modelId="{4EA4C224-9903-8F4E-BE02-D1D6401B80E9}" type="pres">
      <dgm:prSet presAssocID="{7FEA7467-7D21-486E-AAF4-15603DA330D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E2DDEC3-5922-394D-87CE-52DCFC08CEF8}" type="pres">
      <dgm:prSet presAssocID="{B441D8A4-5F57-478A-B2BE-47B664FA77DC}" presName="spacer" presStyleCnt="0"/>
      <dgm:spPr/>
    </dgm:pt>
    <dgm:pt modelId="{F9634F03-E03D-F346-9ABF-6324CD2E6D9F}" type="pres">
      <dgm:prSet presAssocID="{20B12781-DDA3-439D-890A-7ED567E5935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6943C61-88F1-734E-9B07-F5CD3F5749F2}" type="pres">
      <dgm:prSet presAssocID="{64EF814E-676D-4247-93B3-D65E2CB8CD6D}" presName="spacer" presStyleCnt="0"/>
      <dgm:spPr/>
    </dgm:pt>
    <dgm:pt modelId="{694D15B3-5DFF-1F42-803B-C26F33804B7C}" type="pres">
      <dgm:prSet presAssocID="{24D389DD-6828-4F41-8825-1E42F6B0CA4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AD9D95F-F5BF-E449-B7F5-B776317A8B08}" type="pres">
      <dgm:prSet presAssocID="{5839CB0A-1F38-4517-A017-0F458E2A9A27}" presName="spacer" presStyleCnt="0"/>
      <dgm:spPr/>
    </dgm:pt>
    <dgm:pt modelId="{346A24B0-C4C7-624F-A734-21C889CAC30B}" type="pres">
      <dgm:prSet presAssocID="{838B2195-E386-48EA-BF9F-C34A4B052E6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DD7CB03-BB87-6B4D-A4F8-E8FC319567BD}" type="pres">
      <dgm:prSet presAssocID="{1D199EE5-617F-42A3-B4AE-7A51D251C93C}" presName="spacer" presStyleCnt="0"/>
      <dgm:spPr/>
    </dgm:pt>
    <dgm:pt modelId="{AA179307-FDE5-0648-8A39-04824F6B8C75}" type="pres">
      <dgm:prSet presAssocID="{4B2FCFE6-3B0B-4FF3-8B28-E7D5391576D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527F335-A408-6041-A4E4-FFDFF24E9793}" type="presOf" srcId="{4B2FCFE6-3B0B-4FF3-8B28-E7D5391576D9}" destId="{AA179307-FDE5-0648-8A39-04824F6B8C75}" srcOrd="0" destOrd="0" presId="urn:microsoft.com/office/officeart/2005/8/layout/vList2"/>
    <dgm:cxn modelId="{00AA753D-D874-455C-9224-108ABF575507}" srcId="{438358EA-EC7A-4611-ABA4-46E5C5050EEB}" destId="{7FEA7467-7D21-486E-AAF4-15603DA330D3}" srcOrd="0" destOrd="0" parTransId="{3EB82FD3-46EB-4E7B-A407-8A680D3C400C}" sibTransId="{B441D8A4-5F57-478A-B2BE-47B664FA77DC}"/>
    <dgm:cxn modelId="{05585758-DB80-471C-81C5-18AAD579691E}" srcId="{438358EA-EC7A-4611-ABA4-46E5C5050EEB}" destId="{24D389DD-6828-4F41-8825-1E42F6B0CA47}" srcOrd="2" destOrd="0" parTransId="{AB194F52-60BD-4097-AC00-A984303B3783}" sibTransId="{5839CB0A-1F38-4517-A017-0F458E2A9A27}"/>
    <dgm:cxn modelId="{F9BB927D-C6B1-6B40-BC1B-977A3BC7B4E1}" type="presOf" srcId="{7FEA7467-7D21-486E-AAF4-15603DA330D3}" destId="{4EA4C224-9903-8F4E-BE02-D1D6401B80E9}" srcOrd="0" destOrd="0" presId="urn:microsoft.com/office/officeart/2005/8/layout/vList2"/>
    <dgm:cxn modelId="{B13CF4A5-B3A5-624B-9828-03046C16C642}" type="presOf" srcId="{20B12781-DDA3-439D-890A-7ED567E5935F}" destId="{F9634F03-E03D-F346-9ABF-6324CD2E6D9F}" srcOrd="0" destOrd="0" presId="urn:microsoft.com/office/officeart/2005/8/layout/vList2"/>
    <dgm:cxn modelId="{52E1BBAF-50EC-4675-B7B7-88D60E2E5180}" srcId="{438358EA-EC7A-4611-ABA4-46E5C5050EEB}" destId="{20B12781-DDA3-439D-890A-7ED567E5935F}" srcOrd="1" destOrd="0" parTransId="{F24FF5F8-33A7-47C2-85F6-FB94D143FAAE}" sibTransId="{64EF814E-676D-4247-93B3-D65E2CB8CD6D}"/>
    <dgm:cxn modelId="{93AF81B7-6C14-437A-8AE6-94AF3F75E598}" srcId="{438358EA-EC7A-4611-ABA4-46E5C5050EEB}" destId="{4B2FCFE6-3B0B-4FF3-8B28-E7D5391576D9}" srcOrd="4" destOrd="0" parTransId="{2DD79E63-C138-4242-9468-B248017B0F11}" sibTransId="{C4BC3F6A-818E-4026-A09C-94D8A44FF783}"/>
    <dgm:cxn modelId="{DC68ADC3-633F-4616-B167-ACA39D3E0E33}" srcId="{438358EA-EC7A-4611-ABA4-46E5C5050EEB}" destId="{838B2195-E386-48EA-BF9F-C34A4B052E6C}" srcOrd="3" destOrd="0" parTransId="{AAB2FE5E-20A6-4241-870C-75A34084AB24}" sibTransId="{1D199EE5-617F-42A3-B4AE-7A51D251C93C}"/>
    <dgm:cxn modelId="{299173CB-1558-054C-A3B1-BB4871CA664E}" type="presOf" srcId="{24D389DD-6828-4F41-8825-1E42F6B0CA47}" destId="{694D15B3-5DFF-1F42-803B-C26F33804B7C}" srcOrd="0" destOrd="0" presId="urn:microsoft.com/office/officeart/2005/8/layout/vList2"/>
    <dgm:cxn modelId="{100723DE-8FB3-F143-A3F4-654695F48D97}" type="presOf" srcId="{438358EA-EC7A-4611-ABA4-46E5C5050EEB}" destId="{BD6E5E64-776E-6046-A754-28099842B1C3}" srcOrd="0" destOrd="0" presId="urn:microsoft.com/office/officeart/2005/8/layout/vList2"/>
    <dgm:cxn modelId="{99CE25E0-BD0F-854E-BDFE-66124B0EF4E8}" type="presOf" srcId="{838B2195-E386-48EA-BF9F-C34A4B052E6C}" destId="{346A24B0-C4C7-624F-A734-21C889CAC30B}" srcOrd="0" destOrd="0" presId="urn:microsoft.com/office/officeart/2005/8/layout/vList2"/>
    <dgm:cxn modelId="{B284D406-DAD8-B646-A34F-AE0792109107}" type="presParOf" srcId="{BD6E5E64-776E-6046-A754-28099842B1C3}" destId="{4EA4C224-9903-8F4E-BE02-D1D6401B80E9}" srcOrd="0" destOrd="0" presId="urn:microsoft.com/office/officeart/2005/8/layout/vList2"/>
    <dgm:cxn modelId="{F3D21861-6530-E241-82C0-8D2A11FD37F8}" type="presParOf" srcId="{BD6E5E64-776E-6046-A754-28099842B1C3}" destId="{0E2DDEC3-5922-394D-87CE-52DCFC08CEF8}" srcOrd="1" destOrd="0" presId="urn:microsoft.com/office/officeart/2005/8/layout/vList2"/>
    <dgm:cxn modelId="{B292AF22-456D-0E48-8564-43B8585E80AF}" type="presParOf" srcId="{BD6E5E64-776E-6046-A754-28099842B1C3}" destId="{F9634F03-E03D-F346-9ABF-6324CD2E6D9F}" srcOrd="2" destOrd="0" presId="urn:microsoft.com/office/officeart/2005/8/layout/vList2"/>
    <dgm:cxn modelId="{4C1C4C1A-1615-CF4D-A1DB-A72B0C83DBE1}" type="presParOf" srcId="{BD6E5E64-776E-6046-A754-28099842B1C3}" destId="{06943C61-88F1-734E-9B07-F5CD3F5749F2}" srcOrd="3" destOrd="0" presId="urn:microsoft.com/office/officeart/2005/8/layout/vList2"/>
    <dgm:cxn modelId="{37970328-CBD2-034E-AB08-19DEE8D97EC4}" type="presParOf" srcId="{BD6E5E64-776E-6046-A754-28099842B1C3}" destId="{694D15B3-5DFF-1F42-803B-C26F33804B7C}" srcOrd="4" destOrd="0" presId="urn:microsoft.com/office/officeart/2005/8/layout/vList2"/>
    <dgm:cxn modelId="{9E9225EF-C335-1C47-8EB6-9C88023D46B3}" type="presParOf" srcId="{BD6E5E64-776E-6046-A754-28099842B1C3}" destId="{5AD9D95F-F5BF-E449-B7F5-B776317A8B08}" srcOrd="5" destOrd="0" presId="urn:microsoft.com/office/officeart/2005/8/layout/vList2"/>
    <dgm:cxn modelId="{4FDEFB64-026D-4A41-B6CA-4B5F54F562D3}" type="presParOf" srcId="{BD6E5E64-776E-6046-A754-28099842B1C3}" destId="{346A24B0-C4C7-624F-A734-21C889CAC30B}" srcOrd="6" destOrd="0" presId="urn:microsoft.com/office/officeart/2005/8/layout/vList2"/>
    <dgm:cxn modelId="{547EBB87-1C90-254F-9313-EF952BD563B0}" type="presParOf" srcId="{BD6E5E64-776E-6046-A754-28099842B1C3}" destId="{CDD7CB03-BB87-6B4D-A4F8-E8FC319567BD}" srcOrd="7" destOrd="0" presId="urn:microsoft.com/office/officeart/2005/8/layout/vList2"/>
    <dgm:cxn modelId="{29E0EE4F-36A0-6147-992C-A714065F387F}" type="presParOf" srcId="{BD6E5E64-776E-6046-A754-28099842B1C3}" destId="{AA179307-FDE5-0648-8A39-04824F6B8C7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ACF3A-6CDE-444A-8BEF-33344550D740}">
      <dsp:nvSpPr>
        <dsp:cNvPr id="0" name=""/>
        <dsp:cNvSpPr/>
      </dsp:nvSpPr>
      <dsp:spPr>
        <a:xfrm>
          <a:off x="0" y="231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5FE52C-22B7-4779-A044-C71C673B7836}">
      <dsp:nvSpPr>
        <dsp:cNvPr id="0" name=""/>
        <dsp:cNvSpPr/>
      </dsp:nvSpPr>
      <dsp:spPr>
        <a:xfrm>
          <a:off x="355657" y="266858"/>
          <a:ext cx="646650" cy="646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012DC-7A99-4D15-94A3-BD9A492D39D0}">
      <dsp:nvSpPr>
        <dsp:cNvPr id="0" name=""/>
        <dsp:cNvSpPr/>
      </dsp:nvSpPr>
      <dsp:spPr>
        <a:xfrm>
          <a:off x="1357965" y="231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Fatima showed </a:t>
          </a:r>
          <a:r>
            <a:rPr lang="en-GB" sz="1700" kern="1200" noProof="0" dirty="0"/>
            <a:t>magnetized</a:t>
          </a:r>
          <a:r>
            <a:rPr lang="en-GB" sz="1700" kern="1200" dirty="0"/>
            <a:t> compact star simulations</a:t>
          </a:r>
        </a:p>
      </dsp:txBody>
      <dsp:txXfrm>
        <a:off x="1357965" y="2319"/>
        <a:ext cx="4887299" cy="1175727"/>
      </dsp:txXfrm>
    </dsp:sp>
    <dsp:sp modelId="{BD057976-300F-49E7-B29D-2677427FCC4B}">
      <dsp:nvSpPr>
        <dsp:cNvPr id="0" name=""/>
        <dsp:cNvSpPr/>
      </dsp:nvSpPr>
      <dsp:spPr>
        <a:xfrm>
          <a:off x="0" y="147197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B98159-0356-4429-AD05-5E2FDD3A5E45}">
      <dsp:nvSpPr>
        <dsp:cNvPr id="0" name=""/>
        <dsp:cNvSpPr/>
      </dsp:nvSpPr>
      <dsp:spPr>
        <a:xfrm>
          <a:off x="355657" y="1736518"/>
          <a:ext cx="646650" cy="6466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8D6562-5869-4FE9-98A9-1B0D66A57A91}">
      <dsp:nvSpPr>
        <dsp:cNvPr id="0" name=""/>
        <dsp:cNvSpPr/>
      </dsp:nvSpPr>
      <dsp:spPr>
        <a:xfrm>
          <a:off x="1357965" y="147197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But, what if there is a black hole – the extreme compact case</a:t>
          </a:r>
        </a:p>
      </dsp:txBody>
      <dsp:txXfrm>
        <a:off x="1357965" y="1471979"/>
        <a:ext cx="4887299" cy="1175727"/>
      </dsp:txXfrm>
    </dsp:sp>
    <dsp:sp modelId="{81AD67E9-81DE-4808-B359-674592F7FE59}">
      <dsp:nvSpPr>
        <dsp:cNvPr id="0" name=""/>
        <dsp:cNvSpPr/>
      </dsp:nvSpPr>
      <dsp:spPr>
        <a:xfrm>
          <a:off x="0" y="294163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8C138-B590-4D0C-BD9D-A102C0CAD036}">
      <dsp:nvSpPr>
        <dsp:cNvPr id="0" name=""/>
        <dsp:cNvSpPr/>
      </dsp:nvSpPr>
      <dsp:spPr>
        <a:xfrm>
          <a:off x="355657" y="3206178"/>
          <a:ext cx="646650" cy="6466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E8ABCB-F7B3-4772-9B85-CFC75AF3A784}">
      <dsp:nvSpPr>
        <dsp:cNvPr id="0" name=""/>
        <dsp:cNvSpPr/>
      </dsp:nvSpPr>
      <dsp:spPr>
        <a:xfrm>
          <a:off x="1357965" y="294163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Not all ULXs are PULXs, these may be powered by black hole accretion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(ULX review: </a:t>
          </a:r>
          <a:r>
            <a:rPr lang="en-GB" sz="1700" kern="1200" dirty="0" err="1"/>
            <a:t>Kaaret</a:t>
          </a:r>
          <a:r>
            <a:rPr lang="en-GB" sz="1700" kern="1200" dirty="0"/>
            <a:t>+ 2017)</a:t>
          </a:r>
        </a:p>
      </dsp:txBody>
      <dsp:txXfrm>
        <a:off x="1357965" y="2941639"/>
        <a:ext cx="4887299" cy="1175727"/>
      </dsp:txXfrm>
    </dsp:sp>
    <dsp:sp modelId="{8883385A-690E-4C36-8167-1656B9D011A2}">
      <dsp:nvSpPr>
        <dsp:cNvPr id="0" name=""/>
        <dsp:cNvSpPr/>
      </dsp:nvSpPr>
      <dsp:spPr>
        <a:xfrm>
          <a:off x="0" y="441129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95130-91C8-4B92-B6B0-5E815D4FAC15}">
      <dsp:nvSpPr>
        <dsp:cNvPr id="0" name=""/>
        <dsp:cNvSpPr/>
      </dsp:nvSpPr>
      <dsp:spPr>
        <a:xfrm>
          <a:off x="355657" y="4675838"/>
          <a:ext cx="646650" cy="6466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A74CBC-7C9D-4C6D-ABEC-4975DED953F2}">
      <dsp:nvSpPr>
        <dsp:cNvPr id="0" name=""/>
        <dsp:cNvSpPr/>
      </dsp:nvSpPr>
      <dsp:spPr>
        <a:xfrm>
          <a:off x="1357965" y="441129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The same initial conditions goes MAD in black hole case</a:t>
          </a:r>
        </a:p>
      </dsp:txBody>
      <dsp:txXfrm>
        <a:off x="1357965" y="4411299"/>
        <a:ext cx="4887299" cy="1175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4C224-9903-8F4E-BE02-D1D6401B80E9}">
      <dsp:nvSpPr>
        <dsp:cNvPr id="0" name=""/>
        <dsp:cNvSpPr/>
      </dsp:nvSpPr>
      <dsp:spPr>
        <a:xfrm>
          <a:off x="0" y="20401"/>
          <a:ext cx="6291714" cy="103808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MAD = Magnetically Arrested Disc</a:t>
          </a:r>
        </a:p>
      </dsp:txBody>
      <dsp:txXfrm>
        <a:off x="50675" y="71076"/>
        <a:ext cx="6190364" cy="936732"/>
      </dsp:txXfrm>
    </dsp:sp>
    <dsp:sp modelId="{F9634F03-E03D-F346-9ABF-6324CD2E6D9F}">
      <dsp:nvSpPr>
        <dsp:cNvPr id="0" name=""/>
        <dsp:cNvSpPr/>
      </dsp:nvSpPr>
      <dsp:spPr>
        <a:xfrm>
          <a:off x="0" y="1133363"/>
          <a:ext cx="6291714" cy="1038082"/>
        </a:xfrm>
        <a:prstGeom prst="roundRect">
          <a:avLst/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SANE = Standard And Normal Evolution</a:t>
          </a:r>
        </a:p>
      </dsp:txBody>
      <dsp:txXfrm>
        <a:off x="50675" y="1184038"/>
        <a:ext cx="6190364" cy="936732"/>
      </dsp:txXfrm>
    </dsp:sp>
    <dsp:sp modelId="{694D15B3-5DFF-1F42-803B-C26F33804B7C}">
      <dsp:nvSpPr>
        <dsp:cNvPr id="0" name=""/>
        <dsp:cNvSpPr/>
      </dsp:nvSpPr>
      <dsp:spPr>
        <a:xfrm>
          <a:off x="0" y="2246326"/>
          <a:ext cx="6291714" cy="1038082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Limited by the magnetic flux through the black hole horizon</a:t>
          </a:r>
        </a:p>
      </dsp:txBody>
      <dsp:txXfrm>
        <a:off x="50675" y="2297001"/>
        <a:ext cx="6190364" cy="936732"/>
      </dsp:txXfrm>
    </dsp:sp>
    <dsp:sp modelId="{346A24B0-C4C7-624F-A734-21C889CAC30B}">
      <dsp:nvSpPr>
        <dsp:cNvPr id="0" name=""/>
        <dsp:cNvSpPr/>
      </dsp:nvSpPr>
      <dsp:spPr>
        <a:xfrm>
          <a:off x="0" y="3359288"/>
          <a:ext cx="6291714" cy="1038082"/>
        </a:xfrm>
        <a:prstGeom prst="roundRect">
          <a:avLst/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Interplay of the m</a:t>
          </a:r>
          <a:r>
            <a:rPr lang="en-US" sz="2600" kern="1200" dirty="0" err="1"/>
            <a:t>agnetic</a:t>
          </a:r>
          <a:r>
            <a:rPr lang="en-US" sz="2600" kern="1200" dirty="0"/>
            <a:t> and ram pressures</a:t>
          </a:r>
        </a:p>
      </dsp:txBody>
      <dsp:txXfrm>
        <a:off x="50675" y="3409963"/>
        <a:ext cx="6190364" cy="936732"/>
      </dsp:txXfrm>
    </dsp:sp>
    <dsp:sp modelId="{AA179307-FDE5-0648-8A39-04824F6B8C75}">
      <dsp:nvSpPr>
        <dsp:cNvPr id="0" name=""/>
        <dsp:cNvSpPr/>
      </dsp:nvSpPr>
      <dsp:spPr>
        <a:xfrm>
          <a:off x="0" y="4472251"/>
          <a:ext cx="6291714" cy="1038082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MAD in 2D simulations is extreme</a:t>
          </a:r>
        </a:p>
      </dsp:txBody>
      <dsp:txXfrm>
        <a:off x="50675" y="4522926"/>
        <a:ext cx="6190364" cy="936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4ED2-960F-3D9C-3CEF-5BECB500F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C64786-FC99-6785-0AC4-E9E0370D8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B0596-0811-63FE-90A2-75400D08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D43C-F685-9840-98C3-95C6B2C4272B}" type="datetimeFigureOut">
              <a:rPr lang="en-CZ" smtClean="0"/>
              <a:t>12.11.2025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C8CC6-A29B-A780-3181-6C5543603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6E462-764E-056A-94F0-D83AABCEF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87B-9745-F243-B140-9D065A73A37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91246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9445-7B39-911C-213E-97954282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B673E-27DA-CA3C-DE9B-0B32AF2D7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B2C3-B929-CE20-F412-E73C93597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D43C-F685-9840-98C3-95C6B2C4272B}" type="datetimeFigureOut">
              <a:rPr lang="en-CZ" smtClean="0"/>
              <a:t>12.11.2025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45E06-072D-55D4-CEF3-D0DE864D1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66FCF-F8D9-4DF7-46AD-A8760DD64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87B-9745-F243-B140-9D065A73A37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33347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8B2139-C6D0-FD5E-77FB-273C785CCF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10FC49-01F5-D146-FE8E-BA925A3B8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EEA6-6B38-5047-0614-82349C284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D43C-F685-9840-98C3-95C6B2C4272B}" type="datetimeFigureOut">
              <a:rPr lang="en-CZ" smtClean="0"/>
              <a:t>12.11.2025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29C56-F5C6-1B97-C920-49BEAA217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37050-068E-CCC5-E0B3-20DBA2A3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87B-9745-F243-B140-9D065A73A37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943449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B9870-7682-0AF2-DF8E-2DCDD8F6D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5B090-CFE0-92E9-D8EF-FA1C89B14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5552A-2115-059C-4215-51BD7DAF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D43C-F685-9840-98C3-95C6B2C4272B}" type="datetimeFigureOut">
              <a:rPr lang="en-CZ" smtClean="0"/>
              <a:t>12.11.2025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06671-7558-602F-6A9F-91DA724B1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F5035-E680-D012-718C-4D32407B1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87B-9745-F243-B140-9D065A73A37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051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0CA05-DDBB-AA56-7EB5-FF2722E74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E288E-7452-E60E-81BD-4B425524B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74FEA-F37B-0EB5-7CEE-C11575A0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D43C-F685-9840-98C3-95C6B2C4272B}" type="datetimeFigureOut">
              <a:rPr lang="en-CZ" smtClean="0"/>
              <a:t>12.11.2025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B6A5-3619-2F92-B82E-8E7BFD91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ACE37-BA07-85CC-5ABF-C901F26D6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87B-9745-F243-B140-9D065A73A37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6084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77A01-F8BD-231B-D7C2-B87B289E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9EA2D-F456-D384-EC51-6D48B740E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63ED7-BBE0-41EB-6EAE-317B8F67C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F50FB-FD6F-221F-7896-55CBABEBC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D43C-F685-9840-98C3-95C6B2C4272B}" type="datetimeFigureOut">
              <a:rPr lang="en-CZ" smtClean="0"/>
              <a:t>12.11.2025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F8E56-3855-1C79-A0CD-C63752E42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3E561-C39B-50CD-67C9-8CBAFF2F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87B-9745-F243-B140-9D065A73A37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08432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A0FAA-32E7-F043-54C4-80B084475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61EEE-055E-A9B5-123B-520D1B324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557F3-942A-1FD3-69B8-818EEBE02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30C82-FF8C-54DE-A5B4-69B87B16E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953A22-9291-2337-DBA5-2D4D62DA9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D5C824-AFB7-64DC-D2B3-E682D97E8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D43C-F685-9840-98C3-95C6B2C4272B}" type="datetimeFigureOut">
              <a:rPr lang="en-CZ" smtClean="0"/>
              <a:t>12.11.2025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4AA8C2-AB60-3E42-CAC8-5A9F62404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3D3F08-2757-C175-FC57-995F03C8E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87B-9745-F243-B140-9D065A73A37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951458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5745-AC97-1647-264A-A2291306A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611AF-7628-B436-F4CC-2E3EE4BC4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D43C-F685-9840-98C3-95C6B2C4272B}" type="datetimeFigureOut">
              <a:rPr lang="en-CZ" smtClean="0"/>
              <a:t>12.11.2025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E186F8-962D-B0E9-862A-465562DE5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01EB4-0ED3-B7BD-498C-BB97630A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87B-9745-F243-B140-9D065A73A37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74465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C0BCA-6E20-0CB7-F7A0-0136D0531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D43C-F685-9840-98C3-95C6B2C4272B}" type="datetimeFigureOut">
              <a:rPr lang="en-CZ" smtClean="0"/>
              <a:t>12.11.2025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F244F4-66DE-06F4-BCE4-572164875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13096-56EA-D74A-DCB3-6E6DFA0E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87B-9745-F243-B140-9D065A73A37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249938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35267-A905-BFD8-3E26-36B577979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9482-A275-E52B-0246-F59EB75CB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08E907-1465-1353-3026-4B086A673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B756F-2917-AE39-2690-1A5DE9453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D43C-F685-9840-98C3-95C6B2C4272B}" type="datetimeFigureOut">
              <a:rPr lang="en-CZ" smtClean="0"/>
              <a:t>12.11.2025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BEDE3-E9A3-D03E-5801-ECDF32E3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D6799-25E5-5F84-EEA6-96A84B532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87B-9745-F243-B140-9D065A73A37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39345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B3E34-67DC-196E-9D37-0FD73D90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6BFEF9-FF71-F8C2-EF15-4C7E347EEF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AC508-9E9E-57F5-91D1-E693A2849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27DA2-1613-BAE5-7730-37D2190E4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3D43C-F685-9840-98C3-95C6B2C4272B}" type="datetimeFigureOut">
              <a:rPr lang="en-CZ" smtClean="0"/>
              <a:t>12.11.2025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2C474-5384-C2E7-E22B-5AF33EAE6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1D917-22BF-BF98-F3E6-C0DB3ECE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187B-9745-F243-B140-9D065A73A37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783220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BE7556-FB5E-2444-8385-572A6871C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DBD95-4D64-B46F-48C0-88D07F97C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44954-7BF6-99D9-D5CB-21881F17C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A3D43C-F685-9840-98C3-95C6B2C4272B}" type="datetimeFigureOut">
              <a:rPr lang="en-CZ" smtClean="0"/>
              <a:t>12.11.2025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8D112-CF48-4804-8BCA-0FDE0F3FB5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A961D-A1BB-DB17-839D-770948A38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59187B-9745-F243-B140-9D065A73A37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02705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5BB96-2AB8-B662-F25C-E4A272E7E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520" y="2744662"/>
            <a:ext cx="6589707" cy="2387600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The SANE, the MAD, and the Magnetized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AC9E88-29DA-5EBC-66EC-2D747A22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520" y="5224337"/>
            <a:ext cx="6589707" cy="1329443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GRRMHD tales of compact objects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1F1AC97-5B03-617A-A364-EC6D2ED30C28}"/>
              </a:ext>
            </a:extLst>
          </p:cNvPr>
          <p:cNvSpPr txBox="1">
            <a:spLocks/>
          </p:cNvSpPr>
          <p:nvPr/>
        </p:nvSpPr>
        <p:spPr>
          <a:xfrm>
            <a:off x="5245920" y="5649238"/>
            <a:ext cx="6589707" cy="1056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>
                <a:solidFill>
                  <a:srgbClr val="FFFFFF"/>
                </a:solidFill>
              </a:rPr>
              <a:t>Debora Lančová, Fatemeh </a:t>
            </a:r>
            <a:r>
              <a:rPr lang="en-GB" dirty="0" err="1">
                <a:solidFill>
                  <a:srgbClr val="FFFFFF"/>
                </a:solidFill>
              </a:rPr>
              <a:t>Kayanikhoo</a:t>
            </a:r>
            <a:r>
              <a:rPr lang="en-GB" dirty="0">
                <a:solidFill>
                  <a:srgbClr val="FFFFFF"/>
                </a:solidFill>
              </a:rPr>
              <a:t>​, Maciek Wielgus, Martin Urbanec  </a:t>
            </a:r>
          </a:p>
        </p:txBody>
      </p:sp>
      <p:pic>
        <p:nvPicPr>
          <p:cNvPr id="1026" name="Picture 2" descr="Numerical simulations with PLUTO code">
            <a:extLst>
              <a:ext uri="{FF2B5EF4-FFF2-40B4-BE49-F238E27FC236}">
                <a16:creationId xmlns:a16="http://schemas.microsoft.com/office/drawing/2014/main" id="{E259CCE0-E605-3338-C727-99F34C431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477" y="4721390"/>
            <a:ext cx="16446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colaus Copernicus Astronomical Center (CAMK) | ET Preparatory Phase  Project">
            <a:extLst>
              <a:ext uri="{FF2B5EF4-FFF2-40B4-BE49-F238E27FC236}">
                <a16:creationId xmlns:a16="http://schemas.microsoft.com/office/drawing/2014/main" id="{96DD9D82-9E8A-1CDF-FB20-7C96AF934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4"/>
          <a:stretch>
            <a:fillRect/>
          </a:stretch>
        </p:blipFill>
        <p:spPr bwMode="auto">
          <a:xfrm>
            <a:off x="37995" y="4721390"/>
            <a:ext cx="1349288" cy="148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7A562F0F-B5CC-6042-5933-A7EDF0275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235" y="6351601"/>
            <a:ext cx="1514300" cy="302860"/>
          </a:xfrm>
          <a:prstGeom prst="rect">
            <a:avLst/>
          </a:prstGeom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2C375895-0781-0598-D549-00475C47F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0" y="6224280"/>
            <a:ext cx="1326243" cy="53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1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B79CCF-AAA4-C32E-7ABA-8264FDAAA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Evolution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D2C4AD-334F-A906-A34B-2F4D934BD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8802" y="714836"/>
            <a:ext cx="7826829" cy="455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82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4AFAE7-1754-9E97-9298-6FD922DD4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338" y="270854"/>
            <a:ext cx="11364671" cy="6316292"/>
          </a:xfrm>
        </p:spPr>
      </p:pic>
    </p:spTree>
    <p:extLst>
      <p:ext uri="{BB962C8B-B14F-4D97-AF65-F5344CB8AC3E}">
        <p14:creationId xmlns:p14="http://schemas.microsoft.com/office/powerpoint/2010/main" val="331570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B3857E-4EFF-40E6-A253-C58CBAFE9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SANE config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BB747D-6960-7AF4-9B36-6F25478EC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330" y="579473"/>
            <a:ext cx="10045338" cy="4224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64B524-C653-DD2C-B9D0-6ADEEDC67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798" y="1947775"/>
            <a:ext cx="379979" cy="104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60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00_zoom_out">
            <a:hlinkClick r:id="" action="ppaction://media"/>
            <a:extLst>
              <a:ext uri="{FF2B5EF4-FFF2-40B4-BE49-F238E27FC236}">
                <a16:creationId xmlns:a16="http://schemas.microsoft.com/office/drawing/2014/main" id="{7ECFCB96-A68A-B691-2EF3-FFB2A8C9D3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7" y="1247988"/>
            <a:ext cx="10905066" cy="43620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CF3646-A6EF-7FD1-816D-1673477F6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2552" y="2906528"/>
            <a:ext cx="379979" cy="104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4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ECD306-273B-2E0C-BEBB-D355B8EF7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8" y="643467"/>
            <a:ext cx="4347363" cy="5571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166898-E0B4-7C5E-F990-740D82192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017" y="643467"/>
            <a:ext cx="4347363" cy="5571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7C2D5A-591E-1C89-0B99-2B809E63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217" y="1622172"/>
            <a:ext cx="246642" cy="678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496519-E063-093D-DF24-505CB0184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893" y="4411894"/>
            <a:ext cx="246642" cy="678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6255BE-03CC-2EE1-6D6E-EB1FE1EFC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765" y="1622172"/>
            <a:ext cx="246642" cy="678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2E7DAE-4013-88E3-4BAA-5F29DB47E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146" y="4411894"/>
            <a:ext cx="246642" cy="678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883768-34E1-5F56-4235-AD4D6F787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969" y="6214532"/>
            <a:ext cx="769700" cy="286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45CF26-7F5C-E4E7-EB6D-64F42629E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4003" y="6214532"/>
            <a:ext cx="769700" cy="28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00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BEEE71-1AF1-A48F-A9F2-6DC75F50B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Luminosity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DE9E8-1809-F940-16AC-282B2A985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246" y="406667"/>
            <a:ext cx="4699213" cy="578815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8BE53C-B0F5-6D14-8FB9-778ED3B2E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05" y="406667"/>
            <a:ext cx="4154893" cy="3338754"/>
          </a:xfrm>
          <a:prstGeom prst="rect">
            <a:avLst/>
          </a:prstGeom>
        </p:spPr>
      </p:pic>
      <p:sp>
        <p:nvSpPr>
          <p:cNvPr id="23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C280AD-2752-7667-1274-B06CC9F0A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0492" y="3745421"/>
            <a:ext cx="4260608" cy="100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17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71785-4813-F6A0-226E-9CF1A7F81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79" y="1143972"/>
            <a:ext cx="5465760" cy="484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C14D83-8F39-7E36-10FA-8B0378417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Beamed luminosity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93C250-7DAC-4046-0172-AB21F32C1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752" y="1898361"/>
            <a:ext cx="7772400" cy="417389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2D49CA-D613-B261-DABE-89B3D07D6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17590" y="1938137"/>
            <a:ext cx="8373176" cy="4351338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16579B3-913F-02D2-254E-1874A82BCAE9}"/>
              </a:ext>
            </a:extLst>
          </p:cNvPr>
          <p:cNvGrpSpPr/>
          <p:nvPr/>
        </p:nvGrpSpPr>
        <p:grpSpPr>
          <a:xfrm>
            <a:off x="185979" y="2489888"/>
            <a:ext cx="2955318" cy="3164962"/>
            <a:chOff x="185979" y="2489888"/>
            <a:chExt cx="2955318" cy="316496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86639A9-14B7-9E4C-122D-56D1E398F1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350" y="2830545"/>
              <a:ext cx="0" cy="1834616"/>
            </a:xfrm>
            <a:prstGeom prst="line">
              <a:avLst/>
            </a:prstGeom>
            <a:ln w="12700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9C667C2-ED96-4C98-ECF7-F9AA0D7A2A7F}"/>
                </a:ext>
              </a:extLst>
            </p:cNvPr>
            <p:cNvSpPr/>
            <p:nvPr/>
          </p:nvSpPr>
          <p:spPr>
            <a:xfrm>
              <a:off x="400555" y="4454745"/>
              <a:ext cx="467591" cy="467591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Z" sz="800" dirty="0">
                  <a:solidFill>
                    <a:schemeClr val="bg1"/>
                  </a:solidFill>
                </a:rPr>
                <a:t>BH</a:t>
              </a:r>
              <a:endParaRPr lang="en-CZ" dirty="0">
                <a:solidFill>
                  <a:schemeClr val="bg1"/>
                </a:solidFill>
              </a:endParaRPr>
            </a:p>
          </p:txBody>
        </p:sp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1D522C8C-882C-8BF9-DD93-6D75A712DE91}"/>
                </a:ext>
              </a:extLst>
            </p:cNvPr>
            <p:cNvSpPr/>
            <p:nvPr/>
          </p:nvSpPr>
          <p:spPr>
            <a:xfrm rot="13640658">
              <a:off x="1328410" y="3841963"/>
              <a:ext cx="1819259" cy="1806515"/>
            </a:xfrm>
            <a:prstGeom prst="teardrop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504702BA-D6C2-DFBB-0E22-7654ECEC4A4D}"/>
                </a:ext>
              </a:extLst>
            </p:cNvPr>
            <p:cNvSpPr/>
            <p:nvPr/>
          </p:nvSpPr>
          <p:spPr>
            <a:xfrm>
              <a:off x="185979" y="4171556"/>
              <a:ext cx="942048" cy="98721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169D2A1-F27A-5A3D-8F78-1A16E6633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7391" y="4100176"/>
              <a:ext cx="118022" cy="1344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0CC7D9-9697-CA8C-EBA4-ADFCDBFFA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234" y="4091008"/>
              <a:ext cx="104152" cy="14365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EDEDB5-7BC7-C8DD-8F52-821C68033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8534" y="4583605"/>
              <a:ext cx="229852" cy="161615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56B6432-879C-5710-2E87-40D00082D7AC}"/>
                </a:ext>
              </a:extLst>
            </p:cNvPr>
            <p:cNvGrpSpPr/>
            <p:nvPr/>
          </p:nvGrpSpPr>
          <p:grpSpPr>
            <a:xfrm rot="8167965">
              <a:off x="862239" y="2489888"/>
              <a:ext cx="426347" cy="465615"/>
              <a:chOff x="1761482" y="2288805"/>
              <a:chExt cx="426347" cy="465615"/>
            </a:xfrm>
          </p:grpSpPr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4169A647-5919-70E2-B967-27135CED98E6}"/>
                  </a:ext>
                </a:extLst>
              </p:cNvPr>
              <p:cNvSpPr/>
              <p:nvPr/>
            </p:nvSpPr>
            <p:spPr>
              <a:xfrm>
                <a:off x="1761482" y="2412221"/>
                <a:ext cx="258052" cy="342199"/>
              </a:xfrm>
              <a:prstGeom prst="arc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56FED01-3C73-961F-BCC8-E6C3D98683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68069" y="2288805"/>
                <a:ext cx="213173" cy="23561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0EDD9FB-0A17-DAB7-5A51-600AC733B5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3681" y="2524417"/>
                <a:ext cx="324148" cy="13299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069638C-66D2-F9AF-783B-8BD4A01CF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1773" y="2600220"/>
              <a:ext cx="1303971" cy="23656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1D9C4E0-5242-9350-F890-ABBE09C217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5873" y="1363575"/>
            <a:ext cx="1853079" cy="43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4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6C1ABFC-CD5A-3707-4093-BB29BB1C2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076" y="354884"/>
            <a:ext cx="8929025" cy="6300687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A4F7F6-484E-86F1-84A5-72D4E62252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79"/>
          <a:stretch>
            <a:fillRect/>
          </a:stretch>
        </p:blipFill>
        <p:spPr>
          <a:xfrm>
            <a:off x="9284322" y="2458686"/>
            <a:ext cx="2514600" cy="912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349C13-5CD4-A176-C6A6-A1EB6C81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876" y="1712022"/>
            <a:ext cx="2679492" cy="62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46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068EA-4BB7-353D-A123-A6285412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941215"/>
          </a:xfrm>
        </p:spPr>
        <p:txBody>
          <a:bodyPr anchor="b">
            <a:normAutofit/>
          </a:bodyPr>
          <a:lstStyle/>
          <a:p>
            <a:r>
              <a:rPr lang="en-CZ" sz="5000" dirty="0"/>
              <a:t>Conclusions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C8EF7-0283-02C2-3FD7-34CE8C3D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807208"/>
            <a:ext cx="6955198" cy="3853236"/>
          </a:xfrm>
        </p:spPr>
        <p:txBody>
          <a:bodyPr anchor="t">
            <a:normAutofit fontScale="92500"/>
          </a:bodyPr>
          <a:lstStyle/>
          <a:p>
            <a:r>
              <a:rPr lang="en-CZ" sz="2200" dirty="0"/>
              <a:t>For the same mass, the compact star accretion is much more luminous than black hole, even rotating one</a:t>
            </a:r>
          </a:p>
          <a:p>
            <a:r>
              <a:rPr lang="en-GB" sz="2200" dirty="0"/>
              <a:t>Stronger beaming towards observers close to the axis and higher radiative efficiency for star accretion</a:t>
            </a:r>
          </a:p>
          <a:p>
            <a:r>
              <a:rPr lang="en-GB" sz="2200" dirty="0"/>
              <a:t>Black hole accretion goes MAD, when neutron star disc cannot exist in this state</a:t>
            </a:r>
          </a:p>
          <a:p>
            <a:pPr marL="0" indent="0">
              <a:buNone/>
            </a:pPr>
            <a:r>
              <a:rPr lang="en-CZ" sz="2200" b="1" dirty="0"/>
              <a:t>Caveats of the axisymmetry</a:t>
            </a:r>
          </a:p>
          <a:p>
            <a:r>
              <a:rPr lang="en-GB" sz="2200" dirty="0"/>
              <a:t>D</a:t>
            </a:r>
            <a:r>
              <a:rPr lang="en-CZ" sz="2200" dirty="0"/>
              <a:t>ynamo – higher variability and luminostity than 3D (Sądowski&amp;Narayan 2015) – compact star simulations are also 2D, good enough for comparision</a:t>
            </a:r>
          </a:p>
          <a:p>
            <a:r>
              <a:rPr lang="en-CZ" sz="2200" dirty="0"/>
              <a:t>MAD simulations are wrong on all fronts in 2D</a:t>
            </a:r>
          </a:p>
        </p:txBody>
      </p:sp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6DF8B71D-CA43-8A78-78A5-0DC86876F7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5183"/>
          <a:stretch>
            <a:fillRect/>
          </a:stretch>
        </p:blipFill>
        <p:spPr>
          <a:xfrm>
            <a:off x="8032764" y="1133413"/>
            <a:ext cx="3094041" cy="487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68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1AF2A6-8719-BD3A-FF0F-340035A0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 for your attention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Numerical simulations with PLUTO code">
            <a:extLst>
              <a:ext uri="{FF2B5EF4-FFF2-40B4-BE49-F238E27FC236}">
                <a16:creationId xmlns:a16="http://schemas.microsoft.com/office/drawing/2014/main" id="{79B68861-C86C-46FD-C09C-37D45058D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85" y="5058091"/>
            <a:ext cx="16446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icolaus Copernicus Astronomical Center (CAMK) | ET Preparatory Phase  Project">
            <a:extLst>
              <a:ext uri="{FF2B5EF4-FFF2-40B4-BE49-F238E27FC236}">
                <a16:creationId xmlns:a16="http://schemas.microsoft.com/office/drawing/2014/main" id="{4A388EF1-AC22-737F-A70D-60245ABEF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4"/>
          <a:stretch>
            <a:fillRect/>
          </a:stretch>
        </p:blipFill>
        <p:spPr bwMode="auto">
          <a:xfrm>
            <a:off x="169906" y="5020395"/>
            <a:ext cx="1349288" cy="148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78AFBB8E-8C06-5612-8C22-F6F158818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034" y="5965208"/>
            <a:ext cx="1514300" cy="302860"/>
          </a:xfrm>
          <a:prstGeom prst="rect">
            <a:avLst/>
          </a:prstGeom>
        </p:spPr>
      </p:pic>
      <p:pic>
        <p:nvPicPr>
          <p:cNvPr id="13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6C97B202-82AB-3F1C-7583-46508FC96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034" y="5220997"/>
            <a:ext cx="1326243" cy="537520"/>
          </a:xfrm>
          <a:prstGeom prst="rect">
            <a:avLst/>
          </a:prstGeom>
        </p:spPr>
      </p:pic>
      <p:pic>
        <p:nvPicPr>
          <p:cNvPr id="1026" name="Picture 2" descr="Logo - IT4Innovations">
            <a:extLst>
              <a:ext uri="{FF2B5EF4-FFF2-40B4-BE49-F238E27FC236}">
                <a16:creationId xmlns:a16="http://schemas.microsoft.com/office/drawing/2014/main" id="{604A8C78-59DA-AA10-DCA3-9A25D899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806" y="896562"/>
            <a:ext cx="5271911" cy="141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1A4E08E-B9D0-266D-0AD8-921D3A68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717" y="390040"/>
            <a:ext cx="3760893" cy="250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226330-57D2-33A5-EB77-8F6F4BCA8BBF}"/>
              </a:ext>
            </a:extLst>
          </p:cNvPr>
          <p:cNvSpPr txBox="1"/>
          <p:nvPr/>
        </p:nvSpPr>
        <p:spPr>
          <a:xfrm>
            <a:off x="2860299" y="730151"/>
            <a:ext cx="392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Computational resources provided by</a:t>
            </a:r>
          </a:p>
        </p:txBody>
      </p:sp>
    </p:spTree>
    <p:extLst>
      <p:ext uri="{BB962C8B-B14F-4D97-AF65-F5344CB8AC3E}">
        <p14:creationId xmlns:p14="http://schemas.microsoft.com/office/powerpoint/2010/main" val="3638916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669AD8-37B8-FCE8-35DD-B33E598DB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CZ" sz="7400" dirty="0"/>
              <a:t>Black Hole or a Compact Star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E90F05-EA42-136A-6579-0217188B47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2566950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4184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CB1E88-C4BD-89A8-E886-E4888ED6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CZ" dirty="0"/>
              <a:t>Dynamo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A0366-0DB2-6A38-8D75-9AC00D9C7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en-GB" sz="2000"/>
              <a:t>M</a:t>
            </a:r>
            <a:r>
              <a:rPr lang="en-CZ" sz="2000"/>
              <a:t>agnetic energy is dissipated by MRI</a:t>
            </a:r>
          </a:p>
          <a:p>
            <a:r>
              <a:rPr lang="en-GB" sz="2000"/>
              <a:t>M</a:t>
            </a:r>
            <a:r>
              <a:rPr lang="en-CZ" sz="2000"/>
              <a:t>ean-field dynamo effect replenish it =&gt; saturated state</a:t>
            </a:r>
          </a:p>
          <a:p>
            <a:r>
              <a:rPr lang="en-GB" sz="2000"/>
              <a:t>A</a:t>
            </a:r>
            <a:r>
              <a:rPr lang="en-CZ" sz="2000"/>
              <a:t>xisymmetry – anti-dynamo theorem (Crowling 1933; Brandenburg+ 01)</a:t>
            </a:r>
          </a:p>
          <a:p>
            <a:endParaRPr lang="en-CZ" sz="2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5A263F-C265-D445-BE81-4588FBBA5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747" y="1073270"/>
            <a:ext cx="4788505" cy="3196326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BE83CD-31A7-A0BF-E269-71E5F5BA3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155" y="4649759"/>
            <a:ext cx="3009900" cy="1244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CEDE5C-6256-B576-D275-3C8A04A4C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966" y="4959549"/>
            <a:ext cx="1870950" cy="771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7883FE-76A5-12C4-617B-E83DF5EE34BA}"/>
              </a:ext>
            </a:extLst>
          </p:cNvPr>
          <p:cNvSpPr txBox="1"/>
          <p:nvPr/>
        </p:nvSpPr>
        <p:spPr>
          <a:xfrm>
            <a:off x="8955243" y="4157248"/>
            <a:ext cx="281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Sądowski&amp;Narayan 2015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29406C-74CF-E583-076C-F4727E745D04}"/>
              </a:ext>
            </a:extLst>
          </p:cNvPr>
          <p:cNvSpPr txBox="1"/>
          <p:nvPr/>
        </p:nvSpPr>
        <p:spPr>
          <a:xfrm>
            <a:off x="9697156" y="77893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3D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599FC9-0508-4B89-E956-6D62BCE5A664}"/>
              </a:ext>
            </a:extLst>
          </p:cNvPr>
          <p:cNvSpPr txBox="1"/>
          <p:nvPr/>
        </p:nvSpPr>
        <p:spPr>
          <a:xfrm>
            <a:off x="7990055" y="74143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2D</a:t>
            </a:r>
          </a:p>
        </p:txBody>
      </p:sp>
    </p:spTree>
    <p:extLst>
      <p:ext uri="{BB962C8B-B14F-4D97-AF65-F5344CB8AC3E}">
        <p14:creationId xmlns:p14="http://schemas.microsoft.com/office/powerpoint/2010/main" val="3879848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4852F7-33C2-AC87-D9EA-BFBCCDC167CF}"/>
              </a:ext>
            </a:extLst>
          </p:cNvPr>
          <p:cNvSpPr/>
          <p:nvPr/>
        </p:nvSpPr>
        <p:spPr>
          <a:xfrm>
            <a:off x="0" y="4923060"/>
            <a:ext cx="12192000" cy="1986595"/>
          </a:xfrm>
          <a:prstGeom prst="rect">
            <a:avLst/>
          </a:prstGeom>
          <a:solidFill>
            <a:srgbClr val="F6A60C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9C222AA0-EFDA-1878-2C12-029887074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041" y="925106"/>
            <a:ext cx="10639918" cy="3872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1941DC-BA81-BF9B-9A6F-DCA565C1C5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5054"/>
          <a:stretch/>
        </p:blipFill>
        <p:spPr>
          <a:xfrm>
            <a:off x="1415789" y="5196791"/>
            <a:ext cx="3454055" cy="662791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80F71C48-5E18-9A02-55AA-B2C394C0E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75" y="111707"/>
            <a:ext cx="11809459" cy="970450"/>
          </a:xfrm>
        </p:spPr>
        <p:txBody>
          <a:bodyPr>
            <a:noAutofit/>
          </a:bodyPr>
          <a:lstStyle/>
          <a:p>
            <a:r>
              <a:rPr lang="en-GB" sz="3200" dirty="0"/>
              <a:t>GLOBAL GR RADIATIVE MAGNETOHYDRODYNAMICS - </a:t>
            </a:r>
            <a:r>
              <a:rPr lang="en-GB" sz="3200" dirty="0">
                <a:latin typeface="Consolas" panose="020B0609020204030204" pitchFamily="49" charset="0"/>
                <a:cs typeface="Consolas" panose="020B0609020204030204" pitchFamily="49" charset="0"/>
              </a:rPr>
              <a:t>KORAL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1ADF4-4199-495E-28D5-1CDE6864B3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557" b="24359"/>
          <a:stretch/>
        </p:blipFill>
        <p:spPr>
          <a:xfrm>
            <a:off x="4731554" y="5095678"/>
            <a:ext cx="3454055" cy="1490133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13CCD9-7A51-7006-926C-C0B5782E6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814"/>
          <a:stretch/>
        </p:blipFill>
        <p:spPr>
          <a:xfrm>
            <a:off x="1277499" y="5916358"/>
            <a:ext cx="3454055" cy="695746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59A150-54EB-CBB6-3892-53A0C4C8A730}"/>
              </a:ext>
            </a:extLst>
          </p:cNvPr>
          <p:cNvSpPr txBox="1"/>
          <p:nvPr/>
        </p:nvSpPr>
        <p:spPr>
          <a:xfrm>
            <a:off x="8570257" y="5240579"/>
            <a:ext cx="3438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Proper </a:t>
            </a:r>
            <a:r>
              <a:rPr lang="en-CZ" sz="2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M1 </a:t>
            </a:r>
            <a:r>
              <a:rPr lang="cs-CZ" sz="24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radiation</a:t>
            </a:r>
            <a:endParaRPr lang="en-CZ" sz="24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cs-CZ" sz="2400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Magnetic</a:t>
            </a:r>
            <a:r>
              <a:rPr lang="cs-CZ" sz="2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dynamo</a:t>
            </a:r>
            <a:endParaRPr lang="en-CZ" sz="24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CZ" sz="24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Sądowski+ 13, 14, 17, …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F77872-2C2F-8ADE-FC1D-46E50C00C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81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7B472-09BF-8963-66F4-5442851E6A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0485" y="639763"/>
            <a:ext cx="3429000" cy="9064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latin typeface="+mj-lt"/>
                <a:ea typeface="+mj-ea"/>
                <a:cs typeface="+mj-cs"/>
              </a:rPr>
              <a:t>Initial state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095115E-4022-7C22-49F4-F862976FD1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0485" y="1836737"/>
            <a:ext cx="5465763" cy="4531406"/>
          </a:xfrm>
        </p:spPr>
        <p:txBody>
          <a:bodyPr anchor="t">
            <a:normAutofit fontScale="92500" lnSpcReduction="10000"/>
          </a:bodyPr>
          <a:lstStyle/>
          <a:p>
            <a:r>
              <a:rPr lang="en-GB" sz="2200" noProof="0" dirty="0"/>
              <a:t>The same torus as in the compact star simulation, poloidal magnetic field with </a:t>
            </a:r>
          </a:p>
          <a:p>
            <a:endParaRPr lang="en-GB" sz="2200" noProof="0" dirty="0"/>
          </a:p>
          <a:p>
            <a:r>
              <a:rPr lang="en-GB" sz="2200" noProof="0" dirty="0"/>
              <a:t>Non-rotating black hole</a:t>
            </a:r>
          </a:p>
          <a:p>
            <a:r>
              <a:rPr lang="en-GB" sz="2200" noProof="0" dirty="0"/>
              <a:t>Torus initially located far from the central BH – we need very long runs</a:t>
            </a:r>
          </a:p>
          <a:p>
            <a:r>
              <a:rPr lang="en-GB" sz="2200" noProof="0" dirty="0"/>
              <a:t>Axisymmetric simulations – MRI “consumes”</a:t>
            </a:r>
            <a:br>
              <a:rPr lang="en-GB" sz="2200" noProof="0" dirty="0"/>
            </a:br>
            <a:r>
              <a:rPr lang="en-GB" sz="2200" noProof="0" dirty="0"/>
              <a:t>      , mean-field dynamo term to replenish it (</a:t>
            </a:r>
            <a:r>
              <a:rPr lang="en-GB" sz="2200" noProof="0" dirty="0" err="1"/>
              <a:t>Sądowski</a:t>
            </a:r>
            <a:r>
              <a:rPr lang="en-GB" sz="2200" noProof="0" dirty="0"/>
              <a:t>+ 2015)</a:t>
            </a:r>
          </a:p>
          <a:p>
            <a:r>
              <a:rPr lang="en-GB" sz="2200" noProof="0" dirty="0"/>
              <a:t>Lower resolution than compact star simulations</a:t>
            </a:r>
          </a:p>
          <a:p>
            <a:r>
              <a:rPr lang="en-GB" sz="2200" noProof="0" dirty="0"/>
              <a:t>No dipole magnetic field of the black hole</a:t>
            </a:r>
          </a:p>
          <a:p>
            <a:pPr lvl="1"/>
            <a:r>
              <a:rPr lang="en-GB" sz="1800" noProof="0" dirty="0"/>
              <a:t>Seems obvious, but see Selvi+ 2025 – in</a:t>
            </a:r>
            <a:br>
              <a:rPr lang="en-GB" sz="1800" noProof="0" dirty="0"/>
            </a:br>
            <a:r>
              <a:rPr lang="en-GB" sz="1800" noProof="0" dirty="0"/>
              <a:t>                       dipole becomes split monopole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879110-39BD-A913-2F05-0E9CEAC6C958}"/>
              </a:ext>
            </a:extLst>
          </p:cNvPr>
          <p:cNvGrpSpPr/>
          <p:nvPr/>
        </p:nvGrpSpPr>
        <p:grpSpPr>
          <a:xfrm>
            <a:off x="6393432" y="1546225"/>
            <a:ext cx="5276480" cy="4277291"/>
            <a:chOff x="6932175" y="444050"/>
            <a:chExt cx="4748623" cy="3804905"/>
          </a:xfrm>
        </p:grpSpPr>
        <p:pic>
          <p:nvPicPr>
            <p:cNvPr id="5" name="Content Placeholder 4">
              <a:extLst>
                <a:ext uri="{FF2B5EF4-FFF2-40B4-BE49-F238E27FC236}">
                  <a16:creationId xmlns:a16="http://schemas.microsoft.com/office/drawing/2014/main" id="{41C8CC3D-A486-DF30-0AAB-3B108BA46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940" b="8285"/>
            <a:stretch>
              <a:fillRect/>
            </a:stretch>
          </p:blipFill>
          <p:spPr>
            <a:xfrm>
              <a:off x="7073548" y="444050"/>
              <a:ext cx="4607250" cy="34107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ECCC62-6462-61A5-8035-C7C0B4010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32066" y="3892917"/>
              <a:ext cx="1131283" cy="35603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8F682E-6530-7BF2-19DE-E294D2632517}"/>
                </a:ext>
              </a:extLst>
            </p:cNvPr>
            <p:cNvSpPr/>
            <p:nvPr/>
          </p:nvSpPr>
          <p:spPr>
            <a:xfrm>
              <a:off x="6932175" y="3685353"/>
              <a:ext cx="224393" cy="2075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C99F96-B5B3-BF36-0220-5F2B2A062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92828" y="3665789"/>
              <a:ext cx="161438" cy="20756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B9A03E1-EFE3-D32C-3A4A-D0319A7C62A6}"/>
                </a:ext>
              </a:extLst>
            </p:cNvPr>
            <p:cNvCxnSpPr>
              <a:cxnSpLocks/>
            </p:cNvCxnSpPr>
            <p:nvPr/>
          </p:nvCxnSpPr>
          <p:spPr>
            <a:xfrm>
              <a:off x="7073548" y="556470"/>
              <a:ext cx="0" cy="3091703"/>
            </a:xfrm>
            <a:prstGeom prst="line">
              <a:avLst/>
            </a:prstGeom>
            <a:ln w="952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EA8CE0D-847A-D37A-F4DD-E8D8012A1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69" y="2447533"/>
            <a:ext cx="2523103" cy="257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AE0FA-7F76-33D1-2B9E-0C93EB8E0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669" y="4065638"/>
            <a:ext cx="302417" cy="2268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157ED7-74C9-7030-666C-9D11F42369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92174"/>
            <a:ext cx="5465760" cy="4843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D0B8B9-67DC-249D-EF41-287081F43769}"/>
              </a:ext>
            </a:extLst>
          </p:cNvPr>
          <p:cNvSpPr txBox="1"/>
          <p:nvPr/>
        </p:nvSpPr>
        <p:spPr>
          <a:xfrm>
            <a:off x="7887935" y="5823516"/>
            <a:ext cx="3905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If not said otherwise, figures from </a:t>
            </a:r>
            <a:r>
              <a:rPr lang="en-GB" sz="1100" dirty="0" err="1"/>
              <a:t>Kayanikhoo</a:t>
            </a:r>
            <a:r>
              <a:rPr lang="en-GB" sz="1100" dirty="0"/>
              <a:t>+ in preparation</a:t>
            </a:r>
            <a:endParaRPr lang="en-CZ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CB1D6C-F1E6-C0AB-7AA2-F20948C1D7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086" y="5841397"/>
            <a:ext cx="1145767" cy="225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8D6E4-6923-BBA7-ECF8-67A772007B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3453" y="2940832"/>
            <a:ext cx="379979" cy="104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73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D_zoom_out">
            <a:hlinkClick r:id="" action="ppaction://media"/>
            <a:extLst>
              <a:ext uri="{FF2B5EF4-FFF2-40B4-BE49-F238E27FC236}">
                <a16:creationId xmlns:a16="http://schemas.microsoft.com/office/drawing/2014/main" id="{215915CD-08E2-A9A2-3FA5-AD4312B433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371890"/>
            <a:ext cx="10134600" cy="4053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940B18-BFF7-FF6B-1EE7-6CB8A9657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918" y="2876337"/>
            <a:ext cx="379979" cy="104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1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8DC8B-4AB5-57D4-0B4F-793641A214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5"/>
          <a:stretch>
            <a:fillRect/>
          </a:stretch>
        </p:blipFill>
        <p:spPr>
          <a:xfrm>
            <a:off x="1499371" y="324134"/>
            <a:ext cx="8847370" cy="5165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AE8597-840A-F349-18AD-1090AE583FB3}"/>
              </a:ext>
            </a:extLst>
          </p:cNvPr>
          <p:cNvSpPr txBox="1"/>
          <p:nvPr/>
        </p:nvSpPr>
        <p:spPr>
          <a:xfrm>
            <a:off x="2391823" y="5741548"/>
            <a:ext cx="899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MAD parameter (Tchekhovskoy+ 2011)</a:t>
            </a:r>
            <a:br>
              <a:rPr lang="en-CZ" dirty="0"/>
            </a:br>
            <a:r>
              <a:rPr lang="en-CZ" dirty="0"/>
              <a:t>Limit value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BECE4D-EC85-8463-C745-9DF3D6093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518" y="5707294"/>
            <a:ext cx="1276682" cy="4626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4134A5-B7C9-D5B4-8876-E97A57F10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518" y="6294945"/>
            <a:ext cx="1067234" cy="18586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F70EB2F-885B-6D61-0927-0A175617E86C}"/>
              </a:ext>
            </a:extLst>
          </p:cNvPr>
          <p:cNvSpPr/>
          <p:nvPr/>
        </p:nvSpPr>
        <p:spPr>
          <a:xfrm>
            <a:off x="1499371" y="3671248"/>
            <a:ext cx="345888" cy="7096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982796-1AFE-38FD-CCDD-F13A8B86B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345157" y="3832681"/>
            <a:ext cx="486946" cy="16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27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5D5BF1-B6AF-7B06-5184-71268925D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2D MAD evolved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D1711E-D044-D841-9C1D-BBC82260C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569" y="579473"/>
            <a:ext cx="10454860" cy="4224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F342C9-F377-4BCE-D420-B05F7120D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926" y="1969432"/>
            <a:ext cx="379979" cy="104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30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58A338-AEEB-A770-0850-60D136A7E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CZ" dirty="0">
                <a:solidFill>
                  <a:srgbClr val="FFFFFF"/>
                </a:solidFill>
              </a:rPr>
              <a:t>MAD &amp; SANE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C3D43CA-B712-3B93-11EA-4A0AB68DB3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35598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9660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7B472-09BF-8963-66F4-5442851E6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9885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latin typeface="+mj-lt"/>
                <a:ea typeface="+mj-ea"/>
                <a:cs typeface="+mj-cs"/>
              </a:rPr>
              <a:t>Initial state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095115E-4022-7C22-49F4-F862976FD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1915886"/>
            <a:ext cx="5465064" cy="4397766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200" dirty="0"/>
              <a:t>The same torus as in the compact star simulation</a:t>
            </a:r>
            <a:r>
              <a:rPr lang="cs-CZ" sz="2200" dirty="0"/>
              <a:t>, </a:t>
            </a:r>
            <a:r>
              <a:rPr lang="cs-CZ" sz="2200" dirty="0" err="1"/>
              <a:t>MULTILOOP</a:t>
            </a:r>
            <a:r>
              <a:rPr lang="en-US" sz="2200" dirty="0"/>
              <a:t> magnetic field with</a:t>
            </a:r>
            <a:br>
              <a:rPr lang="en-US" sz="2200" dirty="0"/>
            </a:br>
            <a:r>
              <a:rPr lang="en-US" sz="2200" dirty="0"/>
              <a:t>			=&gt; </a:t>
            </a:r>
            <a:r>
              <a:rPr lang="cs-CZ" sz="2200" dirty="0"/>
              <a:t>SANE </a:t>
            </a:r>
            <a:endParaRPr lang="en-US" sz="2200" dirty="0"/>
          </a:p>
          <a:p>
            <a:r>
              <a:rPr lang="cs-CZ" sz="2200" dirty="0"/>
              <a:t>3 spin </a:t>
            </a:r>
            <a:r>
              <a:rPr lang="cs-CZ" sz="2200" dirty="0" err="1"/>
              <a:t>values</a:t>
            </a:r>
            <a:r>
              <a:rPr lang="cs-CZ" sz="2200" dirty="0"/>
              <a:t>, a = 0, 0.3, 0.6</a:t>
            </a:r>
          </a:p>
          <a:p>
            <a:r>
              <a:rPr lang="cs-CZ" sz="2200" dirty="0"/>
              <a:t>Torus </a:t>
            </a:r>
            <a:r>
              <a:rPr lang="cs-CZ" sz="2200" dirty="0" err="1"/>
              <a:t>initially</a:t>
            </a:r>
            <a:r>
              <a:rPr lang="cs-CZ" sz="2200" dirty="0"/>
              <a:t> </a:t>
            </a:r>
            <a:r>
              <a:rPr lang="cs-CZ" sz="2200" dirty="0" err="1"/>
              <a:t>located</a:t>
            </a:r>
            <a:r>
              <a:rPr lang="cs-CZ" sz="2200" dirty="0"/>
              <a:t> far from the </a:t>
            </a:r>
            <a:r>
              <a:rPr lang="cs-CZ" sz="2200" dirty="0" err="1"/>
              <a:t>central</a:t>
            </a:r>
            <a:r>
              <a:rPr lang="cs-CZ" sz="2200" dirty="0"/>
              <a:t> </a:t>
            </a:r>
            <a:r>
              <a:rPr lang="cs-CZ" sz="2200" dirty="0" err="1"/>
              <a:t>black</a:t>
            </a:r>
            <a:r>
              <a:rPr lang="cs-CZ" sz="2200" dirty="0"/>
              <a:t> hole – we </a:t>
            </a:r>
            <a:r>
              <a:rPr lang="cs-CZ" sz="2200" dirty="0" err="1"/>
              <a:t>need</a:t>
            </a:r>
            <a:r>
              <a:rPr lang="cs-CZ" sz="2200" dirty="0"/>
              <a:t> very long </a:t>
            </a:r>
            <a:r>
              <a:rPr lang="cs-CZ" sz="2200" dirty="0" err="1"/>
              <a:t>runs</a:t>
            </a:r>
            <a:endParaRPr lang="cs-CZ" sz="2200" dirty="0"/>
          </a:p>
          <a:p>
            <a:r>
              <a:rPr lang="cs-CZ" sz="2200" dirty="0" err="1"/>
              <a:t>Axisymmetric</a:t>
            </a:r>
            <a:r>
              <a:rPr lang="cs-CZ" sz="2200" dirty="0"/>
              <a:t> </a:t>
            </a:r>
            <a:r>
              <a:rPr lang="cs-CZ" sz="2200" dirty="0" err="1"/>
              <a:t>simulations</a:t>
            </a:r>
            <a:r>
              <a:rPr lang="cs-CZ" sz="2200" dirty="0"/>
              <a:t> – MRI “</a:t>
            </a:r>
            <a:r>
              <a:rPr lang="cs-CZ" sz="2200" dirty="0" err="1"/>
              <a:t>consumes</a:t>
            </a:r>
            <a:r>
              <a:rPr lang="cs-CZ" sz="2200" dirty="0"/>
              <a:t>”,</a:t>
            </a:r>
            <a:br>
              <a:rPr lang="cs-CZ" sz="2200" dirty="0"/>
            </a:br>
            <a:r>
              <a:rPr lang="cs-CZ" sz="2200" dirty="0"/>
              <a:t>       </a:t>
            </a:r>
            <a:r>
              <a:rPr lang="cs-CZ" sz="2200" dirty="0" err="1"/>
              <a:t>artificial</a:t>
            </a:r>
            <a:r>
              <a:rPr lang="cs-CZ" sz="2200" dirty="0"/>
              <a:t> dynamo term</a:t>
            </a:r>
          </a:p>
          <a:p>
            <a:r>
              <a:rPr lang="cs-CZ" sz="2200" dirty="0" err="1"/>
              <a:t>Lower</a:t>
            </a:r>
            <a:r>
              <a:rPr lang="cs-CZ" sz="2200" dirty="0"/>
              <a:t> </a:t>
            </a:r>
            <a:r>
              <a:rPr lang="cs-CZ" sz="2200" dirty="0" err="1"/>
              <a:t>resolution</a:t>
            </a:r>
            <a:r>
              <a:rPr lang="cs-CZ" sz="2200" dirty="0"/>
              <a:t> </a:t>
            </a:r>
            <a:r>
              <a:rPr lang="cs-CZ" sz="2200" dirty="0" err="1"/>
              <a:t>than</a:t>
            </a:r>
            <a:r>
              <a:rPr lang="cs-CZ" sz="2200" dirty="0"/>
              <a:t> </a:t>
            </a:r>
            <a:r>
              <a:rPr lang="cs-CZ" sz="2200" dirty="0" err="1"/>
              <a:t>compact</a:t>
            </a:r>
            <a:r>
              <a:rPr lang="cs-CZ" sz="2200" dirty="0"/>
              <a:t> </a:t>
            </a:r>
            <a:r>
              <a:rPr lang="cs-CZ" sz="2200" dirty="0" err="1"/>
              <a:t>star</a:t>
            </a:r>
            <a:r>
              <a:rPr lang="cs-CZ" sz="2200" dirty="0"/>
              <a:t> </a:t>
            </a:r>
          </a:p>
          <a:p>
            <a:r>
              <a:rPr lang="cs-CZ" sz="2200" dirty="0" err="1"/>
              <a:t>For</a:t>
            </a:r>
            <a:r>
              <a:rPr lang="cs-CZ" sz="2200" dirty="0"/>
              <a:t>  </a:t>
            </a:r>
          </a:p>
          <a:p>
            <a:r>
              <a:rPr lang="cs-CZ" sz="2200" dirty="0"/>
              <a:t>No </a:t>
            </a:r>
            <a:r>
              <a:rPr lang="cs-CZ" sz="2200" dirty="0" err="1"/>
              <a:t>dipole</a:t>
            </a:r>
            <a:r>
              <a:rPr lang="cs-CZ" sz="2200" dirty="0"/>
              <a:t> </a:t>
            </a:r>
            <a:r>
              <a:rPr lang="cs-CZ" sz="2200" dirty="0" err="1"/>
              <a:t>magnetic</a:t>
            </a:r>
            <a:r>
              <a:rPr lang="cs-CZ" sz="2200" dirty="0"/>
              <a:t> </a:t>
            </a:r>
            <a:r>
              <a:rPr lang="cs-CZ" sz="2200" dirty="0" err="1"/>
              <a:t>field</a:t>
            </a:r>
            <a:r>
              <a:rPr lang="cs-CZ" sz="2200" dirty="0"/>
              <a:t> of the </a:t>
            </a:r>
            <a:r>
              <a:rPr lang="cs-CZ" sz="2200" dirty="0" err="1"/>
              <a:t>black</a:t>
            </a:r>
            <a:r>
              <a:rPr lang="cs-CZ" sz="2200" dirty="0"/>
              <a:t> hole</a:t>
            </a:r>
          </a:p>
          <a:p>
            <a:pPr lvl="1"/>
            <a:r>
              <a:rPr lang="cs-CZ" sz="1800" dirty="0" err="1"/>
              <a:t>Seems</a:t>
            </a:r>
            <a:r>
              <a:rPr lang="cs-CZ" sz="1800" dirty="0"/>
              <a:t> </a:t>
            </a:r>
            <a:r>
              <a:rPr lang="cs-CZ" sz="1800" dirty="0" err="1"/>
              <a:t>obvious</a:t>
            </a:r>
            <a:r>
              <a:rPr lang="cs-CZ" sz="1800" dirty="0"/>
              <a:t>, </a:t>
            </a:r>
            <a:r>
              <a:rPr lang="cs-CZ" sz="1800" dirty="0" err="1"/>
              <a:t>but</a:t>
            </a:r>
            <a:r>
              <a:rPr lang="cs-CZ" sz="1800" dirty="0"/>
              <a:t> </a:t>
            </a:r>
            <a:r>
              <a:rPr lang="cs-CZ" sz="1800" dirty="0" err="1"/>
              <a:t>see</a:t>
            </a:r>
            <a:r>
              <a:rPr lang="cs-CZ" sz="1800" dirty="0"/>
              <a:t> </a:t>
            </a:r>
            <a:r>
              <a:rPr lang="cs-CZ" sz="1800" dirty="0" err="1"/>
              <a:t>Selvi</a:t>
            </a:r>
            <a:r>
              <a:rPr lang="cs-CZ" sz="1800" dirty="0"/>
              <a:t>+ 2025 – in a </a:t>
            </a:r>
            <a:r>
              <a:rPr lang="cs-CZ" sz="1800" dirty="0" err="1"/>
              <a:t>few</a:t>
            </a:r>
            <a:r>
              <a:rPr lang="cs-CZ" sz="1800" dirty="0"/>
              <a:t> 100 GM/c^3 </a:t>
            </a:r>
            <a:r>
              <a:rPr lang="cs-CZ" sz="1800" dirty="0" err="1"/>
              <a:t>dipole</a:t>
            </a:r>
            <a:r>
              <a:rPr lang="cs-CZ" sz="1800" dirty="0"/>
              <a:t> </a:t>
            </a:r>
            <a:r>
              <a:rPr lang="cs-CZ" sz="1800" dirty="0" err="1"/>
              <a:t>becomes</a:t>
            </a:r>
            <a:r>
              <a:rPr lang="cs-CZ" sz="1800" dirty="0"/>
              <a:t> </a:t>
            </a:r>
            <a:r>
              <a:rPr lang="cs-CZ" sz="1800" dirty="0" err="1"/>
              <a:t>split</a:t>
            </a:r>
            <a:r>
              <a:rPr lang="cs-CZ" sz="1800" dirty="0"/>
              <a:t> monopole</a:t>
            </a:r>
            <a:endParaRPr lang="en-US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C8CC3D-A486-DF30-0AAB-3B108BA46D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940" b="8285"/>
          <a:stretch>
            <a:fillRect/>
          </a:stretch>
        </p:blipFill>
        <p:spPr>
          <a:xfrm>
            <a:off x="7073548" y="444050"/>
            <a:ext cx="4607250" cy="3410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ECCC62-6462-61A5-8035-C7C0B4010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066" y="3892917"/>
            <a:ext cx="1131283" cy="3560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8F682E-6530-7BF2-19DE-E294D2632517}"/>
              </a:ext>
            </a:extLst>
          </p:cNvPr>
          <p:cNvSpPr/>
          <p:nvPr/>
        </p:nvSpPr>
        <p:spPr>
          <a:xfrm>
            <a:off x="6932175" y="3685353"/>
            <a:ext cx="224393" cy="2075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C99F96-B5B3-BF36-0220-5F2B2A062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828" y="3665789"/>
            <a:ext cx="161438" cy="20756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9A03E1-EFE3-D32C-3A4A-D0319A7C62A6}"/>
              </a:ext>
            </a:extLst>
          </p:cNvPr>
          <p:cNvCxnSpPr>
            <a:cxnSpLocks/>
          </p:cNvCxnSpPr>
          <p:nvPr/>
        </p:nvCxnSpPr>
        <p:spPr>
          <a:xfrm>
            <a:off x="7073548" y="556470"/>
            <a:ext cx="0" cy="3091703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520D8A-2FC9-C11A-ACA3-017897F3E9AB}"/>
              </a:ext>
            </a:extLst>
          </p:cNvPr>
          <p:cNvGrpSpPr/>
          <p:nvPr/>
        </p:nvGrpSpPr>
        <p:grpSpPr>
          <a:xfrm>
            <a:off x="6697320" y="4372901"/>
            <a:ext cx="4863744" cy="2066459"/>
            <a:chOff x="6607628" y="3355612"/>
            <a:chExt cx="4863744" cy="20664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0F3AA5-B9B0-0305-8625-A7C24D91E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37423" b="86960"/>
            <a:stretch>
              <a:fillRect/>
            </a:stretch>
          </p:blipFill>
          <p:spPr>
            <a:xfrm>
              <a:off x="6607628" y="3355612"/>
              <a:ext cx="4863744" cy="80996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F63B8E-ACA0-9808-560F-0F547B3B2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79490" r="38208" b="1"/>
            <a:stretch>
              <a:fillRect/>
            </a:stretch>
          </p:blipFill>
          <p:spPr>
            <a:xfrm>
              <a:off x="6668653" y="4148189"/>
              <a:ext cx="4802719" cy="127388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BF4B988-0199-7BF9-75EB-02FFA3E77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93" y="2458157"/>
            <a:ext cx="2281464" cy="2324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69CE5D-4F15-1E21-5D49-128EDC13E5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92174"/>
            <a:ext cx="5465760" cy="484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0600B5-D57C-38C3-232B-EE408CE839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4266" y="720117"/>
            <a:ext cx="2826273" cy="28062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04A7AC-22CD-E2C0-AC2E-413C2B3104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669" y="4065638"/>
            <a:ext cx="302417" cy="2268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145611-C89D-C452-2E56-101B97D848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9805" y="4777882"/>
            <a:ext cx="3686503" cy="277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0EC4D5-D04A-2918-1CEC-D4DB5C459B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2849" y="1675137"/>
            <a:ext cx="379979" cy="104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89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8319</TotalTime>
  <Words>489</Words>
  <Application>Microsoft Macintosh PowerPoint</Application>
  <PresentationFormat>Widescreen</PresentationFormat>
  <Paragraphs>62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Consolas</vt:lpstr>
      <vt:lpstr>Office Theme</vt:lpstr>
      <vt:lpstr>The SANE, the MAD, and the Magnetized</vt:lpstr>
      <vt:lpstr>Black Hole or a Compact Star</vt:lpstr>
      <vt:lpstr>GLOBAL GR RADIATIVE MAGNETOHYDRODYNAMICS - KORAL</vt:lpstr>
      <vt:lpstr>Initial state</vt:lpstr>
      <vt:lpstr>PowerPoint Presentation</vt:lpstr>
      <vt:lpstr>PowerPoint Presentation</vt:lpstr>
      <vt:lpstr>2D MAD evolved</vt:lpstr>
      <vt:lpstr>MAD &amp; SANE </vt:lpstr>
      <vt:lpstr>Initial state</vt:lpstr>
      <vt:lpstr>Evolution</vt:lpstr>
      <vt:lpstr>PowerPoint Presentation</vt:lpstr>
      <vt:lpstr>SANE config</vt:lpstr>
      <vt:lpstr>PowerPoint Presentation</vt:lpstr>
      <vt:lpstr>PowerPoint Presentation</vt:lpstr>
      <vt:lpstr>Luminosity</vt:lpstr>
      <vt:lpstr>Beamed luminosity</vt:lpstr>
      <vt:lpstr>PowerPoint Presentation</vt:lpstr>
      <vt:lpstr>Conclusions</vt:lpstr>
      <vt:lpstr>Thank you for your attention</vt:lpstr>
      <vt:lpstr>Dynamo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SANE, the MAD, and the Magnetized</dc:title>
  <dc:creator>Debora Lančová</dc:creator>
  <cp:lastModifiedBy>Debora Lančová</cp:lastModifiedBy>
  <cp:revision>16</cp:revision>
  <dcterms:created xsi:type="dcterms:W3CDTF">2025-11-05T17:59:18Z</dcterms:created>
  <dcterms:modified xsi:type="dcterms:W3CDTF">2025-11-12T10:34:59Z</dcterms:modified>
</cp:coreProperties>
</file>