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67" r:id="rId4"/>
    <p:sldId id="265" r:id="rId5"/>
    <p:sldId id="266" r:id="rId6"/>
    <p:sldId id="268" r:id="rId7"/>
    <p:sldId id="275" r:id="rId8"/>
    <p:sldId id="269" r:id="rId9"/>
    <p:sldId id="274" r:id="rId10"/>
    <p:sldId id="270" r:id="rId11"/>
    <p:sldId id="284" r:id="rId12"/>
    <p:sldId id="271" r:id="rId13"/>
    <p:sldId id="281" r:id="rId14"/>
    <p:sldId id="273" r:id="rId15"/>
    <p:sldId id="263" r:id="rId16"/>
    <p:sldId id="277" r:id="rId17"/>
    <p:sldId id="278" r:id="rId18"/>
    <p:sldId id="279" r:id="rId19"/>
    <p:sldId id="282" r:id="rId20"/>
    <p:sldId id="283" r:id="rId21"/>
  </p:sldIdLst>
  <p:sldSz cx="9144000" cy="5143500" type="screen16x9"/>
  <p:notesSz cx="7315200" cy="123444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DC397C0-9AB3-4EF1-9EBF-4C933810F4C7}">
          <p14:sldIdLst>
            <p14:sldId id="256"/>
            <p14:sldId id="276"/>
            <p14:sldId id="267"/>
            <p14:sldId id="265"/>
            <p14:sldId id="266"/>
            <p14:sldId id="268"/>
            <p14:sldId id="275"/>
            <p14:sldId id="269"/>
            <p14:sldId id="274"/>
            <p14:sldId id="270"/>
            <p14:sldId id="284"/>
            <p14:sldId id="271"/>
            <p14:sldId id="281"/>
            <p14:sldId id="273"/>
            <p14:sldId id="263"/>
            <p14:sldId id="277"/>
            <p14:sldId id="278"/>
            <p14:sldId id="279"/>
            <p14:sldId id="282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C6423"/>
    <a:srgbClr val="693011"/>
    <a:srgbClr val="E7976B"/>
    <a:srgbClr val="F2C8B0"/>
    <a:srgbClr val="307871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5" autoAdjust="0"/>
  </p:normalViewPr>
  <p:slideViewPr>
    <p:cSldViewPr>
      <p:cViewPr>
        <p:scale>
          <a:sx n="140" d="100"/>
          <a:sy n="140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617220"/>
          </a:xfrm>
          <a:prstGeom prst="rect">
            <a:avLst/>
          </a:prstGeom>
        </p:spPr>
        <p:txBody>
          <a:bodyPr vert="horz" lIns="112273" tIns="56136" rIns="112273" bIns="56136" rtlCol="0"/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617220"/>
          </a:xfrm>
          <a:prstGeom prst="rect">
            <a:avLst/>
          </a:prstGeom>
        </p:spPr>
        <p:txBody>
          <a:bodyPr vert="horz" lIns="112273" tIns="56136" rIns="112273" bIns="56136" rtlCol="0"/>
          <a:lstStyle>
            <a:lvl1pPr algn="r">
              <a:defRPr sz="1400"/>
            </a:lvl1pPr>
          </a:lstStyle>
          <a:p>
            <a:fld id="{A6097986-0C26-47DE-8982-7AD2B6842259}" type="datetimeFigureOut">
              <a:rPr lang="cs-CZ" smtClean="0"/>
              <a:t>30.11.2023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-458788" y="925513"/>
            <a:ext cx="8232776" cy="4632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12273" tIns="56136" rIns="112273" bIns="56136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31520" y="5863590"/>
            <a:ext cx="5852160" cy="5554980"/>
          </a:xfrm>
          <a:prstGeom prst="rect">
            <a:avLst/>
          </a:prstGeom>
        </p:spPr>
        <p:txBody>
          <a:bodyPr vert="horz" lIns="112273" tIns="56136" rIns="112273" bIns="56136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11725039"/>
            <a:ext cx="3169920" cy="617220"/>
          </a:xfrm>
          <a:prstGeom prst="rect">
            <a:avLst/>
          </a:prstGeom>
        </p:spPr>
        <p:txBody>
          <a:bodyPr vert="horz" lIns="112273" tIns="56136" rIns="112273" bIns="56136" rtlCol="0" anchor="b"/>
          <a:lstStyle>
            <a:lvl1pPr algn="l">
              <a:defRPr sz="14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143588" y="11725039"/>
            <a:ext cx="3169920" cy="617220"/>
          </a:xfrm>
          <a:prstGeom prst="rect">
            <a:avLst/>
          </a:prstGeom>
        </p:spPr>
        <p:txBody>
          <a:bodyPr vert="horz" lIns="112273" tIns="56136" rIns="112273" bIns="56136" rtlCol="0" anchor="b"/>
          <a:lstStyle>
            <a:lvl1pPr algn="r">
              <a:defRPr sz="14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630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 baseline="0">
                <a:noFill/>
              </a:defRPr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69301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69301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DC6423"/>
                </a:solidFill>
              </a:defRPr>
            </a:lvl1pPr>
          </a:lstStyle>
          <a:p>
            <a:r>
              <a:rPr lang="cs-CZ" altLang="cs-CZ" dirty="0">
                <a:cs typeface="Times New Roman" panose="02020603050405020304" pitchFamily="18" charset="0"/>
              </a:rPr>
              <a:t>Prostor pro doplňující informace, poznámky</a:t>
            </a: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 baseline="0">
                <a:solidFill>
                  <a:srgbClr val="DC6423"/>
                </a:solidFill>
              </a:defRPr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8350A4D-7714-4DBE-9A35-AE1E58710B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67695"/>
            <a:ext cx="956040" cy="74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4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0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0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200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38.png"/><Relationship Id="rId4" Type="http://schemas.openxmlformats.org/officeDocument/2006/relationships/image" Target="../media/image180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bg1"/>
            </a:gs>
            <a:gs pos="39000">
              <a:schemeClr val="tx1"/>
            </a:gs>
            <a:gs pos="100000">
              <a:schemeClr val="tx1"/>
            </a:gs>
          </a:gsLst>
          <a:lin ang="108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6A23CB-833E-C1AC-3DE7-C8F3A01919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9" y="0"/>
            <a:ext cx="5148526" cy="51434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1691680" y="1851669"/>
            <a:ext cx="5112568" cy="1440160"/>
          </a:xfrm>
          <a:prstGeom prst="rect">
            <a:avLst/>
          </a:prstGeom>
          <a:effectLst>
            <a:outerShdw blurRad="63500" dist="38100" dir="2700000" algn="tl" rotWithShape="0">
              <a:schemeClr val="bg1">
                <a:alpha val="40000"/>
              </a:schemeClr>
            </a:outerShdw>
          </a:effectLst>
        </p:spPr>
        <p:txBody>
          <a:bodyPr anchor="t">
            <a:normAutofit/>
          </a:bodyPr>
          <a:lstStyle/>
          <a:p>
            <a:pPr algn="l"/>
            <a:r>
              <a:rPr lang="en-US" sz="4000" b="1" dirty="0">
                <a:solidFill>
                  <a:srgbClr val="DC6423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Quasinormal ringing of Bardeen spacetime</a:t>
            </a:r>
            <a:endParaRPr lang="cs-CZ" sz="4000" b="1" dirty="0">
              <a:solidFill>
                <a:srgbClr val="DC6423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574" y="4876005"/>
            <a:ext cx="5648546" cy="267493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R. A. Konoplya, D. Ovchinnikov, and B. </a:t>
            </a:r>
            <a:r>
              <a:rPr lang="en-US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Ahmedov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Phys. Rev. D 108, 104054 (2023)</a:t>
            </a: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7452320" y="4155926"/>
            <a:ext cx="1468852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cs-CZ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Dmitriy Ovchinnikov</a:t>
            </a:r>
            <a:endParaRPr lang="cs-CZ" altLang="cs-CZ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GB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Opava, </a:t>
            </a:r>
            <a:r>
              <a:rPr lang="cs-CZ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GB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cs-CZ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cs-CZ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20</a:t>
            </a:r>
            <a:r>
              <a:rPr lang="en-GB" altLang="cs-CZ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cs-CZ" altLang="cs-CZ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blue text with white text&#10;&#10;Description automatically generated">
            <a:extLst>
              <a:ext uri="{FF2B5EF4-FFF2-40B4-BE49-F238E27FC236}">
                <a16:creationId xmlns:a16="http://schemas.microsoft.com/office/drawing/2014/main" id="{B40C35A2-45A5-F98C-D206-F15B7FCC95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308" y="2306182"/>
            <a:ext cx="1533293" cy="398656"/>
          </a:xfrm>
          <a:prstGeom prst="rect">
            <a:avLst/>
          </a:prstGeom>
        </p:spPr>
      </p:pic>
      <p:pic>
        <p:nvPicPr>
          <p:cNvPr id="4" name="Obrázek 4">
            <a:extLst>
              <a:ext uri="{FF2B5EF4-FFF2-40B4-BE49-F238E27FC236}">
                <a16:creationId xmlns:a16="http://schemas.microsoft.com/office/drawing/2014/main" id="{B040E9BD-D904-7D55-F227-D4F403513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60" y="267494"/>
            <a:ext cx="979420" cy="7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7DC8-850E-1736-CEA9-449EB42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en-GB" dirty="0">
                <a:solidFill>
                  <a:srgbClr val="DC6423"/>
                </a:solidFill>
              </a:rPr>
              <a:t>WKB approach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F97D9-08FD-6929-8740-1AE073D53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09" y="3729036"/>
            <a:ext cx="3648584" cy="576343"/>
          </a:xfrm>
          <a:prstGeom prst="rect">
            <a:avLst/>
          </a:prstGeom>
        </p:spPr>
      </p:pic>
      <p:pic>
        <p:nvPicPr>
          <p:cNvPr id="8" name="Picture 7" descr="A diagram of a function&#10;&#10;Description automatically generated">
            <a:extLst>
              <a:ext uri="{FF2B5EF4-FFF2-40B4-BE49-F238E27FC236}">
                <a16:creationId xmlns:a16="http://schemas.microsoft.com/office/drawing/2014/main" id="{74362B39-FC14-A8A0-42B5-0FE7986270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22205"/>
            <a:ext cx="3599142" cy="1797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D32986-5AC2-FAED-5EA0-F72BE75A5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054" y="2614793"/>
            <a:ext cx="384864" cy="1638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E7B226-F79A-656E-29A7-F0DD0975D3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8109" y="2624783"/>
            <a:ext cx="491558" cy="179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22C609A-FDD9-86CF-3076-0762F90C38D5}"/>
              </a:ext>
            </a:extLst>
          </p:cNvPr>
          <p:cNvSpPr txBox="1"/>
          <p:nvPr/>
        </p:nvSpPr>
        <p:spPr>
          <a:xfrm>
            <a:off x="309857" y="3292191"/>
            <a:ext cx="59468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2060"/>
                </a:solidFill>
              </a:rPr>
              <a:t>The result of the matching of the WKB and Taylor series is the general form [4]: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A95F6-B2BA-4315-7BED-DF37ADCD0672}"/>
                  </a:ext>
                </a:extLst>
              </p:cNvPr>
              <p:cNvSpPr txBox="1"/>
              <p:nvPr/>
            </p:nvSpPr>
            <p:spPr>
              <a:xfrm>
                <a:off x="290487" y="4263463"/>
                <a:ext cx="6041782" cy="3965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where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GB" sz="1400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p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is the correction of order </a:t>
                </a:r>
                <a14:m>
                  <m:oMath xmlns:m="http://schemas.openxmlformats.org/officeDocument/2006/math">
                    <m:r>
                      <a:rPr lang="en-GB" sz="1400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400" dirty="0"/>
                  <a:t> </a:t>
                </a:r>
                <a:r>
                  <a:rPr lang="en-US" sz="1400" dirty="0">
                    <a:solidFill>
                      <a:srgbClr val="002060"/>
                    </a:solidFill>
                  </a:rPr>
                  <a:t>to the </a:t>
                </a:r>
                <a:r>
                  <a:rPr lang="en-US" sz="1400" dirty="0" err="1">
                    <a:solidFill>
                      <a:srgbClr val="002060"/>
                    </a:solidFill>
                  </a:rPr>
                  <a:t>eikonal</a:t>
                </a:r>
                <a:r>
                  <a:rPr lang="en-US" sz="1400" dirty="0">
                    <a:solidFill>
                      <a:srgbClr val="002060"/>
                    </a:solidFill>
                  </a:rPr>
                  <a:t> formula,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8A95F6-B2BA-4315-7BED-DF37ADCD0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87" y="4263463"/>
                <a:ext cx="6041782" cy="396519"/>
              </a:xfrm>
              <a:prstGeom prst="rect">
                <a:avLst/>
              </a:prstGeom>
              <a:blipFill>
                <a:blip r:embed="rId6"/>
                <a:stretch>
                  <a:fillRect l="-303" b="-4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743D4DB8-7E8B-AD05-7124-321F246BCD77}"/>
              </a:ext>
            </a:extLst>
          </p:cNvPr>
          <p:cNvSpPr txBox="1"/>
          <p:nvPr/>
        </p:nvSpPr>
        <p:spPr>
          <a:xfrm>
            <a:off x="251520" y="85027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WKB approach is a flexible semi-analytic method, which allows one to obtain quasinormal modes with sufficiently high accuracy.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847A0A-B955-44EF-6B6A-99D92F44956F}"/>
              </a:ext>
            </a:extLst>
          </p:cNvPr>
          <p:cNvSpPr txBox="1"/>
          <p:nvPr/>
        </p:nvSpPr>
        <p:spPr>
          <a:xfrm>
            <a:off x="326888" y="4795885"/>
            <a:ext cx="29049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[4] R. A. Konoplya, Phys. Rev. D 68, 024018 (2003)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3316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7DC8-850E-1736-CEA9-449EB42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en-GB" dirty="0">
                <a:solidFill>
                  <a:srgbClr val="DC6423"/>
                </a:solidFill>
              </a:rPr>
              <a:t>Padé approximation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1866D6-1E58-2A3B-4278-AAF19CB3C8D7}"/>
              </a:ext>
            </a:extLst>
          </p:cNvPr>
          <p:cNvSpPr txBox="1"/>
          <p:nvPr/>
        </p:nvSpPr>
        <p:spPr>
          <a:xfrm>
            <a:off x="2699792" y="180688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2145A9-615F-ADD5-C599-1128C63C00B5}"/>
              </a:ext>
            </a:extLst>
          </p:cNvPr>
          <p:cNvSpPr txBox="1"/>
          <p:nvPr/>
        </p:nvSpPr>
        <p:spPr>
          <a:xfrm>
            <a:off x="179512" y="922252"/>
            <a:ext cx="84969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2060"/>
                </a:solidFill>
                <a:effectLst/>
              </a:rPr>
              <a:t>To improve the accuracy one can use an extension of the WKB-method by Padé approximation [5]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ED11A-9D7C-549B-7118-099B2D5D4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9622"/>
            <a:ext cx="4382112" cy="5430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164D4-B13C-A60D-36A9-607CA7F1E995}"/>
                  </a:ext>
                </a:extLst>
              </p:cNvPr>
              <p:cNvSpPr txBox="1"/>
              <p:nvPr/>
            </p:nvSpPr>
            <p:spPr>
              <a:xfrm>
                <a:off x="270788" y="2033215"/>
                <a:ext cx="8333659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Where</a:t>
                </a:r>
                <a:r>
                  <a:rPr lang="en-US" sz="1400" b="0" i="0" dirty="0"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400" b="0" i="0" dirty="0">
                    <a:effectLst/>
                  </a:rPr>
                  <a:t> 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is the polynomial order coincides with the order of the WKB formula, </a:t>
                </a:r>
                <a:r>
                  <a:rPr lang="en-US" sz="1400" dirty="0">
                    <a:solidFill>
                      <a:srgbClr val="002060"/>
                    </a:solidFill>
                  </a:rPr>
                  <a:t>p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arameter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 introduced formally to keep track of orders in the WKB approximation.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5164D4-B13C-A60D-36A9-607CA7F1E9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88" y="2033215"/>
                <a:ext cx="8333659" cy="523220"/>
              </a:xfrm>
              <a:prstGeom prst="rect">
                <a:avLst/>
              </a:prstGeom>
              <a:blipFill>
                <a:blip r:embed="rId3"/>
                <a:stretch>
                  <a:fillRect l="-219" t="-2353" b="-117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3AEA18-4D41-1603-BFF6-E1C576E4D0B4}"/>
              </a:ext>
            </a:extLst>
          </p:cNvPr>
          <p:cNvSpPr txBox="1"/>
          <p:nvPr/>
        </p:nvSpPr>
        <p:spPr>
          <a:xfrm>
            <a:off x="248883" y="2697252"/>
            <a:ext cx="62039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dirty="0">
                <a:solidFill>
                  <a:srgbClr val="002060"/>
                </a:solidFill>
                <a:effectLst/>
              </a:rPr>
              <a:t>With Padé approximation polynomial               can be rewritten as rational function: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052FA6A-365E-EBC5-467F-C7E040E68F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749691"/>
            <a:ext cx="607780" cy="22653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608B17-F706-1F50-03B9-936ED2511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5106" y="3162833"/>
            <a:ext cx="2395872" cy="438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CBAE84-F6C4-2733-091C-45A402EDD62B}"/>
                  </a:ext>
                </a:extLst>
              </p:cNvPr>
              <p:cNvSpPr txBox="1"/>
              <p:nvPr/>
            </p:nvSpPr>
            <p:spPr>
              <a:xfrm>
                <a:off x="286812" y="3651870"/>
                <a:ext cx="8117287" cy="5398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The coefficients      and       can be obtained in the same way as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sz="14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1400" b="0" i="0" dirty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by matching the expansion of the solution </a:t>
                </a:r>
              </a:p>
              <a:p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near the potential peak through the turning points.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FCBAE84-F6C4-2733-091C-45A402EDD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12" y="3651870"/>
                <a:ext cx="8117287" cy="539828"/>
              </a:xfrm>
              <a:prstGeom prst="rect">
                <a:avLst/>
              </a:prstGeom>
              <a:blipFill>
                <a:blip r:embed="rId6"/>
                <a:stretch>
                  <a:fillRect l="-225" t="-2247" b="-112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DD0DB111-DB50-20B3-35B4-F4664256F6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8398" y="3723878"/>
            <a:ext cx="195290" cy="17623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D123F4D-7EEE-9785-6FB3-AE1424815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3728" y="3742763"/>
            <a:ext cx="214343" cy="1619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924171-83F6-50C6-54D8-24A09F65B647}"/>
              </a:ext>
            </a:extLst>
          </p:cNvPr>
          <p:cNvSpPr txBox="1"/>
          <p:nvPr/>
        </p:nvSpPr>
        <p:spPr>
          <a:xfrm>
            <a:off x="286812" y="4824903"/>
            <a:ext cx="33634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[5] </a:t>
            </a:r>
            <a:r>
              <a:rPr lang="en-US" sz="1000" dirty="0" err="1"/>
              <a:t>Matyjasek</a:t>
            </a:r>
            <a:r>
              <a:rPr lang="en-US" sz="1000" dirty="0"/>
              <a:t> and M. </a:t>
            </a:r>
            <a:r>
              <a:rPr lang="en-US" sz="1000" dirty="0" err="1"/>
              <a:t>Opala</a:t>
            </a:r>
            <a:r>
              <a:rPr lang="en-US" sz="1000" dirty="0"/>
              <a:t>, Phys. Rev. D 96, 024011 (2017)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448937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7DC8-850E-1736-CEA9-449EB4264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en-GB" dirty="0">
                <a:solidFill>
                  <a:srgbClr val="DC6423"/>
                </a:solidFill>
              </a:rPr>
              <a:t>Frobenius method (Leaver</a:t>
            </a:r>
            <a:r>
              <a:rPr lang="cs-CZ" dirty="0">
                <a:solidFill>
                  <a:srgbClr val="DC6423"/>
                </a:solidFill>
              </a:rPr>
              <a:t> </a:t>
            </a:r>
            <a:r>
              <a:rPr lang="en-GB" dirty="0">
                <a:solidFill>
                  <a:srgbClr val="DC6423"/>
                </a:solidFill>
              </a:rPr>
              <a:t>method</a:t>
            </a:r>
            <a:r>
              <a:rPr lang="cs-CZ" dirty="0">
                <a:solidFill>
                  <a:srgbClr val="DC6423"/>
                </a:solidFill>
              </a:rPr>
              <a:t> </a:t>
            </a:r>
            <a:r>
              <a:rPr lang="en-GB" dirty="0">
                <a:solidFill>
                  <a:srgbClr val="DC6423"/>
                </a:solidFill>
              </a:rPr>
              <a:t>for QNMs)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F7EAF8-178A-043C-34BC-85463E19E902}"/>
                  </a:ext>
                </a:extLst>
              </p:cNvPr>
              <p:cNvSpPr txBox="1"/>
              <p:nvPr/>
            </p:nvSpPr>
            <p:spPr>
              <a:xfrm>
                <a:off x="323528" y="843558"/>
                <a:ext cx="741682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To obtain 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accurate quasinormal mode values, </a:t>
                </a:r>
                <a:r>
                  <a:rPr lang="en-GB" sz="1400" b="0" i="0" dirty="0">
                    <a:solidFill>
                      <a:srgbClr val="002060"/>
                    </a:solidFill>
                    <a:effectLst/>
                  </a:rPr>
                  <a:t>including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 overtones with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ℓ &lt; 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, we will employ the Frobenius </a:t>
                </a:r>
                <a:r>
                  <a:rPr lang="en-US" sz="1400" dirty="0">
                    <a:solidFill>
                      <a:srgbClr val="002060"/>
                    </a:solidFill>
                  </a:rPr>
                  <a:t>method (that was employed by Leaver for calculating quasinormal modes [6]).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F7EAF8-178A-043C-34BC-85463E19E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43558"/>
                <a:ext cx="7416824" cy="523220"/>
              </a:xfrm>
              <a:prstGeom prst="rect">
                <a:avLst/>
              </a:prstGeom>
              <a:blipFill>
                <a:blip r:embed="rId2"/>
                <a:stretch>
                  <a:fillRect l="-247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D1FFE-AAA7-DFF2-E888-C407AC938632}"/>
                  </a:ext>
                </a:extLst>
              </p:cNvPr>
              <p:cNvSpPr txBox="1"/>
              <p:nvPr/>
            </p:nvSpPr>
            <p:spPr>
              <a:xfrm>
                <a:off x="311966" y="1568702"/>
                <a:ext cx="814846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The wave-like equation always exhibits a regular singularity at the horizon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sz="1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400" b="0" i="1" dirty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dirty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and an irregular singularity at spatial infinity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 = ∞</m:t>
                    </m:r>
                  </m:oMath>
                </a14:m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. To address this, we introduce a new function: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7D1FFE-AAA7-DFF2-E888-C407AC938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6" y="1568702"/>
                <a:ext cx="8148466" cy="523220"/>
              </a:xfrm>
              <a:prstGeom prst="rect">
                <a:avLst/>
              </a:prstGeom>
              <a:blipFill>
                <a:blip r:embed="rId3"/>
                <a:stretch>
                  <a:fillRect l="-224" t="-1163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3B6A86F4-1D5D-6C7A-6CD0-D30709BA3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892" y="2283718"/>
            <a:ext cx="3069383" cy="5258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E4B6F-519A-75E2-E23E-F992896D914F}"/>
                  </a:ext>
                </a:extLst>
              </p:cNvPr>
              <p:cNvSpPr txBox="1"/>
              <p:nvPr/>
            </p:nvSpPr>
            <p:spPr>
              <a:xfrm>
                <a:off x="323528" y="2974346"/>
                <a:ext cx="87129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The factor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1400" b="0" i="1" dirty="0" smtClean="0">
                        <a:effectLst/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400" b="0" i="1" dirty="0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sz="1400" b="0" i="1" dirty="0" smtClean="0">
                        <a:effectLst/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1400" b="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sz="1400" b="0" i="1" dirty="0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 is chosen such that          is regular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dirty="0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dirty="0" smtClean="0">
                            <a:effectLst/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400" b="0" i="1" dirty="0" smtClean="0">
                            <a:effectLst/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</a:rPr>
                      <m:t>≤ </m:t>
                    </m:r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400" b="0" i="1" dirty="0" smtClean="0">
                        <a:effectLst/>
                        <a:latin typeface="Cambria Math" panose="02040503050406030204" pitchFamily="18" charset="0"/>
                      </a:rPr>
                      <m:t> &lt; ∞</m:t>
                    </m:r>
                  </m:oMath>
                </a14:m>
                <a:r>
                  <a:rPr lang="en-US" sz="1400" b="0" i="0" dirty="0">
                    <a:effectLst/>
                  </a:rPr>
                  <a:t>, </a:t>
                </a:r>
                <a:r>
                  <a:rPr lang="en-US" sz="1400" b="0" i="0" dirty="0">
                    <a:solidFill>
                      <a:srgbClr val="002060"/>
                    </a:solidFill>
                    <a:effectLst/>
                  </a:rPr>
                  <a:t>ensuring that          corresponds to a purely outgoing wave at spatial infinity and a purely ingoing wave at the event horizon.</a:t>
                </a:r>
                <a:endParaRPr lang="en-GB" sz="1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38E4B6F-519A-75E2-E23E-F992896D91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74346"/>
                <a:ext cx="8712968" cy="523220"/>
              </a:xfrm>
              <a:prstGeom prst="rect">
                <a:avLst/>
              </a:prstGeom>
              <a:blipFill>
                <a:blip r:embed="rId5"/>
                <a:stretch>
                  <a:fillRect l="-210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C728EF-0E7B-834E-DE5A-7C8EB7B4B91F}"/>
              </a:ext>
            </a:extLst>
          </p:cNvPr>
          <p:cNvSpPr txBox="1"/>
          <p:nvPr/>
        </p:nvSpPr>
        <p:spPr>
          <a:xfrm>
            <a:off x="5364088" y="243398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B04737-B5B3-19BB-EAA9-C19DC8F4D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6737" y="3027951"/>
            <a:ext cx="371527" cy="21434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FA2787-30E4-537F-C9ED-F948955A74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3027951"/>
            <a:ext cx="309606" cy="2143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DC0B24-4476-407A-4B20-5DD410F6EAD8}"/>
              </a:ext>
            </a:extLst>
          </p:cNvPr>
          <p:cNvSpPr txBox="1"/>
          <p:nvPr/>
        </p:nvSpPr>
        <p:spPr>
          <a:xfrm>
            <a:off x="323528" y="3579862"/>
            <a:ext cx="56886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The f</a:t>
            </a:r>
            <a:r>
              <a:rPr lang="en-US" sz="1400" b="0" i="0" dirty="0">
                <a:solidFill>
                  <a:srgbClr val="002060"/>
                </a:solidFill>
                <a:effectLst/>
              </a:rPr>
              <a:t>unction          in terms of a Frobenius series:                                         .</a:t>
            </a:r>
            <a:endParaRPr lang="en-GB" sz="1400" dirty="0">
              <a:solidFill>
                <a:srgbClr val="00206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527B81F-090A-B6F3-95BE-D00916E2E8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2074" y="3626578"/>
            <a:ext cx="309606" cy="2143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13A2C1E-0543-4F89-9411-BE34258E25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7944" y="3483682"/>
            <a:ext cx="1657582" cy="5001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D55C8A5-5E90-C9DC-EAE6-EB8FC5CBFA3C}"/>
              </a:ext>
            </a:extLst>
          </p:cNvPr>
          <p:cNvSpPr txBox="1"/>
          <p:nvPr/>
        </p:nvSpPr>
        <p:spPr>
          <a:xfrm>
            <a:off x="323528" y="4118380"/>
            <a:ext cx="79208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002060"/>
                </a:solidFill>
                <a:effectLst/>
              </a:rPr>
              <a:t>By employing Gaussian elimination in the recurrence relation for the expansion coefficients, we reduce the problem to solving an algebraic equation.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EB5751-55D4-E6F4-B347-83305245995C}"/>
              </a:ext>
            </a:extLst>
          </p:cNvPr>
          <p:cNvSpPr txBox="1"/>
          <p:nvPr/>
        </p:nvSpPr>
        <p:spPr>
          <a:xfrm>
            <a:off x="311966" y="4824903"/>
            <a:ext cx="34515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[6]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 E. W. Leaver, Proc. Roy. Soc. Lond. A </a:t>
            </a:r>
            <a:r>
              <a:rPr lang="en-US" sz="1000" b="0" i="0" dirty="0">
                <a:effectLst/>
                <a:latin typeface="Times New Roman" panose="02020603050405020304" pitchFamily="18" charset="0"/>
              </a:rPr>
              <a:t>402</a:t>
            </a:r>
            <a:r>
              <a:rPr lang="en-US" sz="1000" b="0" i="0" dirty="0">
                <a:effectLst/>
                <a:latin typeface="Arial" panose="020B0604020202020204" pitchFamily="34" charset="0"/>
              </a:rPr>
              <a:t>, 285 (1985)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24095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B7DC8-850E-1736-CEA9-449EB426469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1520" y="195486"/>
                <a:ext cx="7488832" cy="507703"/>
              </a:xfrm>
            </p:spPr>
            <p:txBody>
              <a:bodyPr/>
              <a:lstStyle/>
              <a:p>
                <a:r>
                  <a:rPr lang="en-US" sz="1800" dirty="0">
                    <a:solidFill>
                      <a:srgbClr val="DC6423"/>
                    </a:solidFill>
                  </a:rPr>
                  <a:t>Power series representation for the metric function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srgbClr val="DC6423"/>
                    </a:solidFill>
                  </a:rPr>
                  <a:t>in terms of small</a:t>
                </a:r>
                <a:r>
                  <a:rPr lang="en-US" sz="1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:endParaRPr lang="en-GB" sz="1800" dirty="0">
                  <a:solidFill>
                    <a:srgbClr val="DC6423"/>
                  </a:solidFill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21B7DC8-850E-1736-CEA9-449EB42646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1520" y="195486"/>
                <a:ext cx="7488832" cy="507703"/>
              </a:xfrm>
              <a:blipFill>
                <a:blip r:embed="rId2"/>
                <a:stretch>
                  <a:fillRect l="-651" t="-60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46E8B4C9-4A04-1274-18CD-45CF91E42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31621"/>
            <a:ext cx="8046414" cy="1011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24EFE1-092D-7FE5-4B5D-69C409F7FF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00" y="2316571"/>
            <a:ext cx="2722244" cy="1886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5EDF55-0C2F-F010-E4A2-2092A6D4F9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2316571"/>
            <a:ext cx="2804170" cy="19113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6C5E65-5EF5-4C25-E824-20203376920A}"/>
                  </a:ext>
                </a:extLst>
              </p:cNvPr>
              <p:cNvSpPr txBox="1"/>
              <p:nvPr/>
            </p:nvSpPr>
            <p:spPr>
              <a:xfrm>
                <a:off x="1043608" y="4227934"/>
                <a:ext cx="70567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002060"/>
                    </a:solidFill>
                  </a:rPr>
                  <a:t>An example of scalar ﬁeld perturbation QNMs </a:t>
                </a:r>
                <a:r>
                  <a:rPr lang="en-US" sz="1000" dirty="0"/>
                  <a:t>ω </a:t>
                </a:r>
                <a:r>
                  <a:rPr lang="en-US" sz="1000" dirty="0">
                    <a:solidFill>
                      <a:srgbClr val="002060"/>
                    </a:solidFill>
                  </a:rPr>
                  <a:t>calculated by the Frobenius method for the different order </a:t>
                </a:r>
                <a:r>
                  <a:rPr lang="en-US" sz="1000" i="1" dirty="0">
                    <a:latin typeface="Tempus Sans ITC" panose="04020404030D07020202" pitchFamily="82" charset="0"/>
                  </a:rPr>
                  <a:t>N</a:t>
                </a:r>
                <a:r>
                  <a:rPr lang="en-US" sz="1000" dirty="0"/>
                  <a:t> </a:t>
                </a:r>
                <a:r>
                  <a:rPr lang="en-US" sz="1000" dirty="0">
                    <a:solidFill>
                      <a:srgbClr val="002060"/>
                    </a:solidFill>
                  </a:rPr>
                  <a:t>of the expansion in terms of small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i="1" dirty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00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000" dirty="0"/>
                  <a:t> </a:t>
                </a:r>
                <a:r>
                  <a:rPr lang="en-US" sz="1000" dirty="0">
                    <a:solidFill>
                      <a:srgbClr val="002060"/>
                    </a:solidFill>
                  </a:rPr>
                  <a:t>for (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sz="1000" dirty="0">
                    <a:solidFill>
                      <a:srgbClr val="002060"/>
                    </a:solidFill>
                  </a:rPr>
                  <a:t>,</a:t>
                </a:r>
                <a:r>
                  <a:rPr lang="en-US" sz="1000" dirty="0"/>
                  <a:t>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ℓ = 0</m:t>
                    </m:r>
                  </m:oMath>
                </a14:m>
                <a:r>
                  <a:rPr lang="en-US" sz="1000" dirty="0">
                    <a:solidFill>
                      <a:srgbClr val="002060"/>
                    </a:solidFill>
                  </a:rPr>
                  <a:t>)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000" i="1" dirty="0" smtClean="0">
                        <a:latin typeface="Cambria Math" panose="02040503050406030204" pitchFamily="18" charset="0"/>
                      </a:rPr>
                      <m:t>=0.46669</m:t>
                    </m:r>
                  </m:oMath>
                </a14:m>
                <a:r>
                  <a:rPr lang="en-US" sz="1000" dirty="0"/>
                  <a:t>.</a:t>
                </a:r>
                <a:endParaRPr lang="en-GB" sz="1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6C5E65-5EF5-4C25-E824-202033769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27934"/>
                <a:ext cx="7056784" cy="400110"/>
              </a:xfrm>
              <a:prstGeom prst="rect">
                <a:avLst/>
              </a:prstGeom>
              <a:blipFill>
                <a:blip r:embed="rId6"/>
                <a:stretch>
                  <a:fillRect t="-1538"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678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84874-6BA8-B468-CB67-B651B3DBB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Results</a:t>
            </a: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6240B2-22C8-303F-8073-DAD8BBCC5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7654"/>
            <a:ext cx="8410796" cy="24263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BB27CE-7FF2-07BB-4170-59C1F40ECD5E}"/>
                  </a:ext>
                </a:extLst>
              </p:cNvPr>
              <p:cNvSpPr txBox="1"/>
              <p:nvPr/>
            </p:nvSpPr>
            <p:spPr>
              <a:xfrm>
                <a:off x="971600" y="1344153"/>
                <a:ext cx="71360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Fundamental quasinormal modes for the scalar perturbations </a:t>
                </a:r>
                <a:r>
                  <a:rPr lang="en-US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0).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CBB27CE-7FF2-07BB-4170-59C1F40EC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344153"/>
                <a:ext cx="7136056" cy="369332"/>
              </a:xfrm>
              <a:prstGeom prst="rect">
                <a:avLst/>
              </a:prstGeom>
              <a:blipFill>
                <a:blip r:embed="rId4"/>
                <a:stretch>
                  <a:fillRect l="-683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906D3D8B-7108-CE8B-3CB9-63879680F776}"/>
              </a:ext>
            </a:extLst>
          </p:cNvPr>
          <p:cNvSpPr/>
          <p:nvPr/>
        </p:nvSpPr>
        <p:spPr>
          <a:xfrm>
            <a:off x="1043608" y="3867894"/>
            <a:ext cx="7690716" cy="2160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20676-AB6D-75EF-7171-2F0A2B906053}"/>
              </a:ext>
            </a:extLst>
          </p:cNvPr>
          <p:cNvSpPr/>
          <p:nvPr/>
        </p:nvSpPr>
        <p:spPr>
          <a:xfrm>
            <a:off x="5580112" y="2135552"/>
            <a:ext cx="3140368" cy="122828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694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362DC9-A53F-42CD-B021-BFD14F05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Results</a:t>
            </a:r>
            <a:endParaRPr lang="cs-CZ" dirty="0">
              <a:solidFill>
                <a:srgbClr val="DC642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CDB70E-ACE1-F9BE-597C-00A6E3C2D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40949"/>
            <a:ext cx="8402223" cy="2614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779BA0-545D-1256-7FB3-C52DDB46D7B6}"/>
                  </a:ext>
                </a:extLst>
              </p:cNvPr>
              <p:cNvSpPr txBox="1"/>
              <p:nvPr/>
            </p:nvSpPr>
            <p:spPr>
              <a:xfrm>
                <a:off x="535895" y="1171617"/>
                <a:ext cx="80722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Fundamental quasinormal modes for the </a:t>
                </a:r>
                <a:r>
                  <a:rPr lang="en-US" dirty="0">
                    <a:solidFill>
                      <a:srgbClr val="002060"/>
                    </a:solidFill>
                  </a:rPr>
                  <a:t>electromagnetic</a:t>
                </a:r>
                <a:r>
                  <a:rPr lang="en-GB" dirty="0">
                    <a:solidFill>
                      <a:srgbClr val="002060"/>
                    </a:solidFill>
                  </a:rPr>
                  <a:t> perturbations </a:t>
                </a:r>
                <a:r>
                  <a:rPr lang="en-US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1).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3779BA0-545D-1256-7FB3-C52DDB46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95" y="1171617"/>
                <a:ext cx="8072210" cy="369332"/>
              </a:xfrm>
              <a:prstGeom prst="rect">
                <a:avLst/>
              </a:prstGeom>
              <a:blipFill>
                <a:blip r:embed="rId4"/>
                <a:stretch>
                  <a:fillRect l="-680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345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8DF38-BC1A-DCAE-185E-22BD667B4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Results</a:t>
            </a: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80BD50-F083-C61B-9C11-7F2C92B6D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12422"/>
            <a:ext cx="8406509" cy="2443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11BD1-E6FC-8F8A-5280-567C9F0E9D01}"/>
                  </a:ext>
                </a:extLst>
              </p:cNvPr>
              <p:cNvSpPr txBox="1"/>
              <p:nvPr/>
            </p:nvSpPr>
            <p:spPr>
              <a:xfrm>
                <a:off x="535895" y="1266314"/>
                <a:ext cx="76100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Fundamental quasinormal modes for the </a:t>
                </a:r>
                <a:r>
                  <a:rPr lang="en-US" dirty="0">
                    <a:solidFill>
                      <a:srgbClr val="002060"/>
                    </a:solidFill>
                  </a:rPr>
                  <a:t>Dirac</a:t>
                </a:r>
                <a:r>
                  <a:rPr lang="en-GB" dirty="0">
                    <a:solidFill>
                      <a:srgbClr val="002060"/>
                    </a:solidFill>
                  </a:rPr>
                  <a:t> perturbations </a:t>
                </a:r>
                <a:r>
                  <a:rPr lang="en-US" dirty="0">
                    <a:solidFill>
                      <a:srgbClr val="00206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solidFill>
                      <a:srgbClr val="002060"/>
                    </a:solidFill>
                  </a:rPr>
                  <a:t>0,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f>
                      <m:fPr>
                        <m:type m:val="lin"/>
                        <m:ctrlPr>
                          <a:rPr lang="en-US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).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2D11BD1-E6FC-8F8A-5280-567C9F0E9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895" y="1266314"/>
                <a:ext cx="7610097" cy="369332"/>
              </a:xfrm>
              <a:prstGeom prst="rect">
                <a:avLst/>
              </a:prstGeom>
              <a:blipFill>
                <a:blip r:embed="rId4"/>
                <a:stretch>
                  <a:fillRect l="-721" t="-116667" r="-1923" b="-18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682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CCB91-8C57-D434-FB22-E686F8462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Results</a:t>
            </a: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D2BCE2-67E6-E1BC-31C2-4F95ECF8B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32" y="1642096"/>
            <a:ext cx="3832443" cy="2657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0CE724-F7C0-B86A-5F2A-2A9817231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641" y="1637809"/>
            <a:ext cx="3823869" cy="26621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97E4D-3C11-DCA9-845D-ADCEE40AFC11}"/>
                  </a:ext>
                </a:extLst>
              </p:cNvPr>
              <p:cNvSpPr txBox="1"/>
              <p:nvPr/>
            </p:nvSpPr>
            <p:spPr>
              <a:xfrm>
                <a:off x="827584" y="1203598"/>
                <a:ext cx="71781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Quasinormal frequencies for the scalar perturbations 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0) and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 goes from 0 to 6.</a:t>
                </a: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C97E4D-3C11-DCA9-845D-ADCEE40AFC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203598"/>
                <a:ext cx="7178184" cy="338554"/>
              </a:xfrm>
              <a:prstGeom prst="rect">
                <a:avLst/>
              </a:prstGeom>
              <a:blipFill>
                <a:blip r:embed="rId5"/>
                <a:stretch>
                  <a:fillRect l="-510" t="-5357" r="-170" b="-214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7023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90C50-3E9E-41BC-3311-C80E9F6BB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Results</a:t>
            </a: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6C700B-70B9-F0EB-64AD-0272F960E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603515"/>
            <a:ext cx="3823869" cy="26964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D6BE6-CDD1-71BA-F3FC-AE3BC1638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337" y="1622805"/>
            <a:ext cx="3841016" cy="26578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4100D-98E9-555A-D7F6-C4E6C4198EB3}"/>
                  </a:ext>
                </a:extLst>
              </p:cNvPr>
              <p:cNvSpPr txBox="1"/>
              <p:nvPr/>
            </p:nvSpPr>
            <p:spPr>
              <a:xfrm>
                <a:off x="301114" y="1131590"/>
                <a:ext cx="818416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Quasinormal frequencies for the electromagnetic perturbations  (</a:t>
                </a:r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 and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 goes from 0 to 6.</a:t>
                </a: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E14100D-98E9-555A-D7F6-C4E6C4198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14" y="1131590"/>
                <a:ext cx="8184164" cy="338554"/>
              </a:xfrm>
              <a:prstGeom prst="rect">
                <a:avLst/>
              </a:prstGeom>
              <a:blipFill>
                <a:blip r:embed="rId5"/>
                <a:stretch>
                  <a:fillRect l="-372" t="-5455" b="-2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5811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DB555-6991-E9CE-4F89-C7633F7E1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Conclusion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F1AA6-018D-BBE3-7C21-EDD069E1FBC7}"/>
              </a:ext>
            </a:extLst>
          </p:cNvPr>
          <p:cNvSpPr txBox="1"/>
          <p:nvPr/>
        </p:nvSpPr>
        <p:spPr>
          <a:xfrm>
            <a:off x="216732" y="874330"/>
            <a:ext cx="796993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We conducted an extensive analysis of the quasinormal spectrum, exploring how scalar, </a:t>
            </a:r>
            <a:br>
              <a:rPr lang="en-US" sz="1600" dirty="0"/>
            </a:br>
            <a:r>
              <a:rPr lang="en-US" sz="1600" dirty="0"/>
              <a:t>electromagnetic, and Dirac fields behave in the background of the Bardeen spacetime</a:t>
            </a:r>
            <a:br>
              <a:rPr lang="en-US" sz="1600" dirty="0"/>
            </a:br>
            <a:r>
              <a:rPr lang="en-US" sz="1600" dirty="0"/>
              <a:t>interpreted as a quantum-corrected Schwarzschild black 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We identified inaccuracies (up to 10%) in previous studies related to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the calculations of the fundamental mode. These inaccuracies stem from the approximative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nature of the methods employed in previous studies.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 our work, we primarily focused on the calculations of overtones, which probe </a:t>
            </a:r>
            <a:br>
              <a:rPr lang="en-US" sz="1600" dirty="0"/>
            </a:br>
            <a:r>
              <a:rPr lang="en-US" sz="1600" dirty="0"/>
              <a:t>the geometry near the event horizon and play a pivotal role in detecting potential quantum</a:t>
            </a:r>
            <a:br>
              <a:rPr lang="en-US" sz="1600" dirty="0"/>
            </a:br>
            <a:r>
              <a:rPr lang="en-US" sz="1600" dirty="0"/>
              <a:t>corrections of the Bardeen black hole.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</a:rPr>
              <a:t>We showed that the deviation in the initial overtones, with change of the parameter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responsible for the quantum corrections, occurred at a considerably higher rate compared </a:t>
            </a:r>
            <a:br>
              <a:rPr lang="en-US" sz="1600" dirty="0">
                <a:solidFill>
                  <a:srgbClr val="002060"/>
                </a:solidFill>
              </a:rPr>
            </a:br>
            <a:r>
              <a:rPr lang="en-US" sz="1600" dirty="0">
                <a:solidFill>
                  <a:srgbClr val="002060"/>
                </a:solidFill>
              </a:rPr>
              <a:t>to the fundamental mode.</a:t>
            </a:r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61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C811-BD22-8242-736B-133B4433E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C6423"/>
                </a:solidFill>
              </a:rPr>
              <a:t>Introduction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392842-2ECA-16D9-7A64-46D419BE8B01}"/>
              </a:ext>
            </a:extLst>
          </p:cNvPr>
          <p:cNvSpPr txBox="1"/>
          <p:nvPr/>
        </p:nvSpPr>
        <p:spPr>
          <a:xfrm>
            <a:off x="253853" y="915566"/>
            <a:ext cx="3397084" cy="33319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Problem of a central singularity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Regular black holes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Bardeen black hole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Previous studies </a:t>
            </a:r>
            <a:r>
              <a:rPr lang="en-US" dirty="0">
                <a:solidFill>
                  <a:srgbClr val="002060"/>
                </a:solidFill>
              </a:rPr>
              <a:t>on </a:t>
            </a:r>
            <a:r>
              <a:rPr lang="cs-CZ" dirty="0">
                <a:solidFill>
                  <a:srgbClr val="002060"/>
                </a:solidFill>
              </a:rPr>
              <a:t>this topic 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</a:rPr>
              <a:t>Quasinormal modes</a:t>
            </a:r>
            <a:endParaRPr lang="cs-CZ" dirty="0">
              <a:solidFill>
                <a:srgbClr val="002060"/>
              </a:solidFill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2060"/>
                </a:solidFill>
              </a:rPr>
              <a:t>Our </a:t>
            </a:r>
            <a:r>
              <a:rPr lang="en-US" dirty="0">
                <a:solidFill>
                  <a:srgbClr val="002060"/>
                </a:solidFill>
              </a:rPr>
              <a:t>results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Picture 4" descr="A book cover of a black hole&#10;&#10;Description automatically generated">
            <a:extLst>
              <a:ext uri="{FF2B5EF4-FFF2-40B4-BE49-F238E27FC236}">
                <a16:creationId xmlns:a16="http://schemas.microsoft.com/office/drawing/2014/main" id="{2B0B3431-F9CE-0470-A381-419FDC955D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481" y="1394372"/>
            <a:ext cx="1848991" cy="27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91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chemeClr val="bg1"/>
            </a:gs>
            <a:gs pos="44000">
              <a:schemeClr val="tx1">
                <a:lumMod val="95000"/>
                <a:lumOff val="5000"/>
              </a:schemeClr>
            </a:gs>
            <a:gs pos="100000">
              <a:schemeClr val="tx1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739BD3-8CF8-DE55-D986-858C5D404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" b="44"/>
          <a:stretch/>
        </p:blipFill>
        <p:spPr>
          <a:xfrm>
            <a:off x="35496" y="0"/>
            <a:ext cx="5148000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7423458-3E28-9FF9-BB47-4724A0D76B09}"/>
              </a:ext>
            </a:extLst>
          </p:cNvPr>
          <p:cNvSpPr txBox="1"/>
          <p:nvPr/>
        </p:nvSpPr>
        <p:spPr>
          <a:xfrm>
            <a:off x="3275856" y="2281423"/>
            <a:ext cx="2968248" cy="369332"/>
          </a:xfrm>
          <a:prstGeom prst="rect">
            <a:avLst/>
          </a:prstGeom>
          <a:noFill/>
          <a:effectLst>
            <a:outerShdw blurRad="152400" dist="50800" dir="5400000" algn="ctr" rotWithShape="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C6423"/>
                </a:solidFill>
              </a:rPr>
              <a:t>Thank You for Your attention!</a:t>
            </a: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7" name="Picture 6" descr="A blue text with white text&#10;&#10;Description automatically generated">
            <a:extLst>
              <a:ext uri="{FF2B5EF4-FFF2-40B4-BE49-F238E27FC236}">
                <a16:creationId xmlns:a16="http://schemas.microsoft.com/office/drawing/2014/main" id="{8431F7FC-0626-0074-5892-0CD3B5FCA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227934"/>
            <a:ext cx="1533293" cy="398656"/>
          </a:xfrm>
          <a:prstGeom prst="rect">
            <a:avLst/>
          </a:prstGeom>
          <a:effectLst/>
        </p:spPr>
      </p:pic>
      <p:pic>
        <p:nvPicPr>
          <p:cNvPr id="9" name="Obrázek 4">
            <a:extLst>
              <a:ext uri="{FF2B5EF4-FFF2-40B4-BE49-F238E27FC236}">
                <a16:creationId xmlns:a16="http://schemas.microsoft.com/office/drawing/2014/main" id="{76300BA6-B369-B7F6-FDD5-FC6588BEF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60" y="267494"/>
            <a:ext cx="979420" cy="76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679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8148-8493-1798-2315-5E931C2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Bardeen spacetime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D5277-F2B1-6F7C-6461-FF5EE387917C}"/>
              </a:ext>
            </a:extLst>
          </p:cNvPr>
          <p:cNvSpPr txBox="1"/>
          <p:nvPr/>
        </p:nvSpPr>
        <p:spPr>
          <a:xfrm>
            <a:off x="251520" y="843558"/>
            <a:ext cx="504336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</a:rPr>
              <a:t>The spherically symmetric line element has the form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2060"/>
                </a:solidFill>
              </a:rPr>
              <a:t>where for the Bardeen spacetime [1], the metric function is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>
                <a:solidFill>
                  <a:srgbClr val="002060"/>
                </a:solidFill>
              </a:rPr>
              <a:t>The space-time has horizons if,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60E452-02F2-D931-0548-F3596D52A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1" y="2528603"/>
            <a:ext cx="2445885" cy="619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6506419-57A1-1534-67F6-12DC40E56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042" y="1482338"/>
            <a:ext cx="5257105" cy="328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D8547-4ABF-0DD2-DE87-726073E63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7" y="3680731"/>
            <a:ext cx="1170309" cy="61921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464733-BA93-8F6F-C5DF-BE2756E0D6D5}"/>
              </a:ext>
            </a:extLst>
          </p:cNvPr>
          <p:cNvSpPr txBox="1"/>
          <p:nvPr/>
        </p:nvSpPr>
        <p:spPr>
          <a:xfrm>
            <a:off x="5495135" y="1482338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95177-C46E-5FE6-06DB-91E04A558F80}"/>
              </a:ext>
            </a:extLst>
          </p:cNvPr>
          <p:cNvSpPr txBox="1"/>
          <p:nvPr/>
        </p:nvSpPr>
        <p:spPr>
          <a:xfrm>
            <a:off x="1403648" y="3764387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3BEB7B-0655-9C71-2CC6-7C5F85B693DB}"/>
              </a:ext>
            </a:extLst>
          </p:cNvPr>
          <p:cNvSpPr txBox="1"/>
          <p:nvPr/>
        </p:nvSpPr>
        <p:spPr>
          <a:xfrm>
            <a:off x="2699792" y="2606848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C40709-97A3-BC8D-2382-F567293013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156" y="1095028"/>
            <a:ext cx="2791064" cy="1820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989D845-FB74-3B77-C3FD-001A057B84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7474" y="2067529"/>
            <a:ext cx="1154591" cy="4610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8A7B26-C8AE-35A7-64AE-82127AB891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7074" y="2797891"/>
            <a:ext cx="2755014" cy="18023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3D23842-2D4F-C900-E78A-5FE8CB43D581}"/>
              </a:ext>
            </a:extLst>
          </p:cNvPr>
          <p:cNvSpPr txBox="1"/>
          <p:nvPr/>
        </p:nvSpPr>
        <p:spPr>
          <a:xfrm>
            <a:off x="251520" y="4747959"/>
            <a:ext cx="797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0" i="0" dirty="0">
                <a:effectLst/>
              </a:rPr>
              <a:t>[1] J. M. Bardeen, “in Abstracts of the 5th international conference on gravitation and the theory of relativity (GR5), Tbilisi, USSR, Sept. 9-13, 1968, </a:t>
            </a:r>
          </a:p>
          <a:p>
            <a:r>
              <a:rPr lang="en-US" sz="1000" b="0" i="0" dirty="0">
                <a:effectLst/>
              </a:rPr>
              <a:t>edited by V. A. </a:t>
            </a:r>
            <a:r>
              <a:rPr lang="en-US" sz="1000" b="0" i="0" dirty="0" err="1">
                <a:effectLst/>
              </a:rPr>
              <a:t>Fock</a:t>
            </a:r>
            <a:r>
              <a:rPr lang="en-US" sz="1000" b="0" i="0" dirty="0">
                <a:effectLst/>
              </a:rPr>
              <a:t> et al. (Tbilisi University Press, 1968) p. 174.” (1968)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78063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8148-8493-1798-2315-5E931C2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Bardeen black hole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4871F-CD7B-6FD4-77FF-D45F8C89C7E8}"/>
              </a:ext>
            </a:extLst>
          </p:cNvPr>
          <p:cNvSpPr txBox="1"/>
          <p:nvPr/>
        </p:nvSpPr>
        <p:spPr>
          <a:xfrm>
            <a:off x="206895" y="771550"/>
            <a:ext cx="7605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6423"/>
                </a:solidFill>
              </a:rPr>
              <a:t>- as a magnetic monopole in framework of a nonlinear electrodynamics in curved spacetime [2].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CFEC4-3702-F397-9448-6FE4FB451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203" y="1878703"/>
            <a:ext cx="3387086" cy="594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FF94EA-F9DE-05DA-DE80-71F4EF2BD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7957" y="2017764"/>
            <a:ext cx="1120773" cy="30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21A08-5688-710A-27CB-FCE67755E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986" y="2510020"/>
            <a:ext cx="1944324" cy="2353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E4A48E-DB0E-BFAF-55A0-40FBBE2134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069" y="3091950"/>
            <a:ext cx="2817412" cy="7987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102278-E381-3CB5-ECC8-FF36D3868E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2400" y="3265329"/>
            <a:ext cx="786399" cy="4520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736C07-743F-1732-2E60-8CD77DA84F79}"/>
              </a:ext>
            </a:extLst>
          </p:cNvPr>
          <p:cNvSpPr txBox="1"/>
          <p:nvPr/>
        </p:nvSpPr>
        <p:spPr>
          <a:xfrm>
            <a:off x="179512" y="1329918"/>
            <a:ext cx="8208912" cy="1002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600" dirty="0"/>
              <a:t>To obtain the Bardeen black hole, proposed modifying the Einstein-Hilbert</a:t>
            </a:r>
            <a:r>
              <a:rPr lang="cs-CZ" sz="1600" dirty="0"/>
              <a:t> </a:t>
            </a:r>
            <a:r>
              <a:rPr lang="en-US" sz="1600" dirty="0"/>
              <a:t>action to include a nonlinear electrodynamic term</a:t>
            </a:r>
            <a:endParaRPr lang="en-GB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5D076D-0D59-3E1C-32EA-6948EA5F0E80}"/>
              </a:ext>
            </a:extLst>
          </p:cNvPr>
          <p:cNvSpPr txBox="1"/>
          <p:nvPr/>
        </p:nvSpPr>
        <p:spPr>
          <a:xfrm>
            <a:off x="6245099" y="1958037"/>
            <a:ext cx="22096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, where</a:t>
            </a:r>
            <a:r>
              <a:rPr lang="en-US" dirty="0"/>
              <a:t>                       </a:t>
            </a:r>
            <a:r>
              <a:rPr lang="en-US" sz="1600" dirty="0"/>
              <a:t>,</a:t>
            </a:r>
            <a:r>
              <a:rPr lang="en-US" dirty="0"/>
              <a:t>  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78C13-AF55-0AB2-A61A-79F5E27C41DD}"/>
              </a:ext>
            </a:extLst>
          </p:cNvPr>
          <p:cNvSpPr txBox="1"/>
          <p:nvPr/>
        </p:nvSpPr>
        <p:spPr>
          <a:xfrm>
            <a:off x="206895" y="2425491"/>
            <a:ext cx="802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and</a:t>
            </a:r>
            <a:r>
              <a:rPr lang="en-US" dirty="0"/>
              <a:t>                                     </a:t>
            </a:r>
            <a:r>
              <a:rPr lang="en-US" sz="1600" dirty="0"/>
              <a:t>is the electromagnetic tensor.</a:t>
            </a:r>
            <a:endParaRPr lang="en-GB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9E93D0-F1DC-37A4-A1EE-DE47EEF2EBE5}"/>
              </a:ext>
            </a:extLst>
          </p:cNvPr>
          <p:cNvSpPr txBox="1"/>
          <p:nvPr/>
        </p:nvSpPr>
        <p:spPr>
          <a:xfrm>
            <a:off x="206895" y="2836744"/>
            <a:ext cx="75114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 their study the authors employed the Einstein–nonlinear electrodynamics </a:t>
            </a:r>
          </a:p>
          <a:p>
            <a:pPr>
              <a:lnSpc>
                <a:spcPct val="250000"/>
              </a:lnSpc>
            </a:pPr>
            <a:r>
              <a:rPr lang="en-US" sz="1600" dirty="0"/>
              <a:t>field equations resulting from action </a:t>
            </a:r>
            <a:r>
              <a:rPr lang="en-US" sz="1600" i="1" dirty="0"/>
              <a:t>S</a:t>
            </a:r>
            <a:r>
              <a:rPr lang="en-US" sz="1600" dirty="0"/>
              <a:t> for the function</a:t>
            </a:r>
          </a:p>
          <a:p>
            <a:r>
              <a:rPr lang="en-US" sz="1600" dirty="0"/>
              <a:t> </a:t>
            </a:r>
          </a:p>
          <a:p>
            <a:r>
              <a:rPr lang="en-US" sz="1600" dirty="0"/>
              <a:t>to obtain static spherically symmetric  solution, coinciding with the Bardeen spacetime. </a:t>
            </a:r>
            <a:endParaRPr lang="en-GB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05ACC5-67E3-1017-6790-ECF73E2C1D0D}"/>
              </a:ext>
            </a:extLst>
          </p:cNvPr>
          <p:cNvSpPr txBox="1"/>
          <p:nvPr/>
        </p:nvSpPr>
        <p:spPr>
          <a:xfrm>
            <a:off x="7611866" y="330667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68F3B3-5E05-09A6-7AF2-6928E481B19C}"/>
              </a:ext>
            </a:extLst>
          </p:cNvPr>
          <p:cNvSpPr txBox="1"/>
          <p:nvPr/>
        </p:nvSpPr>
        <p:spPr>
          <a:xfrm>
            <a:off x="220153" y="4824903"/>
            <a:ext cx="35108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</a:rPr>
              <a:t>[2] E. Ayon-</a:t>
            </a:r>
            <a:r>
              <a:rPr lang="en-GB" sz="1000" b="0" i="0" dirty="0" err="1">
                <a:effectLst/>
              </a:rPr>
              <a:t>Beato</a:t>
            </a:r>
            <a:r>
              <a:rPr lang="en-GB" sz="1000" b="0" i="0" dirty="0">
                <a:effectLst/>
              </a:rPr>
              <a:t> and A. Garcia, Phys. Lett. B 493, 149 (2000)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64974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18148-8493-1798-2315-5E931C29A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560840" cy="507703"/>
          </a:xfrm>
        </p:spPr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Bardeen black hole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34871F-CD7B-6FD4-77FF-D45F8C89C7E8}"/>
              </a:ext>
            </a:extLst>
          </p:cNvPr>
          <p:cNvSpPr txBox="1"/>
          <p:nvPr/>
        </p:nvSpPr>
        <p:spPr>
          <a:xfrm>
            <a:off x="251520" y="771550"/>
            <a:ext cx="7628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C6423"/>
                </a:solidFill>
              </a:rPr>
              <a:t>- as a quantum corrected Schwarzschild black hole.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E304C-3E16-DFEB-C310-552E307EFDAB}"/>
                  </a:ext>
                </a:extLst>
              </p:cNvPr>
              <p:cNvSpPr txBox="1"/>
              <p:nvPr/>
            </p:nvSpPr>
            <p:spPr>
              <a:xfrm>
                <a:off x="308011" y="1136882"/>
                <a:ext cx="8712968" cy="2171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002060"/>
                    </a:solidFill>
                  </a:rPr>
                  <a:t>This interpretation utilize the ultraviolet finiteness in string theory to remove the singularity in non-regular black holes[3]. </a:t>
                </a:r>
              </a:p>
              <a:p>
                <a:endParaRPr lang="cs-CZ" sz="1400" dirty="0">
                  <a:solidFill>
                    <a:srgbClr val="002060"/>
                  </a:solidFill>
                </a:endParaRPr>
              </a:p>
              <a:p>
                <a:r>
                  <a:rPr lang="cs-CZ" sz="1400" dirty="0">
                    <a:solidFill>
                      <a:srgbClr val="002060"/>
                    </a:solidFill>
                  </a:rPr>
                  <a:t>B</a:t>
                </a:r>
                <a:r>
                  <a:rPr lang="en-US" sz="1400" dirty="0">
                    <a:solidFill>
                      <a:srgbClr val="002060"/>
                    </a:solidFill>
                  </a:rPr>
                  <a:t>y exploiting the fact that path-integral dual propagator arises from the T-dual propagator when expanded to first order</a:t>
                </a:r>
                <a:r>
                  <a:rPr lang="ru-RU" sz="1400" dirty="0">
                    <a:solidFill>
                      <a:srgbClr val="002060"/>
                    </a:solidFill>
                  </a:rPr>
                  <a:t>, </a:t>
                </a:r>
                <a:r>
                  <a:rPr lang="en-US" sz="1400" dirty="0">
                    <a:solidFill>
                      <a:srgbClr val="002060"/>
                    </a:solidFill>
                  </a:rPr>
                  <a:t>it was</a:t>
                </a:r>
                <a:r>
                  <a:rPr lang="cs-CZ" sz="1400" dirty="0">
                    <a:solidFill>
                      <a:srgbClr val="002060"/>
                    </a:solidFill>
                  </a:rPr>
                  <a:t> obtain</a:t>
                </a:r>
                <a:r>
                  <a:rPr lang="en-US" sz="1400" dirty="0">
                    <a:solidFill>
                      <a:srgbClr val="002060"/>
                    </a:solidFill>
                  </a:rPr>
                  <a:t>ed</a:t>
                </a:r>
                <a:r>
                  <a:rPr lang="cs-CZ" sz="1400" dirty="0">
                    <a:solidFill>
                      <a:srgbClr val="002060"/>
                    </a:solidFill>
                  </a:rPr>
                  <a:t> the relation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:r>
                  <a:rPr lang="cs-CZ" sz="1400" dirty="0">
                    <a:solidFill>
                      <a:srgbClr val="002060"/>
                    </a:solidFill>
                  </a:rPr>
                  <a:t>between the self-dual </a:t>
                </a:r>
                <a:r>
                  <a:rPr lang="en-US" sz="1400" dirty="0">
                    <a:solidFill>
                      <a:srgbClr val="002060"/>
                    </a:solidFill>
                  </a:rPr>
                  <a:t>r</a:t>
                </a:r>
                <a:r>
                  <a:rPr lang="cs-CZ" sz="1400" dirty="0">
                    <a:solidFill>
                      <a:srgbClr val="002060"/>
                    </a:solidFill>
                  </a:rPr>
                  <a:t>adius</a:t>
                </a:r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1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1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is the Regge slope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  <a:r>
                  <a:rPr lang="cs-CZ" sz="1400" dirty="0">
                    <a:solidFill>
                      <a:srgbClr val="002060"/>
                    </a:solidFill>
                  </a:rPr>
                  <a:t>in </a:t>
                </a:r>
                <a:r>
                  <a:rPr lang="en-US" sz="1400" dirty="0">
                    <a:solidFill>
                      <a:srgbClr val="002060"/>
                    </a:solidFill>
                  </a:rPr>
                  <a:t>the 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T-dual string theory, and an ultraviolet cut-off known as the </a:t>
                </a:r>
                <a:r>
                  <a:rPr lang="cs-CZ" sz="1400" dirty="0">
                    <a:solidFill>
                      <a:srgbClr val="002060"/>
                    </a:solidFill>
                  </a:rPr>
                  <a:t>zero point length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rgbClr val="002060"/>
                    </a:solidFill>
                  </a:rPr>
                  <a:t> in the </a:t>
                </a:r>
                <a:r>
                  <a:rPr lang="en-US" sz="1400" dirty="0">
                    <a:solidFill>
                      <a:srgbClr val="002060"/>
                    </a:solidFill>
                  </a:rPr>
                  <a:t>path integral dual</a:t>
                </a:r>
                <a:r>
                  <a:rPr lang="cs-CZ" sz="140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dirty="0">
                    <a:solidFill>
                      <a:srgbClr val="002060"/>
                    </a:solidFill>
                  </a:rPr>
                  <a:t>field theory.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1400" dirty="0">
                    <a:solidFill>
                      <a:srgbClr val="002060"/>
                    </a:solidFill>
                  </a:rPr>
                  <a:t>Further in [3], path integral duality</a:t>
                </a:r>
                <a:r>
                  <a:rPr lang="cs-CZ" sz="1400" dirty="0">
                    <a:solidFill>
                      <a:srgbClr val="002060"/>
                    </a:solidFill>
                  </a:rPr>
                  <a:t> </a:t>
                </a:r>
                <a:r>
                  <a:rPr lang="en-US" sz="1400" dirty="0">
                    <a:solidFill>
                      <a:srgbClr val="002060"/>
                    </a:solidFill>
                  </a:rPr>
                  <a:t>is used to obtain a regular static potential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  <m:sup>
                                <m:r>
                                  <a:rPr lang="en-US" sz="16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</m:den>
                    </m:f>
                  </m:oMath>
                </a14:m>
                <a:r>
                  <a:rPr lang="cs-CZ" sz="1600" b="0" dirty="0">
                    <a:solidFill>
                      <a:srgbClr val="000000"/>
                    </a:solidFill>
                  </a:rPr>
                  <a:t> .</a:t>
                </a:r>
                <a:endParaRPr lang="en-US" sz="1600" b="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7E304C-3E16-DFEB-C310-552E307EF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11" y="1136882"/>
                <a:ext cx="8712968" cy="2171364"/>
              </a:xfrm>
              <a:prstGeom prst="rect">
                <a:avLst/>
              </a:prstGeom>
              <a:blipFill>
                <a:blip r:embed="rId2"/>
                <a:stretch>
                  <a:fillRect l="-210" t="-280" r="-5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573D30-6091-D23C-6E5B-89BE79D8D32C}"/>
                  </a:ext>
                </a:extLst>
              </p:cNvPr>
              <p:cNvSpPr txBox="1"/>
              <p:nvPr/>
            </p:nvSpPr>
            <p:spPr>
              <a:xfrm>
                <a:off x="251520" y="3363838"/>
                <a:ext cx="8352928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>
                    <a:solidFill>
                      <a:srgbClr val="002060"/>
                    </a:solidFill>
                  </a:rPr>
                  <a:t>Obtained potential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</m:oMath>
                </a14:m>
                <a:r>
                  <a:rPr lang="en-GB" sz="1400" dirty="0">
                    <a:solidFill>
                      <a:srgbClr val="002060"/>
                    </a:solidFill>
                  </a:rPr>
                  <a:t> is used for the construction of modified energy-momentum tensor, and derivation of </a:t>
                </a:r>
                <a:r>
                  <a:rPr lang="en-US" sz="1400" dirty="0">
                    <a:solidFill>
                      <a:srgbClr val="002060"/>
                    </a:solidFill>
                  </a:rPr>
                  <a:t>consistent black hole metric for a spherically symmetric, electrically neutral regular black hole, which is equivalent to the Bardeen spacetime after redefinition of constants.</a:t>
                </a:r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C573D30-6091-D23C-6E5B-89BE79D8D3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363838"/>
                <a:ext cx="8352928" cy="738664"/>
              </a:xfrm>
              <a:prstGeom prst="rect">
                <a:avLst/>
              </a:prstGeom>
              <a:blipFill>
                <a:blip r:embed="rId3"/>
                <a:stretch>
                  <a:fillRect l="-219" t="-1653" b="-74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3903291-44D3-C7B5-07D9-F7E26708FB18}"/>
              </a:ext>
            </a:extLst>
          </p:cNvPr>
          <p:cNvSpPr txBox="1"/>
          <p:nvPr/>
        </p:nvSpPr>
        <p:spPr>
          <a:xfrm>
            <a:off x="251520" y="4824903"/>
            <a:ext cx="44614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0" i="0" dirty="0">
                <a:effectLst/>
              </a:rPr>
              <a:t>[2] P. </a:t>
            </a:r>
            <a:r>
              <a:rPr lang="en-GB" sz="1000" b="0" i="0" dirty="0" err="1">
                <a:effectLst/>
              </a:rPr>
              <a:t>Nicolini</a:t>
            </a:r>
            <a:r>
              <a:rPr lang="en-GB" sz="1000" b="0" i="0" dirty="0">
                <a:effectLst/>
              </a:rPr>
              <a:t>, E. </a:t>
            </a:r>
            <a:r>
              <a:rPr lang="en-GB" sz="1000" b="0" i="0" dirty="0" err="1">
                <a:effectLst/>
              </a:rPr>
              <a:t>Spallucci</a:t>
            </a:r>
            <a:r>
              <a:rPr lang="en-GB" sz="1000" b="0" i="0" dirty="0">
                <a:effectLst/>
              </a:rPr>
              <a:t>, and M. F. </a:t>
            </a:r>
            <a:r>
              <a:rPr lang="en-GB" sz="1000" b="0" i="0" dirty="0" err="1">
                <a:effectLst/>
              </a:rPr>
              <a:t>Wondrak</a:t>
            </a:r>
            <a:r>
              <a:rPr lang="en-GB" sz="1000" b="0" i="0" dirty="0">
                <a:effectLst/>
              </a:rPr>
              <a:t>, Phys. Lett. B 797, 134888 (2019)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706124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7FFF2-52E3-0065-8437-00155863F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5472608" cy="507703"/>
          </a:xfrm>
        </p:spPr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General relativistic field equations</a:t>
            </a:r>
            <a:endParaRPr lang="en-GB" dirty="0">
              <a:solidFill>
                <a:srgbClr val="DC642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41527A-D531-7AC0-D215-5E1DEC61ED59}"/>
                  </a:ext>
                </a:extLst>
              </p:cNvPr>
              <p:cNvSpPr txBox="1"/>
              <p:nvPr/>
            </p:nvSpPr>
            <p:spPr>
              <a:xfrm>
                <a:off x="323528" y="699542"/>
                <a:ext cx="4392488" cy="2822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2060"/>
                    </a:solidFill>
                  </a:rPr>
                  <a:t>Scalar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</m:oMath>
                </a14:m>
                <a:endParaRPr lang="en-US" sz="1600" dirty="0">
                  <a:solidFill>
                    <a:srgbClr val="002060"/>
                  </a:solidFill>
                </a:endParaRPr>
              </a:p>
              <a:p>
                <a:br>
                  <a:rPr lang="en-US" sz="1600" dirty="0">
                    <a:solidFill>
                      <a:srgbClr val="002060"/>
                    </a:solidFill>
                  </a:rPr>
                </a:br>
                <a:br>
                  <a:rPr lang="en-US" sz="1600" dirty="0"/>
                </a:br>
                <a:br>
                  <a:rPr lang="en-US" sz="1600" dirty="0"/>
                </a:b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2060"/>
                    </a:solidFill>
                  </a:rPr>
                  <a:t>Electromagnetic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𝜌𝜎</m:t>
                        </m:r>
                      </m:sub>
                    </m:sSub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  <m:sSub>
                      <m:sSub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002060"/>
                    </a:solidFill>
                  </a:rPr>
                  <a:t>)</a:t>
                </a:r>
              </a:p>
              <a:p>
                <a:br>
                  <a:rPr lang="en-US" sz="1600" dirty="0">
                    <a:solidFill>
                      <a:srgbClr val="002060"/>
                    </a:solidFill>
                  </a:rPr>
                </a:br>
                <a:br>
                  <a:rPr lang="en-US" sz="1600" dirty="0">
                    <a:solidFill>
                      <a:srgbClr val="002060"/>
                    </a:solidFill>
                  </a:rPr>
                </a:br>
                <a:br>
                  <a:rPr lang="en-US" sz="1600" dirty="0"/>
                </a:br>
                <a:endParaRPr lang="en-US" sz="16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2060"/>
                    </a:solidFill>
                  </a:rPr>
                  <a:t>Dirac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D41527A-D531-7AC0-D215-5E1DEC61E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99542"/>
                <a:ext cx="4392488" cy="2822696"/>
              </a:xfrm>
              <a:prstGeom prst="rect">
                <a:avLst/>
              </a:prstGeom>
              <a:blipFill>
                <a:blip r:embed="rId2"/>
                <a:stretch>
                  <a:fillRect l="-555" t="-648" b="-19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6DF1F96A-5182-C810-BD02-09D7BDC8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059582"/>
            <a:ext cx="2835988" cy="600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D82D75-8812-9810-11B1-376FA6CED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2283718"/>
            <a:ext cx="3133210" cy="5944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76C762-2315-54FF-9C6C-1956E8297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868" y="3435846"/>
            <a:ext cx="2383964" cy="6377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E8596DD-08CB-039A-599A-A83FC1887AEE}"/>
              </a:ext>
            </a:extLst>
          </p:cNvPr>
          <p:cNvSpPr txBox="1"/>
          <p:nvPr/>
        </p:nvSpPr>
        <p:spPr>
          <a:xfrm>
            <a:off x="3347864" y="1131590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;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F3576F-1207-4282-C5F3-87A23B62F6A6}"/>
              </a:ext>
            </a:extLst>
          </p:cNvPr>
          <p:cNvSpPr txBox="1"/>
          <p:nvPr/>
        </p:nvSpPr>
        <p:spPr>
          <a:xfrm>
            <a:off x="3635896" y="2346434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;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1F572BF-DAA6-27F0-5101-7362B74DDAFA}"/>
              </a:ext>
            </a:extLst>
          </p:cNvPr>
          <p:cNvSpPr txBox="1"/>
          <p:nvPr/>
        </p:nvSpPr>
        <p:spPr>
          <a:xfrm>
            <a:off x="2952874" y="3543310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D057A-08FF-F608-31E5-641A1D1ED8E5}"/>
                  </a:ext>
                </a:extLst>
              </p:cNvPr>
              <p:cNvSpPr txBox="1"/>
              <p:nvPr/>
            </p:nvSpPr>
            <p:spPr>
              <a:xfrm>
                <a:off x="625150" y="4076197"/>
                <a:ext cx="6028830" cy="6102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0" dirty="0">
                    <a:solidFill>
                      <a:srgbClr val="002060"/>
                    </a:solidFill>
                  </a:rPr>
                  <a:t>were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1600" b="0" dirty="0"/>
                  <a:t> </a:t>
                </a:r>
                <a:r>
                  <a:rPr lang="en-US" sz="1600" b="0" dirty="0">
                    <a:solidFill>
                      <a:srgbClr val="002060"/>
                    </a:solidFill>
                  </a:rPr>
                  <a:t>are gamma matrices,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p>
                                <m: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𝜈𝜆</m:t>
                            </m:r>
                          </m:sub>
                        </m:sSub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p>
                        </m:sSubSup>
                        <m:sSub>
                          <m:sSub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∇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sub>
                          <m:sup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bSup>
                      </m:e>
                    </m:box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olidFill>
                      <a:srgbClr val="002060"/>
                    </a:solidFill>
                  </a:rPr>
                  <a:t>are spin connections in the tetrad formalism.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9D057A-08FF-F608-31E5-641A1D1ED8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150" y="4076197"/>
                <a:ext cx="6028830" cy="610295"/>
              </a:xfrm>
              <a:prstGeom prst="rect">
                <a:avLst/>
              </a:prstGeom>
              <a:blipFill>
                <a:blip r:embed="rId6"/>
                <a:stretch>
                  <a:fillRect l="-607" t="-300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469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BAD5D-0CD7-5B1A-441B-13114E00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DC6423"/>
                </a:solidFill>
              </a:rPr>
              <a:t>Wave-like equation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19204-38B3-38A4-B651-44C3607EF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07" y="4106432"/>
            <a:ext cx="2619264" cy="613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6BF3E4-BDE2-237E-56B6-E04A334EAA3F}"/>
              </a:ext>
            </a:extLst>
          </p:cNvPr>
          <p:cNvSpPr txBox="1"/>
          <p:nvPr/>
        </p:nvSpPr>
        <p:spPr>
          <a:xfrm>
            <a:off x="2932221" y="4209647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1FAF7E-2352-F02B-A092-5FF06A1DB150}"/>
                  </a:ext>
                </a:extLst>
              </p:cNvPr>
              <p:cNvSpPr txBox="1"/>
              <p:nvPr/>
            </p:nvSpPr>
            <p:spPr>
              <a:xfrm>
                <a:off x="3203679" y="4209647"/>
                <a:ext cx="35718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0" dirty="0">
                    <a:solidFill>
                      <a:srgbClr val="002060"/>
                    </a:solidFill>
                  </a:rPr>
                  <a:t>where</a:t>
                </a:r>
                <a:r>
                  <a:rPr lang="en-US" b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:r>
                  <a:rPr lang="en-GB" dirty="0">
                    <a:solidFill>
                      <a:srgbClr val="002060"/>
                    </a:solidFill>
                  </a:rPr>
                  <a:t>is</a:t>
                </a:r>
                <a:r>
                  <a:rPr lang="en-GB" dirty="0">
                    <a:solidFill>
                      <a:srgbClr val="000000"/>
                    </a:solidFill>
                  </a:rPr>
                  <a:t> </a:t>
                </a:r>
                <a:r>
                  <a:rPr lang="en-GB" dirty="0">
                    <a:solidFill>
                      <a:srgbClr val="002060"/>
                    </a:solidFill>
                  </a:rPr>
                  <a:t>the “tortoise coordinate”: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1FAF7E-2352-F02B-A092-5FF06A1DB1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679" y="4209647"/>
                <a:ext cx="3571875" cy="369332"/>
              </a:xfrm>
              <a:prstGeom prst="rect">
                <a:avLst/>
              </a:prstGeom>
              <a:blipFill>
                <a:blip r:embed="rId3"/>
                <a:stretch>
                  <a:fillRect l="-1538" t="-10000" r="-513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324734C-37D7-17EA-7552-6FB56A9B00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1916" y="4106587"/>
            <a:ext cx="1188886" cy="6254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B09F33-FDEB-8C7F-38EC-BD9405378F29}"/>
              </a:ext>
            </a:extLst>
          </p:cNvPr>
          <p:cNvSpPr txBox="1"/>
          <p:nvPr/>
        </p:nvSpPr>
        <p:spPr>
          <a:xfrm>
            <a:off x="7956376" y="4209647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.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0B9643-C8D2-B3F9-8759-504DA8C091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26" y="1131590"/>
            <a:ext cx="3207515" cy="5634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68195-9C04-317E-E7BE-57A49E6DFCEF}"/>
                  </a:ext>
                </a:extLst>
              </p:cNvPr>
              <p:cNvSpPr txBox="1"/>
              <p:nvPr/>
            </p:nvSpPr>
            <p:spPr>
              <a:xfrm>
                <a:off x="251520" y="771550"/>
                <a:ext cx="8136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For the scalar field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we assume separation of variables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768195-9C04-317E-E7BE-57A49E6DF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71550"/>
                <a:ext cx="8136904" cy="369332"/>
              </a:xfrm>
              <a:prstGeom prst="rect">
                <a:avLst/>
              </a:prstGeom>
              <a:blipFill>
                <a:blip r:embed="rId6"/>
                <a:stretch>
                  <a:fillRect l="-599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AE882E-A3F0-3E7F-49BB-9E0F4E7A7AEC}"/>
              </a:ext>
            </a:extLst>
          </p:cNvPr>
          <p:cNvSpPr txBox="1"/>
          <p:nvPr/>
        </p:nvSpPr>
        <p:spPr>
          <a:xfrm>
            <a:off x="3424229" y="1275606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9D4099-E44E-DA44-DC2D-52BCD8AFE61E}"/>
                  </a:ext>
                </a:extLst>
              </p:cNvPr>
              <p:cNvSpPr txBox="1"/>
              <p:nvPr/>
            </p:nvSpPr>
            <p:spPr>
              <a:xfrm>
                <a:off x="3622790" y="1203598"/>
                <a:ext cx="4625882" cy="3705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 is spherical harmonic function.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C9D4099-E44E-DA44-DC2D-52BCD8AFE6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790" y="1203598"/>
                <a:ext cx="4625882" cy="370551"/>
              </a:xfrm>
              <a:prstGeom prst="rect">
                <a:avLst/>
              </a:prstGeom>
              <a:blipFill>
                <a:blip r:embed="rId7"/>
                <a:stretch>
                  <a:fillRect l="-1054" t="-8197" r="-132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BDDBB92-8FBF-EA97-6B21-70D103E17120}"/>
              </a:ext>
            </a:extLst>
          </p:cNvPr>
          <p:cNvSpPr txBox="1"/>
          <p:nvPr/>
        </p:nvSpPr>
        <p:spPr>
          <a:xfrm>
            <a:off x="247666" y="1599819"/>
            <a:ext cx="7763664" cy="11159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dirty="0">
                <a:solidFill>
                  <a:srgbClr val="002060"/>
                </a:solidFill>
              </a:rPr>
              <a:t>Substituting this ansatz into the equation of motion for scalar field, one can obtain</a:t>
            </a:r>
          </a:p>
          <a:p>
            <a:pPr>
              <a:lnSpc>
                <a:spcPct val="200000"/>
              </a:lnSpc>
            </a:pPr>
            <a:r>
              <a:rPr lang="en-US" dirty="0">
                <a:solidFill>
                  <a:srgbClr val="002060"/>
                </a:solidFill>
              </a:rPr>
              <a:t>wave-like equation  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85E68D4-B4AD-2303-3C32-D09E4907B8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9752" y="2234379"/>
            <a:ext cx="3374703" cy="6254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D2E824-D8BC-7FED-0595-528115E27AA1}"/>
                  </a:ext>
                </a:extLst>
              </p:cNvPr>
              <p:cNvSpPr txBox="1"/>
              <p:nvPr/>
            </p:nvSpPr>
            <p:spPr>
              <a:xfrm>
                <a:off x="273731" y="3075806"/>
                <a:ext cx="8340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2060"/>
                    </a:solidFill>
                  </a:rPr>
                  <a:t>To solve this equation, we separate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</a:rPr>
                  <a:t> variables in the wave function assuming  </a:t>
                </a:r>
                <a:endParaRPr lang="en-GB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D2E824-D8BC-7FED-0595-528115E27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731" y="3075806"/>
                <a:ext cx="8340150" cy="369332"/>
              </a:xfrm>
              <a:prstGeom prst="rect">
                <a:avLst/>
              </a:prstGeom>
              <a:blipFill>
                <a:blip r:embed="rId9"/>
                <a:stretch>
                  <a:fillRect l="-65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0337F549-3A8D-E2B4-9C88-8F4C9F49E5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446" y="3426509"/>
            <a:ext cx="1814290" cy="2848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925560-3A1A-CBD7-B34B-2C790330A014}"/>
              </a:ext>
            </a:extLst>
          </p:cNvPr>
          <p:cNvSpPr txBox="1"/>
          <p:nvPr/>
        </p:nvSpPr>
        <p:spPr>
          <a:xfrm>
            <a:off x="4114800" y="211455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2B7E87-1E5E-7236-5ED7-72B54ACEDCC5}"/>
              </a:ext>
            </a:extLst>
          </p:cNvPr>
          <p:cNvSpPr txBox="1"/>
          <p:nvPr/>
        </p:nvSpPr>
        <p:spPr>
          <a:xfrm>
            <a:off x="2123728" y="3370449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</a:rPr>
              <a:t>. </a:t>
            </a:r>
            <a:r>
              <a:rPr lang="en-GB" dirty="0">
                <a:solidFill>
                  <a:srgbClr val="002060"/>
                </a:solidFill>
              </a:rPr>
              <a:t> Employing the stationarity of the spacetime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6A3F637-7369-3A32-582E-2F0ABF6ABD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835" y="3407932"/>
            <a:ext cx="1294152" cy="30341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C99CA4-2702-8E3A-C6EB-2A6E559A41EB}"/>
              </a:ext>
            </a:extLst>
          </p:cNvPr>
          <p:cNvSpPr txBox="1"/>
          <p:nvPr/>
        </p:nvSpPr>
        <p:spPr>
          <a:xfrm>
            <a:off x="2642448" y="3698395"/>
            <a:ext cx="5368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rgbClr val="002060"/>
                </a:solidFill>
              </a:rPr>
              <a:t>one can</a:t>
            </a:r>
            <a:r>
              <a:rPr lang="cs-CZ" dirty="0">
                <a:solidFill>
                  <a:srgbClr val="002060"/>
                </a:solidFill>
              </a:rPr>
              <a:t> obtain the radial part of </a:t>
            </a:r>
            <a:r>
              <a:rPr lang="en-US" dirty="0">
                <a:solidFill>
                  <a:srgbClr val="002060"/>
                </a:solidFill>
              </a:rPr>
              <a:t>wave-like</a:t>
            </a:r>
            <a:r>
              <a:rPr lang="en-GB" dirty="0">
                <a:solidFill>
                  <a:srgbClr val="002060"/>
                </a:solidFill>
              </a:rPr>
              <a:t> equation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1DD829-453C-A251-E7BF-CDC99B452072}"/>
              </a:ext>
            </a:extLst>
          </p:cNvPr>
          <p:cNvSpPr txBox="1"/>
          <p:nvPr/>
        </p:nvSpPr>
        <p:spPr>
          <a:xfrm>
            <a:off x="7618632" y="3366265"/>
            <a:ext cx="19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,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2602F0-8868-CDE2-88BE-DDAE8AD4FB85}"/>
                  </a:ext>
                </a:extLst>
              </p:cNvPr>
              <p:cNvSpPr txBox="1"/>
              <p:nvPr/>
            </p:nvSpPr>
            <p:spPr>
              <a:xfrm>
                <a:off x="251520" y="3692717"/>
                <a:ext cx="104421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where 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12602F0-8868-CDE2-88BE-DDAE8AD4F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92717"/>
                <a:ext cx="1044216" cy="369332"/>
              </a:xfrm>
              <a:prstGeom prst="rect">
                <a:avLst/>
              </a:prstGeom>
              <a:blipFill>
                <a:blip r:embed="rId12"/>
                <a:stretch>
                  <a:fillRect l="-4651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38F13929-EEA2-92E9-9FB0-F78EC1EEAB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453" y="3795886"/>
            <a:ext cx="1659868" cy="26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6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9EF1-DF03-8C9E-D17F-D5315836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en-GB" dirty="0">
                <a:solidFill>
                  <a:srgbClr val="DC6423"/>
                </a:solidFill>
              </a:rPr>
              <a:t>The effective potential</a:t>
            </a:r>
            <a:br>
              <a:rPr lang="en-GB" dirty="0"/>
            </a:br>
            <a:endParaRPr lang="en-GB" dirty="0">
              <a:solidFill>
                <a:srgbClr val="DC6423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48415E-E463-46F7-C8C7-2AF14870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23" y="893738"/>
            <a:ext cx="4365440" cy="6068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681F38-6827-79AF-AF21-5DE9B5B4D8AF}"/>
                  </a:ext>
                </a:extLst>
              </p:cNvPr>
              <p:cNvSpPr txBox="1"/>
              <p:nvPr/>
            </p:nvSpPr>
            <p:spPr>
              <a:xfrm>
                <a:off x="294219" y="1555003"/>
                <a:ext cx="494802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where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+2,…</m:t>
                    </m:r>
                  </m:oMath>
                </a14:m>
                <a:r>
                  <a:rPr lang="en-GB" sz="1600" dirty="0"/>
                  <a:t> </a:t>
                </a:r>
                <a:r>
                  <a:rPr lang="en-GB" sz="1600" dirty="0">
                    <a:solidFill>
                      <a:srgbClr val="002060"/>
                    </a:solidFill>
                  </a:rPr>
                  <a:t>are the multipole numbers,</a:t>
                </a:r>
              </a:p>
              <a:p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 for the scalar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600" dirty="0">
                    <a:solidFill>
                      <a:srgbClr val="002060"/>
                    </a:solidFill>
                  </a:rPr>
                  <a:t> and </a:t>
                </a:r>
                <a:r>
                  <a:rPr lang="en-US" sz="1600" dirty="0">
                    <a:solidFill>
                      <a:srgbClr val="002060"/>
                    </a:solidFill>
                  </a:rPr>
                  <a:t>electromagnetic fields.</a:t>
                </a:r>
                <a:endParaRPr lang="en-GB" sz="1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681F38-6827-79AF-AF21-5DE9B5B4D8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19" y="1555003"/>
                <a:ext cx="4948021" cy="584775"/>
              </a:xfrm>
              <a:prstGeom prst="rect">
                <a:avLst/>
              </a:prstGeom>
              <a:blipFill>
                <a:blip r:embed="rId3"/>
                <a:stretch>
                  <a:fillRect l="-616" t="-3125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76F3FAF-802B-A478-17AB-8A4353C53236}"/>
              </a:ext>
            </a:extLst>
          </p:cNvPr>
          <p:cNvSpPr txBox="1"/>
          <p:nvPr/>
        </p:nvSpPr>
        <p:spPr>
          <a:xfrm>
            <a:off x="4638262" y="1002321"/>
            <a:ext cx="2160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733A49-BA0E-0789-0D93-7AFF78048D60}"/>
                  </a:ext>
                </a:extLst>
              </p:cNvPr>
              <p:cNvSpPr txBox="1"/>
              <p:nvPr/>
            </p:nvSpPr>
            <p:spPr>
              <a:xfrm>
                <a:off x="279512" y="2519662"/>
                <a:ext cx="532030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rgbClr val="002060"/>
                    </a:solidFill>
                  </a:rPr>
                  <a:t>For the Dirac field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</a:t>
                </a:r>
                <a:r>
                  <a:rPr lang="en-US" sz="1600" dirty="0">
                    <a:solidFill>
                      <a:srgbClr val="002060"/>
                    </a:solidFill>
                  </a:rPr>
                  <a:t>one has two iso-spectral potentials,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6733A49-BA0E-0789-0D93-7AFF78048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12" y="2519662"/>
                <a:ext cx="5320303" cy="338554"/>
              </a:xfrm>
              <a:prstGeom prst="rect">
                <a:avLst/>
              </a:prstGeom>
              <a:blipFill>
                <a:blip r:embed="rId4"/>
                <a:stretch>
                  <a:fillRect l="-687" t="-100000" b="-16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837E23F7-B89E-C134-1467-299CAE28C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44" y="3000178"/>
            <a:ext cx="2031013" cy="59444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627B0D-8124-62CB-977F-3C291DE68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0483" y="2943432"/>
            <a:ext cx="2303467" cy="6687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285E851-7885-7A83-F5C7-D73242E4D7E3}"/>
              </a:ext>
            </a:extLst>
          </p:cNvPr>
          <p:cNvSpPr txBox="1"/>
          <p:nvPr/>
        </p:nvSpPr>
        <p:spPr>
          <a:xfrm>
            <a:off x="251834" y="3612181"/>
            <a:ext cx="5375189" cy="786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</a:rPr>
              <a:t>The iso-spectral potentials can be transformed one into another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2060"/>
                </a:solidFill>
              </a:rPr>
              <a:t>by the Darboux transformation</a:t>
            </a:r>
            <a:endParaRPr lang="en-GB" sz="1600" dirty="0">
              <a:solidFill>
                <a:srgbClr val="00206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E52781-6A5A-D567-C276-F76EE5243962}"/>
              </a:ext>
            </a:extLst>
          </p:cNvPr>
          <p:cNvSpPr txBox="1"/>
          <p:nvPr/>
        </p:nvSpPr>
        <p:spPr>
          <a:xfrm>
            <a:off x="2285606" y="309621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,</a:t>
            </a:r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AB24D1-3947-DB45-0725-205060D7C42D}"/>
              </a:ext>
            </a:extLst>
          </p:cNvPr>
          <p:cNvSpPr txBox="1"/>
          <p:nvPr/>
        </p:nvSpPr>
        <p:spPr>
          <a:xfrm>
            <a:off x="4852763" y="3096215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.</a:t>
            </a:r>
            <a:endParaRPr lang="en-GB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2D1DC65-8F4D-0E9D-1E5A-6802253BF9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5816" y="3939902"/>
            <a:ext cx="2532575" cy="6377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0D2EA1-BAED-28D7-B1B7-CA9E9810F115}"/>
                  </a:ext>
                </a:extLst>
              </p:cNvPr>
              <p:cNvSpPr txBox="1"/>
              <p:nvPr/>
            </p:nvSpPr>
            <p:spPr>
              <a:xfrm>
                <a:off x="5386488" y="4054314"/>
                <a:ext cx="15117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𝑐𝑜𝑛𝑠𝑡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50D2EA1-BAED-28D7-B1B7-CA9E9810F1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488" y="4054314"/>
                <a:ext cx="1511761" cy="369332"/>
              </a:xfrm>
              <a:prstGeom prst="rect">
                <a:avLst/>
              </a:prstGeom>
              <a:blipFill>
                <a:blip r:embed="rId8"/>
                <a:stretch>
                  <a:fillRect l="-3629" t="-8197" r="-2419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0B7FE2A-A8B5-44C5-3598-2958CE7323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5603" y="1193413"/>
            <a:ext cx="3190644" cy="20777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EF37F3-B5C1-085A-99A1-164B421A0013}"/>
                  </a:ext>
                </a:extLst>
              </p:cNvPr>
              <p:cNvSpPr txBox="1"/>
              <p:nvPr/>
            </p:nvSpPr>
            <p:spPr>
              <a:xfrm>
                <a:off x="5831632" y="3271118"/>
                <a:ext cx="331236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002060"/>
                    </a:solidFill>
                  </a:rPr>
                  <a:t>The eﬀective potential for the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ℓ = 1 </m:t>
                    </m:r>
                  </m:oMath>
                </a14:m>
                <a:r>
                  <a:rPr lang="en-US" sz="1000" dirty="0">
                    <a:solidFill>
                      <a:srgbClr val="002060"/>
                    </a:solidFill>
                  </a:rPr>
                  <a:t>perturbation of the Maxwell ﬁeld for the Schwarzschild (top) and near</a:t>
                </a:r>
              </a:p>
              <a:p>
                <a:r>
                  <a:rPr lang="en-US" sz="1000" dirty="0">
                    <a:solidFill>
                      <a:srgbClr val="002060"/>
                    </a:solidFill>
                  </a:rPr>
                  <a:t>extreme Bardeen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sz="1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sz="10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0.7 </m:t>
                    </m:r>
                  </m:oMath>
                </a14:m>
                <a:r>
                  <a:rPr lang="en-US" sz="1000" dirty="0">
                    <a:solidFill>
                      <a:srgbClr val="002060"/>
                    </a:solidFill>
                  </a:rPr>
                  <a:t>(bottom) black holes; </a:t>
                </a:r>
                <a14:m>
                  <m:oMath xmlns:m="http://schemas.openxmlformats.org/officeDocument/2006/math">
                    <m:r>
                      <a:rPr lang="en-US" sz="10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0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z="10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0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1</m:t>
                    </m:r>
                  </m:oMath>
                </a14:m>
                <a:r>
                  <a:rPr lang="en-US" sz="1000" dirty="0">
                    <a:solidFill>
                      <a:srgbClr val="002060"/>
                    </a:solidFill>
                  </a:rPr>
                  <a:t>.</a:t>
                </a:r>
                <a:endParaRPr lang="en-GB" sz="1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EF37F3-B5C1-085A-99A1-164B421A0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632" y="3271118"/>
                <a:ext cx="3312368" cy="553998"/>
              </a:xfrm>
              <a:prstGeom prst="rect">
                <a:avLst/>
              </a:prstGeom>
              <a:blipFill>
                <a:blip r:embed="rId10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5C7E4-9577-16EC-B231-552953C1BB5C}"/>
                  </a:ext>
                </a:extLst>
              </p:cNvPr>
              <p:cNvSpPr txBox="1"/>
              <p:nvPr/>
            </p:nvSpPr>
            <p:spPr>
              <a:xfrm>
                <a:off x="5910072" y="3076386"/>
                <a:ext cx="170435" cy="2154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00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45C7E4-9577-16EC-B231-552953C1B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0072" y="3076386"/>
                <a:ext cx="170435" cy="215444"/>
              </a:xfrm>
              <a:prstGeom prst="rect">
                <a:avLst/>
              </a:prstGeom>
              <a:blipFill>
                <a:blip r:embed="rId11"/>
                <a:stretch>
                  <a:fillRect r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51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A2045-0A7C-87CE-738A-ADAD08D5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95486"/>
            <a:ext cx="7416824" cy="507703"/>
          </a:xfrm>
        </p:spPr>
        <p:txBody>
          <a:bodyPr/>
          <a:lstStyle/>
          <a:p>
            <a:r>
              <a:rPr lang="en-US" dirty="0">
                <a:solidFill>
                  <a:srgbClr val="DC6423"/>
                </a:solidFill>
              </a:rPr>
              <a:t>Q</a:t>
            </a:r>
            <a:r>
              <a:rPr lang="cs-CZ" dirty="0">
                <a:solidFill>
                  <a:srgbClr val="DC6423"/>
                </a:solidFill>
              </a:rPr>
              <a:t>uasinormal modes</a:t>
            </a:r>
            <a:endParaRPr lang="en-GB" dirty="0">
              <a:solidFill>
                <a:srgbClr val="DC6423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A608C1-11BD-8CA1-0B57-69CAF8452AD7}"/>
              </a:ext>
            </a:extLst>
          </p:cNvPr>
          <p:cNvSpPr txBox="1"/>
          <p:nvPr/>
        </p:nvSpPr>
        <p:spPr>
          <a:xfrm>
            <a:off x="239248" y="1715844"/>
            <a:ext cx="4557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that satisfy the following boundary conditions: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74FEF-01A6-B7D0-C677-5A39EE8F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339" y="2249288"/>
            <a:ext cx="4872718" cy="58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AA1D7E-847C-58E1-EA7C-91DF694122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246" y="959269"/>
            <a:ext cx="2619264" cy="6130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36360-F9C6-47B4-63A8-EC3F5670B275}"/>
              </a:ext>
            </a:extLst>
          </p:cNvPr>
          <p:cNvSpPr txBox="1"/>
          <p:nvPr/>
        </p:nvSpPr>
        <p:spPr>
          <a:xfrm>
            <a:off x="251520" y="1060655"/>
            <a:ext cx="502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Quasinormal modes are eigenvalues of the equation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1A907-F0E9-2BDA-5969-4165DDD237F7}"/>
              </a:ext>
            </a:extLst>
          </p:cNvPr>
          <p:cNvSpPr txBox="1"/>
          <p:nvPr/>
        </p:nvSpPr>
        <p:spPr>
          <a:xfrm>
            <a:off x="7740352" y="1081113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,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ACAD9-B93B-0C2A-B4FC-043F9CE244AD}"/>
                  </a:ext>
                </a:extLst>
              </p:cNvPr>
              <p:cNvSpPr txBox="1"/>
              <p:nvPr/>
            </p:nvSpPr>
            <p:spPr>
              <a:xfrm>
                <a:off x="323528" y="2994506"/>
                <a:ext cx="69127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rgbClr val="002060"/>
                    </a:solidFill>
                  </a:rPr>
                  <a:t>where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olidFill>
                      <a:srgbClr val="002060"/>
                    </a:solidFill>
                  </a:rPr>
                  <a:t>, is QNM frequencies in the following form: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𝑅𝑒</m:t>
                        </m:r>
                      </m:sub>
                    </m:sSub>
                    <m:r>
                      <a:rPr lang="en-GB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𝐼𝑚</m:t>
                        </m:r>
                      </m:sub>
                    </m:sSub>
                  </m:oMath>
                </a14:m>
                <a:r>
                  <a:rPr lang="en-GB" dirty="0">
                    <a:solidFill>
                      <a:srgbClr val="002060"/>
                    </a:solidFill>
                  </a:rPr>
                  <a:t>. 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69ACAD9-B93B-0C2A-B4FC-043F9CE24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994506"/>
                <a:ext cx="6912768" cy="369332"/>
              </a:xfrm>
              <a:prstGeom prst="rect">
                <a:avLst/>
              </a:prstGeom>
              <a:blipFill>
                <a:blip r:embed="rId4"/>
                <a:stretch>
                  <a:fillRect l="-705" t="-8197" r="-1411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79543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Fakulty">
      <a:dk1>
        <a:sysClr val="windowText" lastClr="000000"/>
      </a:dk1>
      <a:lt1>
        <a:sysClr val="window" lastClr="FFFFFF"/>
      </a:lt1>
      <a:dk2>
        <a:srgbClr val="882335"/>
      </a:dk2>
      <a:lt2>
        <a:srgbClr val="4A245E"/>
      </a:lt2>
      <a:accent1>
        <a:srgbClr val="1F4878"/>
      </a:accent1>
      <a:accent2>
        <a:srgbClr val="0D5643"/>
      </a:accent2>
      <a:accent3>
        <a:srgbClr val="877514"/>
      </a:accent3>
      <a:accent4>
        <a:srgbClr val="971F2E"/>
      </a:accent4>
      <a:accent5>
        <a:srgbClr val="6B2E6E"/>
      </a:accent5>
      <a:accent6>
        <a:srgbClr val="265787"/>
      </a:accent6>
      <a:hlink>
        <a:srgbClr val="00665C"/>
      </a:hlink>
      <a:folHlink>
        <a:srgbClr val="AB8C0A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6857</TotalTime>
  <Words>1409</Words>
  <Application>Microsoft Office PowerPoint</Application>
  <PresentationFormat>On-screen Show (16:9)</PresentationFormat>
  <Paragraphs>134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Tempus Sans ITC</vt:lpstr>
      <vt:lpstr>Times New Roman</vt:lpstr>
      <vt:lpstr>SLU</vt:lpstr>
      <vt:lpstr>Quasinormal ringing of Bardeen spacetime</vt:lpstr>
      <vt:lpstr>Introduction</vt:lpstr>
      <vt:lpstr>Bardeen spacetime</vt:lpstr>
      <vt:lpstr>Bardeen black hole</vt:lpstr>
      <vt:lpstr>Bardeen black hole</vt:lpstr>
      <vt:lpstr>General relativistic field equations</vt:lpstr>
      <vt:lpstr>Wave-like equation  </vt:lpstr>
      <vt:lpstr>The effective potential </vt:lpstr>
      <vt:lpstr>Quasinormal modes</vt:lpstr>
      <vt:lpstr>WKB approach</vt:lpstr>
      <vt:lpstr>Padé approximation</vt:lpstr>
      <vt:lpstr>Frobenius method (Leaver method for QNMs)</vt:lpstr>
      <vt:lpstr>Power series representation for the metric function f(r)  in terms of small l_0 </vt:lpstr>
      <vt:lpstr>Results</vt:lpstr>
      <vt:lpstr>Results</vt:lpstr>
      <vt:lpstr>Results</vt:lpstr>
      <vt:lpstr>Results</vt:lpstr>
      <vt:lpstr>Results</vt:lpstr>
      <vt:lpstr>Conclusion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Dmitriy Ovchinnikov</cp:lastModifiedBy>
  <cp:revision>73</cp:revision>
  <cp:lastPrinted>2023-11-24T08:49:39Z</cp:lastPrinted>
  <dcterms:created xsi:type="dcterms:W3CDTF">2016-07-06T15:42:34Z</dcterms:created>
  <dcterms:modified xsi:type="dcterms:W3CDTF">2023-11-30T12:02:55Z</dcterms:modified>
</cp:coreProperties>
</file>