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73" r:id="rId3"/>
    <p:sldId id="257" r:id="rId4"/>
    <p:sldId id="281" r:id="rId5"/>
    <p:sldId id="266" r:id="rId6"/>
    <p:sldId id="267" r:id="rId7"/>
    <p:sldId id="278" r:id="rId8"/>
    <p:sldId id="279" r:id="rId9"/>
    <p:sldId id="280" r:id="rId10"/>
    <p:sldId id="282" r:id="rId11"/>
    <p:sldId id="274" r:id="rId12"/>
    <p:sldId id="275" r:id="rId13"/>
    <p:sldId id="283" r:id="rId14"/>
    <p:sldId id="284" r:id="rId15"/>
    <p:sldId id="277" r:id="rId16"/>
    <p:sldId id="269" r:id="rId17"/>
    <p:sldId id="270" r:id="rId18"/>
    <p:sldId id="271" r:id="rId19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09" userDrawn="1">
          <p15:clr>
            <a:srgbClr val="A4A3A4"/>
          </p15:clr>
        </p15:guide>
        <p15:guide id="2" pos="2880">
          <p15:clr>
            <a:srgbClr val="A4A3A4"/>
          </p15:clr>
        </p15:guide>
        <p15:guide id="3" pos="2381" userDrawn="1">
          <p15:clr>
            <a:srgbClr val="A4A3A4"/>
          </p15:clr>
        </p15:guide>
        <p15:guide id="4" orient="horz" pos="171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6423"/>
    <a:srgbClr val="693011"/>
    <a:srgbClr val="E7976B"/>
    <a:srgbClr val="F2C8B0"/>
    <a:srgbClr val="307871"/>
    <a:srgbClr val="000000"/>
    <a:srgbClr val="981E3A"/>
    <a:srgbClr val="9F2B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994" autoAdjust="0"/>
  </p:normalViewPr>
  <p:slideViewPr>
    <p:cSldViewPr>
      <p:cViewPr varScale="1">
        <p:scale>
          <a:sx n="129" d="100"/>
          <a:sy n="129" d="100"/>
        </p:scale>
        <p:origin x="1026" y="120"/>
      </p:cViewPr>
      <p:guideLst>
        <p:guide orient="horz" pos="2709"/>
        <p:guide pos="2880"/>
        <p:guide pos="2381"/>
        <p:guide orient="horz" pos="171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097986-0C26-47DE-8982-7AD2B6842259}" type="datetimeFigureOut">
              <a:rPr lang="cs-CZ" smtClean="0"/>
              <a:t>12.10.2022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D4000A-37E1-4D72-B31A-77993FD77D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7445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333839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241396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779989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99727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90650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905420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06426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632490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0261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367138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459536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827251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368131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573114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26957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273027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2880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- obec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4536504" cy="507703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l">
              <a:defRPr sz="2400" baseline="0">
                <a:noFill/>
              </a:defRPr>
            </a:lvl1pPr>
          </a:lstStyle>
          <a:p>
            <a:pPr algn="l"/>
            <a:r>
              <a:rPr lang="cs-CZ" sz="2400" dirty="0">
                <a:solidFill>
                  <a:srgbClr val="981E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 listu</a:t>
            </a: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251520" y="699542"/>
            <a:ext cx="7416824" cy="0"/>
          </a:xfrm>
          <a:prstGeom prst="line">
            <a:avLst/>
          </a:prstGeom>
          <a:ln w="9525" cmpd="sng">
            <a:solidFill>
              <a:srgbClr val="69301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251520" y="4731990"/>
            <a:ext cx="8660516" cy="0"/>
          </a:xfrm>
          <a:prstGeom prst="line">
            <a:avLst/>
          </a:prstGeom>
          <a:ln w="9525" cmpd="sng">
            <a:solidFill>
              <a:srgbClr val="69301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236240" y="4731990"/>
            <a:ext cx="2895600" cy="273844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rgbClr val="DC6423"/>
                </a:solidFill>
              </a:defRPr>
            </a:lvl1pPr>
          </a:lstStyle>
          <a:p>
            <a:r>
              <a:rPr lang="cs-CZ" altLang="cs-CZ">
                <a:cs typeface="Times New Roman" panose="02020603050405020304" pitchFamily="18" charset="0"/>
              </a:rPr>
              <a:t>Prostor pro doplňující informace, poznámky</a:t>
            </a:r>
            <a:endParaRPr lang="cs-CZ" altLang="cs-CZ" dirty="0">
              <a:cs typeface="Times New Roman" panose="02020603050405020304" pitchFamily="18" charset="0"/>
            </a:endParaRPr>
          </a:p>
        </p:txBody>
      </p:sp>
      <p:sp>
        <p:nvSpPr>
          <p:cNvPr id="20" name="Zástupný symbol pro číslo snímku 19"/>
          <p:cNvSpPr>
            <a:spLocks noGrp="1"/>
          </p:cNvSpPr>
          <p:nvPr>
            <p:ph type="sldNum" sz="quarter" idx="12"/>
          </p:nvPr>
        </p:nvSpPr>
        <p:spPr>
          <a:xfrm>
            <a:off x="7812360" y="4731990"/>
            <a:ext cx="1080120" cy="273844"/>
          </a:xfrm>
          <a:prstGeom prst="rect">
            <a:avLst/>
          </a:prstGeom>
        </p:spPr>
        <p:txBody>
          <a:bodyPr/>
          <a:lstStyle>
            <a:lvl1pPr algn="r">
              <a:defRPr baseline="0">
                <a:solidFill>
                  <a:srgbClr val="DC6423"/>
                </a:solidFill>
              </a:defRPr>
            </a:lvl1pPr>
          </a:lstStyle>
          <a:p>
            <a:fld id="{560808B9-4D1F-4069-9EB9-CD8802008F4E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08350A4D-7714-4DBE-9A35-AE1E58710B1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67695"/>
            <a:ext cx="956040" cy="746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602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6820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845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3" Type="http://schemas.openxmlformats.org/officeDocument/2006/relationships/image" Target="../media/image56.png"/><Relationship Id="rId7" Type="http://schemas.openxmlformats.org/officeDocument/2006/relationships/image" Target="../media/image7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70.png"/><Relationship Id="rId4" Type="http://schemas.openxmlformats.org/officeDocument/2006/relationships/image" Target="../media/image57.png"/><Relationship Id="rId9" Type="http://schemas.openxmlformats.org/officeDocument/2006/relationships/image" Target="../media/image6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13" Type="http://schemas.openxmlformats.org/officeDocument/2006/relationships/image" Target="../media/image67.png"/><Relationship Id="rId18" Type="http://schemas.openxmlformats.org/officeDocument/2006/relationships/image" Target="../media/image79.png"/><Relationship Id="rId3" Type="http://schemas.openxmlformats.org/officeDocument/2006/relationships/image" Target="../media/image62.png"/><Relationship Id="rId7" Type="http://schemas.openxmlformats.org/officeDocument/2006/relationships/image" Target="../media/image64.png"/><Relationship Id="rId12" Type="http://schemas.openxmlformats.org/officeDocument/2006/relationships/image" Target="../media/image69.png"/><Relationship Id="rId17" Type="http://schemas.openxmlformats.org/officeDocument/2006/relationships/image" Target="../media/image78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74.png"/><Relationship Id="rId20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png"/><Relationship Id="rId11" Type="http://schemas.openxmlformats.org/officeDocument/2006/relationships/image" Target="../media/image66.png"/><Relationship Id="rId5" Type="http://schemas.openxmlformats.org/officeDocument/2006/relationships/image" Target="../media/image63.png"/><Relationship Id="rId15" Type="http://schemas.openxmlformats.org/officeDocument/2006/relationships/image" Target="../media/image68.png"/><Relationship Id="rId10" Type="http://schemas.openxmlformats.org/officeDocument/2006/relationships/image" Target="../media/image77.png"/><Relationship Id="rId19" Type="http://schemas.openxmlformats.org/officeDocument/2006/relationships/image" Target="../media/image80.png"/><Relationship Id="rId4" Type="http://schemas.openxmlformats.org/officeDocument/2006/relationships/image" Target="../media/image71.png"/><Relationship Id="rId9" Type="http://schemas.openxmlformats.org/officeDocument/2006/relationships/image" Target="../media/image65.png"/><Relationship Id="rId14" Type="http://schemas.openxmlformats.org/officeDocument/2006/relationships/image" Target="../media/image7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3" Type="http://schemas.openxmlformats.org/officeDocument/2006/relationships/image" Target="../media/image83.png"/><Relationship Id="rId7" Type="http://schemas.openxmlformats.org/officeDocument/2006/relationships/image" Target="../media/image8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5.png"/><Relationship Id="rId5" Type="http://schemas.openxmlformats.org/officeDocument/2006/relationships/image" Target="../media/image381.png"/><Relationship Id="rId4" Type="http://schemas.openxmlformats.org/officeDocument/2006/relationships/image" Target="../media/image830.png"/><Relationship Id="rId9" Type="http://schemas.openxmlformats.org/officeDocument/2006/relationships/image" Target="../media/image8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png"/><Relationship Id="rId3" Type="http://schemas.openxmlformats.org/officeDocument/2006/relationships/image" Target="../media/image330.png"/><Relationship Id="rId7" Type="http://schemas.openxmlformats.org/officeDocument/2006/relationships/image" Target="../media/image9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20.png"/><Relationship Id="rId5" Type="http://schemas.openxmlformats.org/officeDocument/2006/relationships/image" Target="../media/image340.png"/><Relationship Id="rId4" Type="http://schemas.openxmlformats.org/officeDocument/2006/relationships/image" Target="../media/image9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0.png"/><Relationship Id="rId13" Type="http://schemas.openxmlformats.org/officeDocument/2006/relationships/image" Target="../media/image110.png"/><Relationship Id="rId3" Type="http://schemas.openxmlformats.org/officeDocument/2006/relationships/image" Target="../media/image240.png"/><Relationship Id="rId7" Type="http://schemas.openxmlformats.org/officeDocument/2006/relationships/image" Target="../media/image280.png"/><Relationship Id="rId12" Type="http://schemas.openxmlformats.org/officeDocument/2006/relationships/image" Target="../media/image10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1.png"/><Relationship Id="rId11" Type="http://schemas.openxmlformats.org/officeDocument/2006/relationships/image" Target="../media/image108.png"/><Relationship Id="rId5" Type="http://schemas.openxmlformats.org/officeDocument/2006/relationships/image" Target="../media/image100.png"/><Relationship Id="rId10" Type="http://schemas.openxmlformats.org/officeDocument/2006/relationships/image" Target="../media/image107.png"/><Relationship Id="rId4" Type="http://schemas.openxmlformats.org/officeDocument/2006/relationships/image" Target="../media/image93.png"/><Relationship Id="rId9" Type="http://schemas.openxmlformats.org/officeDocument/2006/relationships/image" Target="../media/image300.png"/><Relationship Id="rId14" Type="http://schemas.openxmlformats.org/officeDocument/2006/relationships/image" Target="../media/image11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png"/><Relationship Id="rId13" Type="http://schemas.openxmlformats.org/officeDocument/2006/relationships/image" Target="../media/image400.png"/><Relationship Id="rId3" Type="http://schemas.openxmlformats.org/officeDocument/2006/relationships/image" Target="../media/image102.png"/><Relationship Id="rId7" Type="http://schemas.openxmlformats.org/officeDocument/2006/relationships/image" Target="../media/image104.png"/><Relationship Id="rId12" Type="http://schemas.openxmlformats.org/officeDocument/2006/relationships/image" Target="../media/image390.png"/><Relationship Id="rId17" Type="http://schemas.openxmlformats.org/officeDocument/2006/relationships/image" Target="../media/image440.png"/><Relationship Id="rId2" Type="http://schemas.openxmlformats.org/officeDocument/2006/relationships/notesSlide" Target="../notesSlides/notesSlide15.xml"/><Relationship Id="rId16" Type="http://schemas.openxmlformats.org/officeDocument/2006/relationships/image" Target="../media/image4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3.png"/><Relationship Id="rId11" Type="http://schemas.openxmlformats.org/officeDocument/2006/relationships/image" Target="../media/image380.png"/><Relationship Id="rId5" Type="http://schemas.openxmlformats.org/officeDocument/2006/relationships/image" Target="../media/image320.png"/><Relationship Id="rId15" Type="http://schemas.openxmlformats.org/officeDocument/2006/relationships/image" Target="../media/image113.png"/><Relationship Id="rId10" Type="http://schemas.openxmlformats.org/officeDocument/2006/relationships/image" Target="../media/image106.png"/><Relationship Id="rId4" Type="http://schemas.openxmlformats.org/officeDocument/2006/relationships/image" Target="../media/image310.png"/><Relationship Id="rId9" Type="http://schemas.openxmlformats.org/officeDocument/2006/relationships/image" Target="../media/image360.png"/><Relationship Id="rId14" Type="http://schemas.openxmlformats.org/officeDocument/2006/relationships/image" Target="../media/image11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5.png"/><Relationship Id="rId18" Type="http://schemas.openxmlformats.org/officeDocument/2006/relationships/image" Target="../media/image540.png"/><Relationship Id="rId3" Type="http://schemas.openxmlformats.org/officeDocument/2006/relationships/image" Target="../media/image450.png"/><Relationship Id="rId21" Type="http://schemas.openxmlformats.org/officeDocument/2006/relationships/image" Target="../media/image570.png"/><Relationship Id="rId7" Type="http://schemas.openxmlformats.org/officeDocument/2006/relationships/image" Target="../media/image114.png"/><Relationship Id="rId17" Type="http://schemas.openxmlformats.org/officeDocument/2006/relationships/image" Target="../media/image118.png"/><Relationship Id="rId2" Type="http://schemas.openxmlformats.org/officeDocument/2006/relationships/notesSlide" Target="../notesSlides/notesSlide16.xml"/><Relationship Id="rId16" Type="http://schemas.openxmlformats.org/officeDocument/2006/relationships/image" Target="../media/image117.png"/><Relationship Id="rId20" Type="http://schemas.openxmlformats.org/officeDocument/2006/relationships/image" Target="../media/image1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0.png"/><Relationship Id="rId5" Type="http://schemas.openxmlformats.org/officeDocument/2006/relationships/image" Target="../media/image460.png"/><Relationship Id="rId15" Type="http://schemas.openxmlformats.org/officeDocument/2006/relationships/image" Target="../media/image320.png"/><Relationship Id="rId10" Type="http://schemas.openxmlformats.org/officeDocument/2006/relationships/image" Target="../media/image440.png"/><Relationship Id="rId19" Type="http://schemas.openxmlformats.org/officeDocument/2006/relationships/image" Target="../media/image550.png"/><Relationship Id="rId4" Type="http://schemas.openxmlformats.org/officeDocument/2006/relationships/image" Target="../media/image103.png"/><Relationship Id="rId9" Type="http://schemas.openxmlformats.org/officeDocument/2006/relationships/image" Target="../media/image116.png"/><Relationship Id="rId14" Type="http://schemas.openxmlformats.org/officeDocument/2006/relationships/image" Target="../media/image51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0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910.png"/><Relationship Id="rId4" Type="http://schemas.openxmlformats.org/officeDocument/2006/relationships/image" Target="../media/image8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6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0.png"/><Relationship Id="rId11" Type="http://schemas.openxmlformats.org/officeDocument/2006/relationships/image" Target="../media/image20.png"/><Relationship Id="rId5" Type="http://schemas.openxmlformats.org/officeDocument/2006/relationships/image" Target="../media/image140.png"/><Relationship Id="rId10" Type="http://schemas.openxmlformats.org/officeDocument/2006/relationships/image" Target="../media/image19.png"/><Relationship Id="rId4" Type="http://schemas.openxmlformats.org/officeDocument/2006/relationships/image" Target="../media/image130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13" Type="http://schemas.openxmlformats.org/officeDocument/2006/relationships/image" Target="../media/image34.png"/><Relationship Id="rId3" Type="http://schemas.openxmlformats.org/officeDocument/2006/relationships/image" Target="../media/image89.png"/><Relationship Id="rId7" Type="http://schemas.openxmlformats.org/officeDocument/2006/relationships/image" Target="../media/image31.png"/><Relationship Id="rId12" Type="http://schemas.openxmlformats.org/officeDocument/2006/relationships/image" Target="../media/image3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2.png"/><Relationship Id="rId11" Type="http://schemas.openxmlformats.org/officeDocument/2006/relationships/image" Target="../media/image97.png"/><Relationship Id="rId5" Type="http://schemas.openxmlformats.org/officeDocument/2006/relationships/image" Target="../media/image91.png"/><Relationship Id="rId10" Type="http://schemas.openxmlformats.org/officeDocument/2006/relationships/image" Target="../media/image32.png"/><Relationship Id="rId4" Type="http://schemas.openxmlformats.org/officeDocument/2006/relationships/image" Target="../media/image90.png"/><Relationship Id="rId9" Type="http://schemas.openxmlformats.org/officeDocument/2006/relationships/image" Target="../media/image95.png"/><Relationship Id="rId14" Type="http://schemas.openxmlformats.org/officeDocument/2006/relationships/image" Target="../media/image3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41.png"/><Relationship Id="rId18" Type="http://schemas.openxmlformats.org/officeDocument/2006/relationships/image" Target="../media/image46.png"/><Relationship Id="rId26" Type="http://schemas.openxmlformats.org/officeDocument/2006/relationships/image" Target="../media/image51.png"/><Relationship Id="rId3" Type="http://schemas.openxmlformats.org/officeDocument/2006/relationships/image" Target="../media/image40.png"/><Relationship Id="rId21" Type="http://schemas.openxmlformats.org/officeDocument/2006/relationships/image" Target="../media/image441.png"/><Relationship Id="rId7" Type="http://schemas.openxmlformats.org/officeDocument/2006/relationships/image" Target="../media/image37.png"/><Relationship Id="rId12" Type="http://schemas.openxmlformats.org/officeDocument/2006/relationships/image" Target="../media/image49.png"/><Relationship Id="rId17" Type="http://schemas.openxmlformats.org/officeDocument/2006/relationships/image" Target="../media/image370.png"/><Relationship Id="rId25" Type="http://schemas.openxmlformats.org/officeDocument/2006/relationships/image" Target="../media/image480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53.png"/><Relationship Id="rId20" Type="http://schemas.openxmlformats.org/officeDocument/2006/relationships/image" Target="../media/image48.png"/><Relationship Id="rId29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11" Type="http://schemas.openxmlformats.org/officeDocument/2006/relationships/image" Target="../media/image39.png"/><Relationship Id="rId24" Type="http://schemas.openxmlformats.org/officeDocument/2006/relationships/image" Target="../media/image61.png"/><Relationship Id="rId5" Type="http://schemas.openxmlformats.org/officeDocument/2006/relationships/image" Target="../media/image42.png"/><Relationship Id="rId15" Type="http://schemas.openxmlformats.org/officeDocument/2006/relationships/image" Target="../media/image44.png"/><Relationship Id="rId23" Type="http://schemas.openxmlformats.org/officeDocument/2006/relationships/image" Target="../media/image50.png"/><Relationship Id="rId28" Type="http://schemas.openxmlformats.org/officeDocument/2006/relationships/image" Target="../media/image52.png"/><Relationship Id="rId10" Type="http://schemas.openxmlformats.org/officeDocument/2006/relationships/image" Target="../media/image47.png"/><Relationship Id="rId19" Type="http://schemas.openxmlformats.org/officeDocument/2006/relationships/image" Target="../media/image391.png"/><Relationship Id="rId4" Type="http://schemas.openxmlformats.org/officeDocument/2006/relationships/image" Target="../media/image36.png"/><Relationship Id="rId9" Type="http://schemas.openxmlformats.org/officeDocument/2006/relationships/image" Target="../media/image38.png"/><Relationship Id="rId14" Type="http://schemas.openxmlformats.org/officeDocument/2006/relationships/image" Target="../media/image350.png"/><Relationship Id="rId22" Type="http://schemas.openxmlformats.org/officeDocument/2006/relationships/image" Target="../media/image59.png"/><Relationship Id="rId27" Type="http://schemas.openxmlformats.org/officeDocument/2006/relationships/image" Target="../media/image511.png"/><Relationship Id="rId30" Type="http://schemas.openxmlformats.org/officeDocument/2006/relationships/image" Target="../media/image5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251520" y="267494"/>
            <a:ext cx="5904656" cy="4608512"/>
          </a:xfrm>
          <a:prstGeom prst="rect">
            <a:avLst/>
          </a:prstGeom>
          <a:solidFill>
            <a:srgbClr val="DC64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467544" y="699542"/>
            <a:ext cx="5544616" cy="1664001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algn="l"/>
            <a:r>
              <a:rPr lang="cs-CZ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Observational</a:t>
            </a:r>
            <a:r>
              <a:rPr lang="cs-CZ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phenomena</a:t>
            </a:r>
            <a:r>
              <a:rPr lang="cs-CZ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cs-CZ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axiall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symmetric spacetimes with non-negative cosmological constant</a:t>
            </a:r>
            <a:endParaRPr lang="cs-CZ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4294967295"/>
          </p:nvPr>
        </p:nvSpPr>
        <p:spPr>
          <a:xfrm>
            <a:off x="467544" y="2363542"/>
            <a:ext cx="5256584" cy="215220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Based</a:t>
            </a:r>
            <a:r>
              <a:rPr lang="cs-CZ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on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cs-CZ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cs-CZ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Charbulák</a:t>
            </a:r>
            <a:r>
              <a:rPr lang="cs-CZ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&amp; </a:t>
            </a:r>
            <a:r>
              <a:rPr lang="cs-CZ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Z. Stuchlík, </a:t>
            </a:r>
            <a:r>
              <a:rPr lang="cs-CZ" sz="1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Photon</a:t>
            </a:r>
            <a:r>
              <a:rPr lang="cs-CZ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motion</a:t>
            </a:r>
            <a:r>
              <a:rPr lang="cs-CZ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cs-CZ" sz="1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Kerr</a:t>
            </a:r>
            <a:r>
              <a:rPr lang="cs-CZ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-de </a:t>
            </a:r>
            <a:r>
              <a:rPr lang="cs-CZ" sz="1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Sitter</a:t>
            </a:r>
            <a:r>
              <a:rPr lang="cs-CZ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spacetimes</a:t>
            </a:r>
            <a:r>
              <a:rPr lang="cs-CZ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cs-CZ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Eur. </a:t>
            </a:r>
            <a:r>
              <a:rPr lang="cs-CZ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Phys</a:t>
            </a:r>
            <a:r>
              <a:rPr lang="cs-CZ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J. C, 2017</a:t>
            </a:r>
          </a:p>
          <a:p>
            <a:pPr marL="0" indent="0">
              <a:buNone/>
            </a:pPr>
            <a:endParaRPr lang="cs-CZ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Z. Stuchlík, D. </a:t>
            </a:r>
            <a:r>
              <a:rPr lang="cs-CZ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Charbulák</a:t>
            </a:r>
            <a:r>
              <a:rPr lang="cs-CZ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&amp;</a:t>
            </a:r>
            <a:r>
              <a:rPr lang="cs-CZ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J. </a:t>
            </a:r>
            <a:r>
              <a:rPr lang="cs-CZ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Schee</a:t>
            </a:r>
            <a:r>
              <a:rPr lang="cs-CZ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1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Light</a:t>
            </a:r>
            <a:r>
              <a:rPr lang="cs-CZ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escape</a:t>
            </a:r>
            <a:r>
              <a:rPr lang="cs-CZ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cones</a:t>
            </a:r>
            <a:r>
              <a:rPr lang="en-US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cs-CZ" sz="1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local</a:t>
            </a:r>
            <a:r>
              <a:rPr lang="cs-CZ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reference </a:t>
            </a:r>
            <a:r>
              <a:rPr lang="cs-CZ" sz="1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frames</a:t>
            </a:r>
            <a:r>
              <a:rPr lang="cs-CZ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cs-CZ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Kerr</a:t>
            </a:r>
            <a:r>
              <a:rPr lang="cs-CZ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-de </a:t>
            </a:r>
            <a:r>
              <a:rPr lang="cs-CZ" sz="1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Sitter</a:t>
            </a:r>
            <a:r>
              <a:rPr lang="cs-CZ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black</a:t>
            </a:r>
            <a:r>
              <a:rPr lang="cs-CZ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hole </a:t>
            </a:r>
            <a:r>
              <a:rPr lang="cs-CZ" sz="1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spacetimes</a:t>
            </a:r>
            <a:r>
              <a:rPr lang="cs-CZ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cs-CZ" sz="1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related</a:t>
            </a:r>
            <a:r>
              <a:rPr lang="cs-CZ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black</a:t>
            </a:r>
            <a:r>
              <a:rPr lang="cs-CZ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hole </a:t>
            </a:r>
            <a:r>
              <a:rPr lang="cs-CZ" sz="1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shadows</a:t>
            </a:r>
            <a:r>
              <a:rPr lang="cs-CZ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cs-CZ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Eur. </a:t>
            </a:r>
            <a:r>
              <a:rPr lang="cs-CZ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Phys</a:t>
            </a:r>
            <a:r>
              <a:rPr lang="cs-CZ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J. C, 2018</a:t>
            </a:r>
          </a:p>
          <a:p>
            <a:pPr marL="0" indent="0">
              <a:buNone/>
            </a:pPr>
            <a:endParaRPr lang="cs-CZ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cs-CZ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Charbulák</a:t>
            </a:r>
            <a:r>
              <a:rPr lang="cs-CZ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&amp; Z. </a:t>
            </a:r>
            <a:r>
              <a:rPr lang="cs-CZ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Stuchlík</a:t>
            </a:r>
            <a:r>
              <a:rPr lang="cs-CZ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1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Spherical</a:t>
            </a:r>
            <a:r>
              <a:rPr lang="cs-CZ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photon</a:t>
            </a:r>
            <a:r>
              <a:rPr lang="cs-CZ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orbits</a:t>
            </a:r>
            <a:r>
              <a:rPr lang="cs-CZ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cs-CZ" sz="1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cs-CZ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field</a:t>
            </a:r>
            <a:r>
              <a:rPr lang="cs-CZ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cs-CZ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Kerr</a:t>
            </a:r>
            <a:r>
              <a:rPr lang="cs-CZ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naked</a:t>
            </a:r>
            <a:r>
              <a:rPr lang="cs-CZ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singularities</a:t>
            </a:r>
            <a:r>
              <a:rPr lang="cs-CZ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cs-CZ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Eur. </a:t>
            </a:r>
            <a:r>
              <a:rPr lang="cs-CZ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Phys</a:t>
            </a:r>
            <a:r>
              <a:rPr lang="cs-CZ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J. C, 2018</a:t>
            </a:r>
          </a:p>
          <a:p>
            <a:pPr marL="0" indent="0">
              <a:buNone/>
            </a:pPr>
            <a:endParaRPr lang="cs-CZ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Z. Stuchlík 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&amp;</a:t>
            </a:r>
            <a:r>
              <a:rPr lang="cs-CZ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D. </a:t>
            </a:r>
            <a:r>
              <a:rPr lang="cs-CZ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Charbulák</a:t>
            </a:r>
            <a:r>
              <a:rPr lang="cs-CZ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1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Shadows</a:t>
            </a:r>
            <a:r>
              <a:rPr lang="cs-CZ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cs-CZ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Kerr</a:t>
            </a:r>
            <a:r>
              <a:rPr lang="cs-CZ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-de </a:t>
            </a:r>
            <a:r>
              <a:rPr lang="cs-CZ" sz="1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Sitter</a:t>
            </a:r>
            <a:r>
              <a:rPr lang="cs-CZ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naked</a:t>
            </a:r>
            <a:r>
              <a:rPr lang="cs-CZ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singularities</a:t>
            </a:r>
            <a:r>
              <a:rPr lang="cs-CZ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submitted</a:t>
            </a:r>
            <a:r>
              <a:rPr lang="cs-CZ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cs-CZ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Phys</a:t>
            </a:r>
            <a:r>
              <a:rPr lang="cs-CZ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cs-CZ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Rev</a:t>
            </a:r>
            <a:r>
              <a:rPr lang="cs-CZ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D, 2022</a:t>
            </a:r>
          </a:p>
          <a:p>
            <a:pPr marL="0" indent="0">
              <a:buNone/>
            </a:pPr>
            <a:endParaRPr lang="cs-CZ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Podnadpis 2"/>
          <p:cNvSpPr txBox="1">
            <a:spLocks/>
          </p:cNvSpPr>
          <p:nvPr/>
        </p:nvSpPr>
        <p:spPr>
          <a:xfrm>
            <a:off x="7236296" y="4011910"/>
            <a:ext cx="1800200" cy="648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altLang="cs-CZ" sz="900" b="1" dirty="0">
                <a:solidFill>
                  <a:srgbClr val="DC64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Daniel </a:t>
            </a:r>
            <a:r>
              <a:rPr lang="en-US" altLang="cs-CZ" sz="900" b="1" dirty="0" err="1">
                <a:solidFill>
                  <a:srgbClr val="DC64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Charbul</a:t>
            </a:r>
            <a:r>
              <a:rPr lang="cs-CZ" altLang="cs-CZ" sz="900" b="1" dirty="0" err="1">
                <a:solidFill>
                  <a:srgbClr val="DC64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ák</a:t>
            </a:r>
            <a:endParaRPr lang="cs-CZ" altLang="cs-CZ" sz="900" b="1" dirty="0">
              <a:solidFill>
                <a:srgbClr val="DC642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en-US" altLang="cs-CZ" sz="900" dirty="0">
                <a:solidFill>
                  <a:srgbClr val="DC64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cs-CZ" altLang="cs-CZ" sz="900" dirty="0">
                <a:solidFill>
                  <a:srgbClr val="DC64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24th </a:t>
            </a:r>
            <a:r>
              <a:rPr lang="cs-CZ" altLang="cs-CZ" sz="900" dirty="0" err="1">
                <a:solidFill>
                  <a:srgbClr val="DC64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RAGtime</a:t>
            </a:r>
            <a:r>
              <a:rPr lang="en-US" altLang="cs-CZ" sz="900" dirty="0">
                <a:solidFill>
                  <a:srgbClr val="DC64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Meting</a:t>
            </a:r>
            <a:endParaRPr lang="cs-CZ" altLang="cs-CZ" sz="900" dirty="0">
              <a:solidFill>
                <a:srgbClr val="DC642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cs-CZ" altLang="cs-CZ" sz="900" dirty="0">
                <a:solidFill>
                  <a:srgbClr val="DC64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cs-CZ" sz="900" dirty="0">
                <a:solidFill>
                  <a:srgbClr val="DC64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0-14 October</a:t>
            </a:r>
            <a:r>
              <a:rPr lang="cs-CZ" altLang="cs-CZ" sz="900" dirty="0">
                <a:solidFill>
                  <a:srgbClr val="DC64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2022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A06F92BD-FF0B-4478-B873-366836E0B7F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629596"/>
            <a:ext cx="1699500" cy="1326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334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7"/>
            <a:ext cx="5040488" cy="288264"/>
          </a:xfrm>
        </p:spPr>
        <p:txBody>
          <a:bodyPr/>
          <a:lstStyle/>
          <a:p>
            <a:r>
              <a:rPr lang="en-US" sz="2000" b="1" dirty="0" err="1">
                <a:solidFill>
                  <a:srgbClr val="DC6423"/>
                </a:solidFill>
              </a:rPr>
              <a:t>Measur</a:t>
            </a:r>
            <a:r>
              <a:rPr lang="cs-CZ" sz="2000" b="1" dirty="0" err="1">
                <a:solidFill>
                  <a:srgbClr val="DC6423"/>
                </a:solidFill>
              </a:rPr>
              <a:t>ing</a:t>
            </a:r>
            <a:r>
              <a:rPr lang="cs-CZ" sz="2000" b="1" dirty="0">
                <a:solidFill>
                  <a:srgbClr val="DC6423"/>
                </a:solidFill>
              </a:rPr>
              <a:t> NS spin</a:t>
            </a:r>
            <a:r>
              <a:rPr lang="en-US" sz="2000" b="1" dirty="0">
                <a:solidFill>
                  <a:srgbClr val="DC6423"/>
                </a:solidFill>
              </a:rPr>
              <a:t>/ observer’s latitude</a:t>
            </a:r>
            <a:endParaRPr lang="cs-CZ" sz="2000" b="1" dirty="0">
              <a:solidFill>
                <a:srgbClr val="DC6423"/>
              </a:solidFill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fld id="{57DBD558-9A89-4908-A280-976A4358E719}" type="slidenum">
              <a:rPr lang="cs-CZ" altLang="cs-CZ" sz="800" smtClean="0">
                <a:solidFill>
                  <a:srgbClr val="DC64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fld>
            <a:endParaRPr lang="cs-CZ" sz="1400" dirty="0">
              <a:solidFill>
                <a:srgbClr val="DC6423"/>
              </a:solidFill>
              <a:latin typeface="Enriqueta" panose="02000000000000000000" pitchFamily="2" charset="0"/>
            </a:endParaRP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86E8C321-523E-57A6-9B9E-1D831A9968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1" y="2076533"/>
            <a:ext cx="2431234" cy="2463795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BBEAB811-F993-FEE0-9B0E-EA022889CD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34342" y="1857990"/>
            <a:ext cx="6131914" cy="279523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ovéPole 14">
                <a:extLst>
                  <a:ext uri="{FF2B5EF4-FFF2-40B4-BE49-F238E27FC236}">
                    <a16:creationId xmlns:a16="http://schemas.microsoft.com/office/drawing/2014/main" id="{2D9A6C55-27BD-A774-2845-89120DE8A88D}"/>
                  </a:ext>
                </a:extLst>
              </p:cNvPr>
              <p:cNvSpPr txBox="1"/>
              <p:nvPr/>
            </p:nvSpPr>
            <p:spPr>
              <a:xfrm>
                <a:off x="360000" y="1106197"/>
                <a:ext cx="1944000" cy="673270"/>
              </a:xfrm>
              <a:prstGeom prst="rect">
                <a:avLst/>
              </a:prstGeom>
              <a:noFill/>
              <a:ln>
                <a:solidFill>
                  <a:srgbClr val="DC6423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marL="171450" indent="-171450">
                  <a:buClr>
                    <a:schemeClr val="bg1"/>
                  </a:buCl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cs-CZ" sz="10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cs-CZ" sz="1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func>
                          <m:funcPr>
                            <m:ctrlPr>
                              <a:rPr lang="en-US" sz="10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1000" b="0" i="0" smtClean="0">
                                <a:latin typeface="Cambria Math" panose="02040503050406030204" pitchFamily="18" charset="0"/>
                              </a:rPr>
                              <m:t>max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1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000" b="0" i="1" smtClean="0">
                                    <a:latin typeface="Cambria Math" panose="02040503050406030204" pitchFamily="18" charset="0"/>
                                  </a:rPr>
                                  <m:t>𝑝𝑜𝑙</m:t>
                                </m:r>
                              </m:e>
                            </m:d>
                          </m:e>
                        </m:func>
                      </m:sub>
                      <m:sup>
                        <m:r>
                          <a:rPr lang="en-US" sz="1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d>
                      <m:dPr>
                        <m:ctrlPr>
                          <a:rPr lang="en-US" sz="1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0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sz="1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1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10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den>
                    </m:f>
                    <m:d>
                      <m:dPr>
                        <m:ctrlPr>
                          <a:rPr lang="en-US" sz="1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10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1000" b="0" i="0" smtClean="0">
                                <a:latin typeface="Cambria Math" panose="02040503050406030204" pitchFamily="18" charset="0"/>
                              </a:rPr>
                              <m:t>cosh</m:t>
                            </m:r>
                          </m:fName>
                          <m:e>
                            <m:f>
                              <m:fPr>
                                <m:ctrlPr>
                                  <a:rPr lang="en-US" sz="1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1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𝜓</m:t>
                                </m:r>
                              </m:num>
                              <m:den>
                                <m:r>
                                  <a:rPr lang="en-US" sz="10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  <m:r>
                              <a:rPr lang="en-US" sz="1000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func>
                      </m:e>
                    </m:d>
                  </m:oMath>
                </a14:m>
                <a:endParaRPr lang="en-US" sz="1000" b="0" dirty="0"/>
              </a:p>
              <a:p>
                <a:pPr marL="171450" indent="-171450">
                  <a:buClr>
                    <a:schemeClr val="bg1"/>
                  </a:buCl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cs-CZ" sz="10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cs-CZ" sz="1000" i="0" smtClean="0">
                            <a:latin typeface="Cambria Math" panose="02040503050406030204" pitchFamily="18" charset="0"/>
                          </a:rPr>
                          <m:t>cosh</m:t>
                        </m:r>
                      </m:fName>
                      <m:e>
                        <m:r>
                          <a:rPr lang="cs-CZ" sz="1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𝜓</m:t>
                        </m:r>
                        <m:r>
                          <a:rPr lang="en-US" sz="1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1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27</m:t>
                            </m:r>
                          </m:num>
                          <m:den>
                            <m:r>
                              <a:rPr lang="en-US" sz="1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1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  <m:sSubSup>
                          <m:sSubSupPr>
                            <m:ctrlPr>
                              <a:rPr lang="en-US" sz="1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func>
                              <m:funcPr>
                                <m:ctrlPr>
                                  <a:rPr lang="en-US" sz="1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1000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max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en-US" sz="1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𝑝𝑜𝑙</m:t>
                                    </m:r>
                                  </m:e>
                                </m:d>
                              </m:e>
                            </m:func>
                            <m:r>
                              <a:rPr lang="en-US" sz="1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𝐾</m:t>
                            </m:r>
                          </m:sub>
                          <m:sup>
                            <m:r>
                              <a:rPr lang="en-US" sz="1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sz="1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+1</m:t>
                        </m:r>
                      </m:e>
                    </m:func>
                  </m:oMath>
                </a14:m>
                <a:endParaRPr lang="en-US" sz="1000" dirty="0"/>
              </a:p>
              <a:p>
                <a:pPr marL="171450" indent="-171450">
                  <a:buClr>
                    <a:schemeClr val="bg1"/>
                  </a:buCl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kumimoji="0" lang="en-US" sz="1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bSupPr>
                      <m:e>
                        <m:r>
                          <a:rPr kumimoji="0" lang="en-US" sz="1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𝑎</m:t>
                        </m:r>
                      </m:e>
                      <m:sub>
                        <m:func>
                          <m:funcPr>
                            <m:ctrlPr>
                              <a:rPr kumimoji="0" lang="en-US" sz="1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kumimoji="0" lang="en-US" sz="1000" b="0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max</m:t>
                            </m:r>
                          </m:fName>
                          <m:e>
                            <m:d>
                              <m:dPr>
                                <m:ctrlPr>
                                  <a:rPr kumimoji="0" lang="en-US" sz="1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</m:ctrlPr>
                              </m:dPr>
                              <m:e>
                                <m:r>
                                  <a:rPr kumimoji="0" lang="en-US" sz="1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𝑝𝑜𝑙</m:t>
                                </m:r>
                              </m:e>
                            </m:d>
                          </m:e>
                        </m:func>
                        <m:r>
                          <a:rPr kumimoji="0" lang="en-US" sz="1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𝐾</m:t>
                        </m:r>
                      </m:sub>
                      <m:sup>
                        <m:r>
                          <a:rPr kumimoji="0" lang="en-US" sz="1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2</m:t>
                        </m:r>
                      </m:sup>
                    </m:sSubSup>
                    <m:r>
                      <a:rPr kumimoji="0" lang="en-US" sz="1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=6</m:t>
                    </m:r>
                    <m:rad>
                      <m:radPr>
                        <m:degHide m:val="on"/>
                        <m:ctrlPr>
                          <a:rPr kumimoji="0" lang="en-US" sz="1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radPr>
                      <m:deg/>
                      <m:e>
                        <m:r>
                          <a:rPr kumimoji="0" lang="en-US" sz="1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3</m:t>
                        </m:r>
                      </m:e>
                    </m:rad>
                    <m:r>
                      <a:rPr kumimoji="0" lang="en-US" sz="1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−9=1.39</m:t>
                    </m:r>
                  </m:oMath>
                </a14:m>
                <a:endParaRPr lang="cs-CZ" sz="1000" dirty="0"/>
              </a:p>
            </p:txBody>
          </p:sp>
        </mc:Choice>
        <mc:Fallback xmlns="">
          <p:sp>
            <p:nvSpPr>
              <p:cNvPr id="15" name="TextovéPole 14">
                <a:extLst>
                  <a:ext uri="{FF2B5EF4-FFF2-40B4-BE49-F238E27FC236}">
                    <a16:creationId xmlns:a16="http://schemas.microsoft.com/office/drawing/2014/main" id="{2D9A6C55-27BD-A774-2845-89120DE8A8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000" y="1106197"/>
                <a:ext cx="1944000" cy="673270"/>
              </a:xfrm>
              <a:prstGeom prst="rect">
                <a:avLst/>
              </a:prstGeom>
              <a:blipFill>
                <a:blip r:embed="rId5"/>
                <a:stretch>
                  <a:fillRect l="-3427" b="-1770"/>
                </a:stretch>
              </a:blipFill>
              <a:ln>
                <a:solidFill>
                  <a:srgbClr val="DC6423"/>
                </a:solidFill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ovéPole 18">
            <a:extLst>
              <a:ext uri="{FF2B5EF4-FFF2-40B4-BE49-F238E27FC236}">
                <a16:creationId xmlns:a16="http://schemas.microsoft.com/office/drawing/2014/main" id="{258C75AE-4350-B0EA-953F-D81661AF9510}"/>
              </a:ext>
            </a:extLst>
          </p:cNvPr>
          <p:cNvSpPr txBox="1"/>
          <p:nvPr/>
        </p:nvSpPr>
        <p:spPr>
          <a:xfrm>
            <a:off x="324000" y="787374"/>
            <a:ext cx="329128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u="sng" dirty="0"/>
              <a:t>Maximum spin parameter allowing existence of polar SPOs</a:t>
            </a:r>
            <a:r>
              <a:rPr lang="en-US" sz="1000" dirty="0"/>
              <a:t>:</a:t>
            </a:r>
            <a:endParaRPr lang="cs-CZ" sz="1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ovéPole 20">
                <a:extLst>
                  <a:ext uri="{FF2B5EF4-FFF2-40B4-BE49-F238E27FC236}">
                    <a16:creationId xmlns:a16="http://schemas.microsoft.com/office/drawing/2014/main" id="{ED8BEF76-F180-C13D-C268-8AFCF7A92980}"/>
                  </a:ext>
                </a:extLst>
              </p:cNvPr>
              <p:cNvSpPr txBox="1"/>
              <p:nvPr/>
            </p:nvSpPr>
            <p:spPr>
              <a:xfrm>
                <a:off x="2412330" y="1183329"/>
                <a:ext cx="647670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(18</m:t>
                      </m:r>
                      <m:r>
                        <a:rPr kumimoji="0" lang="en-US" sz="1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)</m:t>
                      </m:r>
                    </m:oMath>
                  </m:oMathPara>
                </a14:m>
                <a:endParaRPr kumimoji="0" lang="cs-CZ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21" name="TextovéPole 20">
                <a:extLst>
                  <a:ext uri="{FF2B5EF4-FFF2-40B4-BE49-F238E27FC236}">
                    <a16:creationId xmlns:a16="http://schemas.microsoft.com/office/drawing/2014/main" id="{ED8BEF76-F180-C13D-C268-8AFCF7A929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2330" y="1183329"/>
                <a:ext cx="647670" cy="307777"/>
              </a:xfrm>
              <a:prstGeom prst="rect">
                <a:avLst/>
              </a:prstGeom>
              <a:blipFill>
                <a:blip r:embed="rId6"/>
                <a:stretch>
                  <a:fillRect b="-784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ovéPole 21">
                <a:extLst>
                  <a:ext uri="{FF2B5EF4-FFF2-40B4-BE49-F238E27FC236}">
                    <a16:creationId xmlns:a16="http://schemas.microsoft.com/office/drawing/2014/main" id="{A47AF898-2201-590E-CFD8-EDE3332FBAB3}"/>
                  </a:ext>
                </a:extLst>
              </p:cNvPr>
              <p:cNvSpPr txBox="1"/>
              <p:nvPr/>
            </p:nvSpPr>
            <p:spPr>
              <a:xfrm>
                <a:off x="4595470" y="787374"/>
                <a:ext cx="2442207" cy="2768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u="sng" dirty="0"/>
                  <a:t>Radii of polar SPOs 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1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000" b="0" i="1" smtClean="0">
                        <a:latin typeface="Cambria Math" panose="02040503050406030204" pitchFamily="18" charset="0"/>
                      </a:rPr>
                      <m:t>&lt;</m:t>
                    </m:r>
                    <m:sSubSup>
                      <m:sSubSupPr>
                        <m:ctrlPr>
                          <a:rPr lang="cs-CZ" sz="1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cs-CZ" sz="10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func>
                          <m:funcPr>
                            <m:ctrlPr>
                              <a:rPr lang="en-US" sz="10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1000">
                                <a:latin typeface="Cambria Math" panose="02040503050406030204" pitchFamily="18" charset="0"/>
                              </a:rPr>
                              <m:t>max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1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000" i="1">
                                    <a:latin typeface="Cambria Math" panose="02040503050406030204" pitchFamily="18" charset="0"/>
                                  </a:rPr>
                                  <m:t>𝑝𝑜𝑙</m:t>
                                </m:r>
                              </m:e>
                            </m:d>
                          </m:e>
                        </m:func>
                      </m:sub>
                      <m:sup>
                        <m:r>
                          <a:rPr lang="en-US" sz="10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d>
                      <m:dPr>
                        <m:ctrlPr>
                          <a:rPr lang="en-US" sz="1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0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sz="1000" dirty="0"/>
                  <a:t>:</a:t>
                </a:r>
                <a:endParaRPr lang="cs-CZ" sz="1000" dirty="0"/>
              </a:p>
            </p:txBody>
          </p:sp>
        </mc:Choice>
        <mc:Fallback xmlns="">
          <p:sp>
            <p:nvSpPr>
              <p:cNvPr id="22" name="TextovéPole 21">
                <a:extLst>
                  <a:ext uri="{FF2B5EF4-FFF2-40B4-BE49-F238E27FC236}">
                    <a16:creationId xmlns:a16="http://schemas.microsoft.com/office/drawing/2014/main" id="{A47AF898-2201-590E-CFD8-EDE3332FBA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5470" y="787374"/>
                <a:ext cx="2442207" cy="276871"/>
              </a:xfrm>
              <a:prstGeom prst="rect">
                <a:avLst/>
              </a:prstGeom>
              <a:blipFill>
                <a:blip r:embed="rId7"/>
                <a:stretch>
                  <a:fillRect b="-434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ovéPole 22">
                <a:extLst>
                  <a:ext uri="{FF2B5EF4-FFF2-40B4-BE49-F238E27FC236}">
                    <a16:creationId xmlns:a16="http://schemas.microsoft.com/office/drawing/2014/main" id="{0E58141B-71AF-649A-6ED4-C59266CB1AFE}"/>
                  </a:ext>
                </a:extLst>
              </p:cNvPr>
              <p:cNvSpPr txBox="1"/>
              <p:nvPr/>
            </p:nvSpPr>
            <p:spPr>
              <a:xfrm>
                <a:off x="4698939" y="1106197"/>
                <a:ext cx="2202719" cy="585930"/>
              </a:xfrm>
              <a:prstGeom prst="rect">
                <a:avLst/>
              </a:prstGeom>
              <a:noFill/>
              <a:ln>
                <a:solidFill>
                  <a:srgbClr val="DC6423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 marL="171450" indent="-171450">
                  <a:buClr>
                    <a:schemeClr val="bg1"/>
                  </a:buCl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cs-CZ" sz="10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0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1000" b="0" i="1" smtClean="0">
                            <a:latin typeface="Cambria Math" panose="02040503050406030204" pitchFamily="18" charset="0"/>
                          </a:rPr>
                          <m:t>𝑝𝑜𝑙</m:t>
                        </m:r>
                      </m:sub>
                      <m:sup>
                        <m:r>
                          <a:rPr lang="cs-CZ" sz="1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±</m:t>
                        </m:r>
                      </m:sup>
                    </m:sSubSup>
                    <m:r>
                      <a:rPr lang="en-US" sz="10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0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p>
                        <m:r>
                          <a:rPr lang="en-US" sz="10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d>
                      <m:dPr>
                        <m:begChr m:val="["/>
                        <m:endChr m:val="]"/>
                        <m:ctrlPr>
                          <a:rPr lang="en-US" sz="1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000" b="0" i="1" smtClean="0">
                            <a:latin typeface="Cambria Math" panose="02040503050406030204" pitchFamily="18" charset="0"/>
                          </a:rPr>
                          <m:t>1+2</m:t>
                        </m:r>
                        <m:rad>
                          <m:radPr>
                            <m:degHide m:val="on"/>
                            <m:ctrlPr>
                              <a:rPr lang="en-US" sz="10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1000" b="0" i="1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f>
                              <m:fPr>
                                <m:ctrlPr>
                                  <a:rPr lang="en-US" sz="1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sz="1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0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p>
                                    <m:r>
                                      <a:rPr lang="en-US" sz="10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sz="1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000" b="0" i="1" smtClean="0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  <m:sup>
                                    <m:r>
                                      <a:rPr lang="en-US" sz="10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en-US" sz="10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</m:e>
                        </m:rad>
                        <m:func>
                          <m:funcPr>
                            <m:ctrlPr>
                              <a:rPr lang="en-US" sz="10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1000" b="0" i="0" smtClean="0"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1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1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𝜋</m:t>
                                    </m:r>
                                    <m:r>
                                      <a:rPr lang="en-US" sz="1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±</m:t>
                                    </m:r>
                                    <m:r>
                                      <a:rPr lang="en-US" sz="1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𝜒</m:t>
                                    </m:r>
                                  </m:num>
                                  <m:den>
                                    <m:r>
                                      <a:rPr lang="en-US" sz="10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</m:e>
                            </m:d>
                          </m:e>
                        </m:func>
                      </m:e>
                    </m:d>
                  </m:oMath>
                </a14:m>
                <a:endParaRPr lang="en-US" sz="1000" b="0" dirty="0"/>
              </a:p>
              <a:p>
                <a:pPr marL="171450" indent="-171450">
                  <a:buClr>
                    <a:schemeClr val="bg1"/>
                  </a:buCl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cs-CZ" sz="10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cs-CZ" sz="100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cs-CZ" sz="1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𝜒</m:t>
                        </m:r>
                        <m:r>
                          <a:rPr lang="en-US" sz="1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=(</m:t>
                        </m:r>
                        <m:sSup>
                          <m:sSupPr>
                            <m:ctrlPr>
                              <a:rPr lang="en-US" sz="1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1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en-US" sz="1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𝐼</m:t>
                            </m:r>
                          </m:e>
                          <m:sup>
                            <m:r>
                              <a:rPr lang="en-US" sz="1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1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−1)</m:t>
                        </m:r>
                        <m:sSup>
                          <m:sSupPr>
                            <m:ctrlPr>
                              <a:rPr lang="en-US" sz="1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(1−</m:t>
                            </m:r>
                            <m:f>
                              <m:fPr>
                                <m:ctrlPr>
                                  <a:rPr lang="en-US" sz="1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sz="1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0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p>
                                    <m:r>
                                      <a:rPr lang="en-US" sz="10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sz="1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000" i="1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  <m:sup>
                                    <m:r>
                                      <a:rPr lang="en-US" sz="10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en-US" sz="1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  <m:r>
                              <a:rPr lang="en-US" sz="1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1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type m:val="skw"/>
                                <m:ctrlPr>
                                  <a:rPr lang="en-US" sz="1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1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3</m:t>
                                </m:r>
                              </m:num>
                              <m:den>
                                <m:r>
                                  <a:rPr lang="en-US" sz="1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sup>
                        </m:sSup>
                        <m:r>
                          <a:rPr lang="en-US" sz="1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e>
                    </m:func>
                  </m:oMath>
                </a14:m>
                <a:endParaRPr lang="cs-CZ" sz="1000" dirty="0"/>
              </a:p>
            </p:txBody>
          </p:sp>
        </mc:Choice>
        <mc:Fallback xmlns="">
          <p:sp>
            <p:nvSpPr>
              <p:cNvPr id="23" name="TextovéPole 22">
                <a:extLst>
                  <a:ext uri="{FF2B5EF4-FFF2-40B4-BE49-F238E27FC236}">
                    <a16:creationId xmlns:a16="http://schemas.microsoft.com/office/drawing/2014/main" id="{0E58141B-71AF-649A-6ED4-C59266CB1A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8939" y="1106197"/>
                <a:ext cx="2202719" cy="585930"/>
              </a:xfrm>
              <a:prstGeom prst="rect">
                <a:avLst/>
              </a:prstGeom>
              <a:blipFill>
                <a:blip r:embed="rId8"/>
                <a:stretch>
                  <a:fillRect l="-3030" b="-28283"/>
                </a:stretch>
              </a:blipFill>
              <a:ln>
                <a:solidFill>
                  <a:srgbClr val="DC6423"/>
                </a:solidFill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ovéPole 24">
                <a:extLst>
                  <a:ext uri="{FF2B5EF4-FFF2-40B4-BE49-F238E27FC236}">
                    <a16:creationId xmlns:a16="http://schemas.microsoft.com/office/drawing/2014/main" id="{09D84CFC-DBC5-E05E-C7CF-6D1E01E0F34C}"/>
                  </a:ext>
                </a:extLst>
              </p:cNvPr>
              <p:cNvSpPr txBox="1"/>
              <p:nvPr/>
            </p:nvSpPr>
            <p:spPr>
              <a:xfrm>
                <a:off x="7308000" y="1183328"/>
                <a:ext cx="504000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(19</m:t>
                      </m:r>
                      <m:r>
                        <a:rPr kumimoji="0" lang="en-US" sz="1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)</m:t>
                      </m:r>
                    </m:oMath>
                  </m:oMathPara>
                </a14:m>
                <a:endParaRPr kumimoji="0" lang="cs-CZ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25" name="TextovéPole 24">
                <a:extLst>
                  <a:ext uri="{FF2B5EF4-FFF2-40B4-BE49-F238E27FC236}">
                    <a16:creationId xmlns:a16="http://schemas.microsoft.com/office/drawing/2014/main" id="{09D84CFC-DBC5-E05E-C7CF-6D1E01E0F3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8000" y="1183328"/>
                <a:ext cx="504000" cy="307777"/>
              </a:xfrm>
              <a:prstGeom prst="rect">
                <a:avLst/>
              </a:prstGeom>
              <a:blipFill>
                <a:blip r:embed="rId9"/>
                <a:stretch>
                  <a:fillRect r="-2439" b="-784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641080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23528" y="320565"/>
            <a:ext cx="7272808" cy="375966"/>
          </a:xfrm>
        </p:spPr>
        <p:txBody>
          <a:bodyPr/>
          <a:lstStyle/>
          <a:p>
            <a:pPr algn="ctr"/>
            <a:r>
              <a:rPr lang="en-US" sz="1800" b="1" dirty="0">
                <a:solidFill>
                  <a:srgbClr val="DC6423"/>
                </a:solidFill>
              </a:rPr>
              <a:t>SPOs in the Kerr NS spacetimes</a:t>
            </a:r>
            <a:endParaRPr lang="cs-CZ" sz="1800" b="1" dirty="0">
              <a:solidFill>
                <a:srgbClr val="DC6423"/>
              </a:solidFill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fld id="{57DBD558-9A89-4908-A280-976A4358E719}" type="slidenum">
              <a:rPr lang="cs-CZ" altLang="cs-CZ" sz="800" smtClean="0">
                <a:solidFill>
                  <a:srgbClr val="DC64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fld>
            <a:endParaRPr lang="cs-CZ" sz="1400" dirty="0">
              <a:solidFill>
                <a:srgbClr val="DC6423"/>
              </a:solidFill>
              <a:latin typeface="Enriqueta" panose="02000000000000000000" pitchFamily="2" charset="0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45D07945-AF49-EC10-ADE5-0F3A8E7216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999" y="1173528"/>
            <a:ext cx="1145755" cy="1038222"/>
          </a:xfrm>
          <a:prstGeom prst="rect">
            <a:avLst/>
          </a:prstGeom>
          <a:ln>
            <a:solidFill>
              <a:srgbClr val="DC6423"/>
            </a:solidFill>
          </a:ln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D56E5146-2A6B-5461-9A47-F3F748934DFE}"/>
              </a:ext>
            </a:extLst>
          </p:cNvPr>
          <p:cNvSpPr txBox="1"/>
          <p:nvPr/>
        </p:nvSpPr>
        <p:spPr>
          <a:xfrm>
            <a:off x="828000" y="812300"/>
            <a:ext cx="2016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u="sng" dirty="0" err="1">
                <a:solidFill>
                  <a:srgbClr val="002060"/>
                </a:solidFill>
              </a:rPr>
              <a:t>Examples</a:t>
            </a:r>
            <a:r>
              <a:rPr lang="cs-CZ" sz="1000" u="sng" dirty="0">
                <a:solidFill>
                  <a:srgbClr val="002060"/>
                </a:solidFill>
              </a:rPr>
              <a:t> </a:t>
            </a:r>
            <a:r>
              <a:rPr lang="cs-CZ" sz="1000" u="sng" dirty="0" err="1">
                <a:solidFill>
                  <a:srgbClr val="002060"/>
                </a:solidFill>
              </a:rPr>
              <a:t>of</a:t>
            </a:r>
            <a:r>
              <a:rPr lang="cs-CZ" sz="1000" u="sng" dirty="0">
                <a:solidFill>
                  <a:srgbClr val="002060"/>
                </a:solidFill>
              </a:rPr>
              <a:t> </a:t>
            </a:r>
            <a:r>
              <a:rPr lang="cs-CZ" sz="1000" u="sng" dirty="0" err="1">
                <a:solidFill>
                  <a:srgbClr val="002060"/>
                </a:solidFill>
              </a:rPr>
              <a:t>various</a:t>
            </a:r>
            <a:r>
              <a:rPr lang="cs-CZ" sz="1000" u="sng" dirty="0">
                <a:solidFill>
                  <a:srgbClr val="002060"/>
                </a:solidFill>
              </a:rPr>
              <a:t> </a:t>
            </a:r>
            <a:r>
              <a:rPr lang="cs-CZ" sz="1000" u="sng" dirty="0" err="1">
                <a:solidFill>
                  <a:srgbClr val="002060"/>
                </a:solidFill>
              </a:rPr>
              <a:t>types</a:t>
            </a:r>
            <a:r>
              <a:rPr lang="cs-CZ" sz="1000" u="sng" dirty="0">
                <a:solidFill>
                  <a:srgbClr val="002060"/>
                </a:solidFill>
              </a:rPr>
              <a:t> </a:t>
            </a:r>
            <a:r>
              <a:rPr lang="cs-CZ" sz="1000" u="sng" dirty="0" err="1">
                <a:solidFill>
                  <a:srgbClr val="002060"/>
                </a:solidFill>
              </a:rPr>
              <a:t>of</a:t>
            </a:r>
            <a:r>
              <a:rPr lang="cs-CZ" sz="1000" u="sng" dirty="0">
                <a:solidFill>
                  <a:srgbClr val="002060"/>
                </a:solidFill>
              </a:rPr>
              <a:t> </a:t>
            </a:r>
            <a:r>
              <a:rPr lang="cs-CZ" sz="1000" u="sng" dirty="0" err="1">
                <a:solidFill>
                  <a:srgbClr val="002060"/>
                </a:solidFill>
              </a:rPr>
              <a:t>SPOs</a:t>
            </a:r>
            <a:r>
              <a:rPr lang="cs-CZ" sz="1000" u="sng" dirty="0">
                <a:solidFill>
                  <a:srgbClr val="002060"/>
                </a:solidFill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ovéPole 7">
                <a:extLst>
                  <a:ext uri="{FF2B5EF4-FFF2-40B4-BE49-F238E27FC236}">
                    <a16:creationId xmlns:a16="http://schemas.microsoft.com/office/drawing/2014/main" id="{076E435D-4F1C-24E4-769F-D8BCF075648B}"/>
                  </a:ext>
                </a:extLst>
              </p:cNvPr>
              <p:cNvSpPr txBox="1"/>
              <p:nvPr/>
            </p:nvSpPr>
            <p:spPr>
              <a:xfrm>
                <a:off x="500456" y="2221061"/>
                <a:ext cx="117686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000" dirty="0"/>
                  <a:t>p</a:t>
                </a:r>
                <a:r>
                  <a:rPr lang="cs-CZ" sz="1000" dirty="0" err="1"/>
                  <a:t>rograde</a:t>
                </a:r>
                <a:r>
                  <a:rPr lang="en-US" sz="1000" dirty="0"/>
                  <a:t> -</a:t>
                </a:r>
                <a:r>
                  <a:rPr lang="cs-CZ" sz="10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sz="1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sz="1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cs-CZ" sz="1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𝜑</m:t>
                        </m:r>
                      </m:sup>
                    </m:sSup>
                    <m:r>
                      <a:rPr lang="en-US" sz="1000" b="0" i="1" smtClean="0">
                        <a:latin typeface="Cambria Math" panose="02040503050406030204" pitchFamily="18" charset="0"/>
                      </a:rPr>
                      <m:t>&gt;0</m:t>
                    </m:r>
                    <m:r>
                      <a:rPr lang="en-US" sz="1000" b="0" i="0" smtClean="0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endParaRPr lang="en-US" sz="100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00" b="0" i="0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1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sz="1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000" b="0" i="1" smtClean="0">
                          <a:latin typeface="Cambria Math" panose="02040503050406030204" pitchFamily="18" charset="0"/>
                        </a:rPr>
                        <m:t>=1.1, </m:t>
                      </m:r>
                      <m:r>
                        <a:rPr lang="en-US" sz="1000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sz="1000" b="0" i="1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cs-CZ" sz="1000" dirty="0"/>
              </a:p>
            </p:txBody>
          </p:sp>
        </mc:Choice>
        <mc:Fallback xmlns="">
          <p:sp>
            <p:nvSpPr>
              <p:cNvPr id="8" name="TextovéPole 7">
                <a:extLst>
                  <a:ext uri="{FF2B5EF4-FFF2-40B4-BE49-F238E27FC236}">
                    <a16:creationId xmlns:a16="http://schemas.microsoft.com/office/drawing/2014/main" id="{076E435D-4F1C-24E4-769F-D8BCF07564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456" y="2221061"/>
                <a:ext cx="1176861" cy="4001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Obrázek 9">
            <a:extLst>
              <a:ext uri="{FF2B5EF4-FFF2-40B4-BE49-F238E27FC236}">
                <a16:creationId xmlns:a16="http://schemas.microsoft.com/office/drawing/2014/main" id="{C47103CB-9BA2-6C87-EEFC-DE4C43D736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39106" y="1182840"/>
            <a:ext cx="1145755" cy="1038221"/>
          </a:xfrm>
          <a:prstGeom prst="rect">
            <a:avLst/>
          </a:prstGeom>
          <a:ln>
            <a:solidFill>
              <a:srgbClr val="DC6423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ovéPole 10">
                <a:extLst>
                  <a:ext uri="{FF2B5EF4-FFF2-40B4-BE49-F238E27FC236}">
                    <a16:creationId xmlns:a16="http://schemas.microsoft.com/office/drawing/2014/main" id="{FA5CDB39-B050-2B8F-5DF9-8289942F3A51}"/>
                  </a:ext>
                </a:extLst>
              </p:cNvPr>
              <p:cNvSpPr txBox="1"/>
              <p:nvPr/>
            </p:nvSpPr>
            <p:spPr>
              <a:xfrm>
                <a:off x="1908000" y="2206186"/>
                <a:ext cx="1337354" cy="4149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000" dirty="0"/>
                  <a:t>polar;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sz="1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𝑆𝑃𝑂</m:t>
                        </m:r>
                      </m:sub>
                    </m:sSub>
                    <m:r>
                      <a:rPr lang="en-US" sz="1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1000" dirty="0"/>
                  <a:t>,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0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sz="1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000" i="1">
                          <a:latin typeface="Cambria Math" panose="02040503050406030204" pitchFamily="18" charset="0"/>
                        </a:rPr>
                        <m:t>=1.1, </m:t>
                      </m:r>
                      <m:sSub>
                        <m:sSubPr>
                          <m:ctrlPr>
                            <a:rPr lang="en-US" sz="1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0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1000" b="0" i="1" smtClean="0">
                              <a:latin typeface="Cambria Math" panose="02040503050406030204" pitchFamily="18" charset="0"/>
                            </a:rPr>
                            <m:t>𝑝𝑜𝑙</m:t>
                          </m:r>
                          <m:r>
                            <a:rPr lang="en-US" sz="1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b>
                      </m:sSub>
                      <m:r>
                        <a:rPr lang="en-US" sz="1000" i="1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sz="1000" b="0" i="1" smtClean="0">
                          <a:latin typeface="Cambria Math" panose="02040503050406030204" pitchFamily="18" charset="0"/>
                        </a:rPr>
                        <m:t>.2</m:t>
                      </m:r>
                    </m:oMath>
                  </m:oMathPara>
                </a14:m>
                <a:endParaRPr lang="cs-CZ" sz="1000" dirty="0"/>
              </a:p>
            </p:txBody>
          </p:sp>
        </mc:Choice>
        <mc:Fallback xmlns="">
          <p:sp>
            <p:nvSpPr>
              <p:cNvPr id="11" name="TextovéPole 10">
                <a:extLst>
                  <a:ext uri="{FF2B5EF4-FFF2-40B4-BE49-F238E27FC236}">
                    <a16:creationId xmlns:a16="http://schemas.microsoft.com/office/drawing/2014/main" id="{FA5CDB39-B050-2B8F-5DF9-8289942F3A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8000" y="2206186"/>
                <a:ext cx="1337354" cy="41498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Obrázek 13">
            <a:extLst>
              <a:ext uri="{FF2B5EF4-FFF2-40B4-BE49-F238E27FC236}">
                <a16:creationId xmlns:a16="http://schemas.microsoft.com/office/drawing/2014/main" id="{5D540B4E-AE43-0B73-974A-F59B1A14474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7999" y="2769757"/>
            <a:ext cx="1145755" cy="1038222"/>
          </a:xfrm>
          <a:prstGeom prst="rect">
            <a:avLst/>
          </a:prstGeom>
          <a:ln>
            <a:solidFill>
              <a:srgbClr val="DC6423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ovéPole 14">
                <a:extLst>
                  <a:ext uri="{FF2B5EF4-FFF2-40B4-BE49-F238E27FC236}">
                    <a16:creationId xmlns:a16="http://schemas.microsoft.com/office/drawing/2014/main" id="{41ACB245-D378-5556-C94E-1451F72BE9E3}"/>
                  </a:ext>
                </a:extLst>
              </p:cNvPr>
              <p:cNvSpPr txBox="1"/>
              <p:nvPr/>
            </p:nvSpPr>
            <p:spPr>
              <a:xfrm>
                <a:off x="405337" y="3807979"/>
                <a:ext cx="125540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000" dirty="0"/>
                  <a:t>mixed, with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sz="1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sz="10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cs-CZ" sz="1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𝜑</m:t>
                        </m:r>
                      </m:sup>
                    </m:sSup>
                    <m:r>
                      <a:rPr lang="en-US" sz="1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1000" i="1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1000" b="0" i="1" smtClean="0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endParaRPr lang="en-US" sz="100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sz="1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000" b="0" i="1" smtClean="0">
                          <a:latin typeface="Cambria Math" panose="02040503050406030204" pitchFamily="18" charset="0"/>
                        </a:rPr>
                        <m:t>=1.1, </m:t>
                      </m:r>
                      <m:r>
                        <a:rPr lang="en-US" sz="1000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sz="1000" b="0" i="1" smtClean="0">
                          <a:latin typeface="Cambria Math" panose="02040503050406030204" pitchFamily="18" charset="0"/>
                        </a:rPr>
                        <m:t>=2.6</m:t>
                      </m:r>
                    </m:oMath>
                  </m:oMathPara>
                </a14:m>
                <a:endParaRPr lang="cs-CZ" sz="1000" dirty="0"/>
              </a:p>
            </p:txBody>
          </p:sp>
        </mc:Choice>
        <mc:Fallback xmlns="">
          <p:sp>
            <p:nvSpPr>
              <p:cNvPr id="15" name="TextovéPole 14">
                <a:extLst>
                  <a:ext uri="{FF2B5EF4-FFF2-40B4-BE49-F238E27FC236}">
                    <a16:creationId xmlns:a16="http://schemas.microsoft.com/office/drawing/2014/main" id="{41ACB245-D378-5556-C94E-1451F72BE9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337" y="3807979"/>
                <a:ext cx="1255408" cy="40011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Obrázek 16">
            <a:extLst>
              <a:ext uri="{FF2B5EF4-FFF2-40B4-BE49-F238E27FC236}">
                <a16:creationId xmlns:a16="http://schemas.microsoft.com/office/drawing/2014/main" id="{5EA76660-5BDB-2F41-C49C-412719894A1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32025" y="2769757"/>
            <a:ext cx="1145755" cy="1038222"/>
          </a:xfrm>
          <a:prstGeom prst="rect">
            <a:avLst/>
          </a:prstGeom>
          <a:ln>
            <a:solidFill>
              <a:srgbClr val="DC6423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ovéPole 18">
                <a:extLst>
                  <a:ext uri="{FF2B5EF4-FFF2-40B4-BE49-F238E27FC236}">
                    <a16:creationId xmlns:a16="http://schemas.microsoft.com/office/drawing/2014/main" id="{5D466E4E-E3F1-205F-6252-45617A586D95}"/>
                  </a:ext>
                </a:extLst>
              </p:cNvPr>
              <p:cNvSpPr txBox="1"/>
              <p:nvPr/>
            </p:nvSpPr>
            <p:spPr>
              <a:xfrm>
                <a:off x="1918190" y="3807979"/>
                <a:ext cx="1261378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000" dirty="0"/>
                  <a:t>ret</a:t>
                </a:r>
                <a:r>
                  <a:rPr lang="cs-CZ" sz="1000" dirty="0" err="1"/>
                  <a:t>rograde</a:t>
                </a:r>
                <a:r>
                  <a:rPr lang="en-US" sz="1000" dirty="0"/>
                  <a:t> -</a:t>
                </a:r>
                <a:r>
                  <a:rPr lang="cs-CZ" sz="10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sz="1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sz="1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cs-CZ" sz="1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𝜑</m:t>
                        </m:r>
                      </m:sup>
                    </m:sSup>
                    <m:r>
                      <a:rPr lang="en-US" sz="1000" b="0" i="1" smtClean="0">
                        <a:latin typeface="Cambria Math" panose="02040503050406030204" pitchFamily="18" charset="0"/>
                      </a:rPr>
                      <m:t>&gt;0</m:t>
                    </m:r>
                    <m:r>
                      <a:rPr lang="en-US" sz="1000" b="0" i="0" smtClean="0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endParaRPr lang="en-US" sz="100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00" b="0" i="0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1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sz="1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000" b="0" i="1" smtClean="0">
                          <a:latin typeface="Cambria Math" panose="02040503050406030204" pitchFamily="18" charset="0"/>
                        </a:rPr>
                        <m:t>=1.1, </m:t>
                      </m:r>
                      <m:r>
                        <a:rPr lang="en-US" sz="1000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sz="1000" b="0" i="1" smtClean="0">
                          <a:latin typeface="Cambria Math" panose="02040503050406030204" pitchFamily="18" charset="0"/>
                        </a:rPr>
                        <m:t>=3.4</m:t>
                      </m:r>
                    </m:oMath>
                  </m:oMathPara>
                </a14:m>
                <a:endParaRPr lang="cs-CZ" sz="1000" dirty="0"/>
              </a:p>
            </p:txBody>
          </p:sp>
        </mc:Choice>
        <mc:Fallback xmlns="">
          <p:sp>
            <p:nvSpPr>
              <p:cNvPr id="19" name="TextovéPole 18">
                <a:extLst>
                  <a:ext uri="{FF2B5EF4-FFF2-40B4-BE49-F238E27FC236}">
                    <a16:creationId xmlns:a16="http://schemas.microsoft.com/office/drawing/2014/main" id="{5D466E4E-E3F1-205F-6252-45617A586D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8190" y="3807979"/>
                <a:ext cx="1261378" cy="40011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Obrázek 20">
            <a:extLst>
              <a:ext uri="{FF2B5EF4-FFF2-40B4-BE49-F238E27FC236}">
                <a16:creationId xmlns:a16="http://schemas.microsoft.com/office/drawing/2014/main" id="{AFF27A1E-4E2E-DF60-5267-C9E645A9631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410213" y="1188525"/>
            <a:ext cx="1161787" cy="1046936"/>
          </a:xfrm>
          <a:prstGeom prst="rect">
            <a:avLst/>
          </a:prstGeom>
          <a:ln>
            <a:solidFill>
              <a:srgbClr val="DC6423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ovéPole 21">
                <a:extLst>
                  <a:ext uri="{FF2B5EF4-FFF2-40B4-BE49-F238E27FC236}">
                    <a16:creationId xmlns:a16="http://schemas.microsoft.com/office/drawing/2014/main" id="{1FCB7FFC-64FB-EE91-2A0E-3BBF6268B404}"/>
                  </a:ext>
                </a:extLst>
              </p:cNvPr>
              <p:cNvSpPr txBox="1"/>
              <p:nvPr/>
            </p:nvSpPr>
            <p:spPr>
              <a:xfrm>
                <a:off x="3179568" y="2240678"/>
                <a:ext cx="176349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00" dirty="0"/>
                  <a:t>with zero nodal shift -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1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r>
                      <a:rPr lang="el-GR" sz="1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𝜑</m:t>
                    </m:r>
                    <m:r>
                      <a:rPr lang="en-US" sz="1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endParaRPr lang="en-US" sz="1000" dirty="0"/>
              </a:p>
              <a:p>
                <a:pPr algn="ctr"/>
                <a14:m>
                  <m:oMath xmlns:m="http://schemas.openxmlformats.org/officeDocument/2006/math">
                    <m:r>
                      <a:rPr lang="en-US" sz="1000" b="0" i="0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1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1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000" b="0" i="1" smtClean="0">
                        <a:latin typeface="Cambria Math" panose="02040503050406030204" pitchFamily="18" charset="0"/>
                      </a:rPr>
                      <m:t>=3, </m:t>
                    </m:r>
                    <m:r>
                      <a:rPr lang="en-US" sz="10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1000" b="0" i="1" smtClean="0">
                        <a:latin typeface="Cambria Math" panose="02040503050406030204" pitchFamily="18" charset="0"/>
                      </a:rPr>
                      <m:t>=1.</m:t>
                    </m:r>
                  </m:oMath>
                </a14:m>
                <a:r>
                  <a:rPr lang="en-US" sz="1000" dirty="0"/>
                  <a:t>7</a:t>
                </a:r>
                <a:endParaRPr lang="cs-CZ" sz="1000" dirty="0"/>
              </a:p>
            </p:txBody>
          </p:sp>
        </mc:Choice>
        <mc:Fallback xmlns="">
          <p:sp>
            <p:nvSpPr>
              <p:cNvPr id="22" name="TextovéPole 21">
                <a:extLst>
                  <a:ext uri="{FF2B5EF4-FFF2-40B4-BE49-F238E27FC236}">
                    <a16:creationId xmlns:a16="http://schemas.microsoft.com/office/drawing/2014/main" id="{1FCB7FFC-64FB-EE91-2A0E-3BBF6268B4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9568" y="2240678"/>
                <a:ext cx="1763490" cy="400110"/>
              </a:xfrm>
              <a:prstGeom prst="rect">
                <a:avLst/>
              </a:prstGeom>
              <a:blipFill>
                <a:blip r:embed="rId12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Obrázek 4">
            <a:extLst>
              <a:ext uri="{FF2B5EF4-FFF2-40B4-BE49-F238E27FC236}">
                <a16:creationId xmlns:a16="http://schemas.microsoft.com/office/drawing/2014/main" id="{7FB7AA74-5817-A3BF-AB40-70D21A94E32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396051" y="2761510"/>
            <a:ext cx="1175949" cy="1070084"/>
          </a:xfrm>
          <a:prstGeom prst="rect">
            <a:avLst/>
          </a:prstGeom>
          <a:ln>
            <a:solidFill>
              <a:srgbClr val="DC6423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ovéPole 6">
                <a:extLst>
                  <a:ext uri="{FF2B5EF4-FFF2-40B4-BE49-F238E27FC236}">
                    <a16:creationId xmlns:a16="http://schemas.microsoft.com/office/drawing/2014/main" id="{D3D7F6C8-707F-2B7F-B035-E5EAEBE6E661}"/>
                  </a:ext>
                </a:extLst>
              </p:cNvPr>
              <p:cNvSpPr txBox="1"/>
              <p:nvPr/>
            </p:nvSpPr>
            <p:spPr>
              <a:xfrm>
                <a:off x="3112906" y="3831594"/>
                <a:ext cx="169405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cs-CZ" sz="1000" dirty="0"/>
                  <a:t>w</a:t>
                </a:r>
                <a:r>
                  <a:rPr lang="cs-CZ" sz="1000" dirty="0" err="1"/>
                  <a:t>ith</a:t>
                </a:r>
                <a:r>
                  <a:rPr lang="cs-CZ" sz="1000" dirty="0"/>
                  <a:t> negative </a:t>
                </a:r>
                <a:r>
                  <a:rPr lang="cs-CZ" sz="1000" dirty="0" err="1"/>
                  <a:t>energy</a:t>
                </a:r>
                <a:r>
                  <a:rPr lang="en-US" sz="1000" dirty="0"/>
                  <a:t> - </a:t>
                </a:r>
                <a14:m>
                  <m:oMath xmlns:m="http://schemas.openxmlformats.org/officeDocument/2006/math">
                    <m:r>
                      <a:rPr lang="cs-CZ" sz="1000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1000" b="0" i="1" smtClean="0">
                        <a:latin typeface="Cambria Math" panose="02040503050406030204" pitchFamily="18" charset="0"/>
                      </a:rPr>
                      <m:t>&lt;0</m:t>
                    </m:r>
                  </m:oMath>
                </a14:m>
                <a:endParaRPr lang="en-US" sz="100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00" b="0" i="0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1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sz="1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000" b="0" i="1" smtClean="0">
                          <a:latin typeface="Cambria Math" panose="02040503050406030204" pitchFamily="18" charset="0"/>
                        </a:rPr>
                        <m:t>=1.1, </m:t>
                      </m:r>
                      <m:r>
                        <a:rPr lang="en-US" sz="1000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sz="1000" b="0" i="1" smtClean="0">
                          <a:latin typeface="Cambria Math" panose="02040503050406030204" pitchFamily="18" charset="0"/>
                        </a:rPr>
                        <m:t>=0.9</m:t>
                      </m:r>
                    </m:oMath>
                  </m:oMathPara>
                </a14:m>
                <a:endParaRPr lang="cs-CZ" sz="1000" dirty="0"/>
              </a:p>
            </p:txBody>
          </p:sp>
        </mc:Choice>
        <mc:Fallback xmlns="">
          <p:sp>
            <p:nvSpPr>
              <p:cNvPr id="7" name="TextovéPole 6">
                <a:extLst>
                  <a:ext uri="{FF2B5EF4-FFF2-40B4-BE49-F238E27FC236}">
                    <a16:creationId xmlns:a16="http://schemas.microsoft.com/office/drawing/2014/main" id="{D3D7F6C8-707F-2B7F-B035-E5EAEBE6E6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2906" y="3831594"/>
                <a:ext cx="1694053" cy="40011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ovéPole 12">
            <a:extLst>
              <a:ext uri="{FF2B5EF4-FFF2-40B4-BE49-F238E27FC236}">
                <a16:creationId xmlns:a16="http://schemas.microsoft.com/office/drawing/2014/main" id="{F0F9FB5C-729B-9D48-5D53-CB477C14BA88}"/>
              </a:ext>
            </a:extLst>
          </p:cNvPr>
          <p:cNvSpPr txBox="1"/>
          <p:nvPr/>
        </p:nvSpPr>
        <p:spPr>
          <a:xfrm>
            <a:off x="3554865" y="819417"/>
            <a:ext cx="101289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u="sng" dirty="0" err="1">
                <a:solidFill>
                  <a:srgbClr val="002060"/>
                </a:solidFill>
              </a:rPr>
              <a:t>Special</a:t>
            </a:r>
            <a:r>
              <a:rPr lang="cs-CZ" sz="1000" u="sng" dirty="0">
                <a:solidFill>
                  <a:srgbClr val="002060"/>
                </a:solidFill>
              </a:rPr>
              <a:t> </a:t>
            </a:r>
            <a:r>
              <a:rPr lang="cs-CZ" sz="1000" u="sng" dirty="0" err="1">
                <a:solidFill>
                  <a:srgbClr val="002060"/>
                </a:solidFill>
              </a:rPr>
              <a:t>cases</a:t>
            </a:r>
            <a:r>
              <a:rPr lang="cs-CZ" sz="1000" u="sng" dirty="0">
                <a:solidFill>
                  <a:srgbClr val="002060"/>
                </a:solidFill>
              </a:rPr>
              <a:t>: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55597EA2-E55A-C881-1682-B6B892BA424A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936336" y="947120"/>
            <a:ext cx="3169649" cy="2540616"/>
          </a:xfrm>
          <a:prstGeom prst="rect">
            <a:avLst/>
          </a:prstGeom>
        </p:spPr>
      </p:pic>
      <p:sp>
        <p:nvSpPr>
          <p:cNvPr id="18" name="TextovéPole 17">
            <a:extLst>
              <a:ext uri="{FF2B5EF4-FFF2-40B4-BE49-F238E27FC236}">
                <a16:creationId xmlns:a16="http://schemas.microsoft.com/office/drawing/2014/main" id="{35929378-553B-4EBA-1952-EA353FB533B1}"/>
              </a:ext>
            </a:extLst>
          </p:cNvPr>
          <p:cNvSpPr txBox="1"/>
          <p:nvPr/>
        </p:nvSpPr>
        <p:spPr>
          <a:xfrm>
            <a:off x="5840205" y="2817124"/>
            <a:ext cx="397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BH</a:t>
            </a:r>
            <a:endParaRPr lang="cs-CZ" sz="1200" dirty="0"/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58429C87-D51F-D840-A8C8-6B579A8EDFFD}"/>
              </a:ext>
            </a:extLst>
          </p:cNvPr>
          <p:cNvSpPr txBox="1"/>
          <p:nvPr/>
        </p:nvSpPr>
        <p:spPr>
          <a:xfrm>
            <a:off x="5338040" y="2065149"/>
            <a:ext cx="25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200" dirty="0"/>
              <a:t>N A K E D    S I N G U L A R I T I ES</a:t>
            </a:r>
            <a:endParaRPr lang="cs-CZ" sz="1200" dirty="0"/>
          </a:p>
        </p:txBody>
      </p:sp>
      <p:pic>
        <p:nvPicPr>
          <p:cNvPr id="24" name="Obrázek 23">
            <a:extLst>
              <a:ext uri="{FF2B5EF4-FFF2-40B4-BE49-F238E27FC236}">
                <a16:creationId xmlns:a16="http://schemas.microsoft.com/office/drawing/2014/main" id="{741168CD-9D8E-1A40-7D79-1D939C719D31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297066" y="3487736"/>
            <a:ext cx="817610" cy="1139657"/>
          </a:xfrm>
          <a:prstGeom prst="rect">
            <a:avLst/>
          </a:prstGeom>
        </p:spPr>
      </p:pic>
      <p:sp>
        <p:nvSpPr>
          <p:cNvPr id="27" name="TextovéPole 26">
            <a:extLst>
              <a:ext uri="{FF2B5EF4-FFF2-40B4-BE49-F238E27FC236}">
                <a16:creationId xmlns:a16="http://schemas.microsoft.com/office/drawing/2014/main" id="{FFD19401-4638-EF46-EC81-0118D9D595DB}"/>
              </a:ext>
            </a:extLst>
          </p:cNvPr>
          <p:cNvSpPr txBox="1"/>
          <p:nvPr/>
        </p:nvSpPr>
        <p:spPr>
          <a:xfrm>
            <a:off x="6114676" y="3460176"/>
            <a:ext cx="93807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event horizons</a:t>
            </a:r>
            <a:endParaRPr lang="cs-CZ" sz="1000" dirty="0"/>
          </a:p>
        </p:txBody>
      </p:sp>
      <p:sp>
        <p:nvSpPr>
          <p:cNvPr id="28" name="TextovéPole 27">
            <a:extLst>
              <a:ext uri="{FF2B5EF4-FFF2-40B4-BE49-F238E27FC236}">
                <a16:creationId xmlns:a16="http://schemas.microsoft.com/office/drawing/2014/main" id="{F122372C-A640-4A42-6376-2E895E36B593}"/>
              </a:ext>
            </a:extLst>
          </p:cNvPr>
          <p:cNvSpPr txBox="1"/>
          <p:nvPr/>
        </p:nvSpPr>
        <p:spPr>
          <a:xfrm>
            <a:off x="6120432" y="3702012"/>
            <a:ext cx="144943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equatorial circular orbits</a:t>
            </a:r>
            <a:endParaRPr lang="cs-CZ" sz="1000" dirty="0"/>
          </a:p>
        </p:txBody>
      </p:sp>
      <p:sp>
        <p:nvSpPr>
          <p:cNvPr id="29" name="TextovéPole 28">
            <a:extLst>
              <a:ext uri="{FF2B5EF4-FFF2-40B4-BE49-F238E27FC236}">
                <a16:creationId xmlns:a16="http://schemas.microsoft.com/office/drawing/2014/main" id="{3C939F97-AC79-7394-65A7-4DE1C334F12B}"/>
              </a:ext>
            </a:extLst>
          </p:cNvPr>
          <p:cNvSpPr txBox="1"/>
          <p:nvPr/>
        </p:nvSpPr>
        <p:spPr>
          <a:xfrm>
            <a:off x="6114676" y="3941757"/>
            <a:ext cx="138852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marginally stable SPOs</a:t>
            </a:r>
            <a:endParaRPr lang="cs-CZ" sz="1000" dirty="0"/>
          </a:p>
        </p:txBody>
      </p:sp>
      <p:sp>
        <p:nvSpPr>
          <p:cNvPr id="30" name="TextovéPole 29">
            <a:extLst>
              <a:ext uri="{FF2B5EF4-FFF2-40B4-BE49-F238E27FC236}">
                <a16:creationId xmlns:a16="http://schemas.microsoft.com/office/drawing/2014/main" id="{5B386BF9-D149-6127-4708-EB664B30393C}"/>
              </a:ext>
            </a:extLst>
          </p:cNvPr>
          <p:cNvSpPr txBox="1"/>
          <p:nvPr/>
        </p:nvSpPr>
        <p:spPr>
          <a:xfrm>
            <a:off x="6114676" y="4169464"/>
            <a:ext cx="76495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polar SPOs</a:t>
            </a:r>
            <a:endParaRPr lang="cs-CZ" sz="1000" dirty="0"/>
          </a:p>
        </p:txBody>
      </p:sp>
      <p:sp>
        <p:nvSpPr>
          <p:cNvPr id="31" name="TextovéPole 30">
            <a:extLst>
              <a:ext uri="{FF2B5EF4-FFF2-40B4-BE49-F238E27FC236}">
                <a16:creationId xmlns:a16="http://schemas.microsoft.com/office/drawing/2014/main" id="{1460747F-5752-B5D2-359C-45EEDC7BC3DC}"/>
              </a:ext>
            </a:extLst>
          </p:cNvPr>
          <p:cNvSpPr txBox="1"/>
          <p:nvPr/>
        </p:nvSpPr>
        <p:spPr>
          <a:xfrm>
            <a:off x="6114676" y="4415685"/>
            <a:ext cx="130035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zero nodal shift SPOs</a:t>
            </a:r>
            <a:endParaRPr lang="cs-CZ" sz="1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ovéPole 34">
                <a:extLst>
                  <a:ext uri="{FF2B5EF4-FFF2-40B4-BE49-F238E27FC236}">
                    <a16:creationId xmlns:a16="http://schemas.microsoft.com/office/drawing/2014/main" id="{8031CB60-7C7A-AF29-AE14-39816807F291}"/>
                  </a:ext>
                </a:extLst>
              </p:cNvPr>
              <p:cNvSpPr txBox="1"/>
              <p:nvPr/>
            </p:nvSpPr>
            <p:spPr>
              <a:xfrm>
                <a:off x="5371347" y="1195547"/>
                <a:ext cx="559081" cy="2462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cs-CZ" sz="1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𝐸</m:t>
                      </m:r>
                      <m:r>
                        <a:rPr kumimoji="0" lang="en-US" sz="1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&lt;0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35" name="TextovéPole 34">
                <a:extLst>
                  <a:ext uri="{FF2B5EF4-FFF2-40B4-BE49-F238E27FC236}">
                    <a16:creationId xmlns:a16="http://schemas.microsoft.com/office/drawing/2014/main" id="{8031CB60-7C7A-AF29-AE14-39816807F2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1347" y="1195547"/>
                <a:ext cx="559081" cy="246221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Vývojový diagram: postup 39">
            <a:extLst>
              <a:ext uri="{FF2B5EF4-FFF2-40B4-BE49-F238E27FC236}">
                <a16:creationId xmlns:a16="http://schemas.microsoft.com/office/drawing/2014/main" id="{0834264F-B0A6-33F8-8066-B27CD68FC4CF}"/>
              </a:ext>
            </a:extLst>
          </p:cNvPr>
          <p:cNvSpPr/>
          <p:nvPr/>
        </p:nvSpPr>
        <p:spPr>
          <a:xfrm>
            <a:off x="7665098" y="3896529"/>
            <a:ext cx="264942" cy="223010"/>
          </a:xfrm>
          <a:prstGeom prst="flowChartProcess">
            <a:avLst/>
          </a:prstGeom>
          <a:solidFill>
            <a:srgbClr val="7030A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ovéPole 40">
                <a:extLst>
                  <a:ext uri="{FF2B5EF4-FFF2-40B4-BE49-F238E27FC236}">
                    <a16:creationId xmlns:a16="http://schemas.microsoft.com/office/drawing/2014/main" id="{D5BCBACD-A3F8-CA86-1850-BBDF756D7128}"/>
                  </a:ext>
                </a:extLst>
              </p:cNvPr>
              <p:cNvSpPr txBox="1"/>
              <p:nvPr/>
            </p:nvSpPr>
            <p:spPr>
              <a:xfrm>
                <a:off x="8025270" y="3896529"/>
                <a:ext cx="424732" cy="17453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cs-CZ" sz="10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0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p>
                          <m:r>
                            <a:rPr lang="cs-CZ" sz="1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𝜑</m:t>
                          </m:r>
                        </m:sup>
                      </m:sSup>
                      <m:r>
                        <a:rPr lang="cs-CZ" sz="1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⋛</m:t>
                      </m:r>
                      <m:r>
                        <a:rPr lang="en-US" sz="1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cs-CZ" sz="1000" dirty="0"/>
              </a:p>
            </p:txBody>
          </p:sp>
        </mc:Choice>
        <mc:Fallback xmlns="">
          <p:sp>
            <p:nvSpPr>
              <p:cNvPr id="41" name="TextovéPole 40">
                <a:extLst>
                  <a:ext uri="{FF2B5EF4-FFF2-40B4-BE49-F238E27FC236}">
                    <a16:creationId xmlns:a16="http://schemas.microsoft.com/office/drawing/2014/main" id="{D5BCBACD-A3F8-CA86-1850-BBDF756D71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5270" y="3896529"/>
                <a:ext cx="424732" cy="174535"/>
              </a:xfrm>
              <a:prstGeom prst="rect">
                <a:avLst/>
              </a:prstGeom>
              <a:blipFill>
                <a:blip r:embed="rId18"/>
                <a:stretch>
                  <a:fillRect l="-7143" t="-6897" r="-7143" b="-3448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Obdélník 42">
            <a:extLst>
              <a:ext uri="{FF2B5EF4-FFF2-40B4-BE49-F238E27FC236}">
                <a16:creationId xmlns:a16="http://schemas.microsoft.com/office/drawing/2014/main" id="{735F0CE6-FCB1-8B36-ED54-F6FD33247205}"/>
              </a:ext>
            </a:extLst>
          </p:cNvPr>
          <p:cNvSpPr/>
          <p:nvPr/>
        </p:nvSpPr>
        <p:spPr>
          <a:xfrm>
            <a:off x="7656813" y="3448731"/>
            <a:ext cx="264942" cy="22301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ovéPole 44">
                <a:extLst>
                  <a:ext uri="{FF2B5EF4-FFF2-40B4-BE49-F238E27FC236}">
                    <a16:creationId xmlns:a16="http://schemas.microsoft.com/office/drawing/2014/main" id="{1A0F490D-8F03-3AB5-2D1D-8B766F5B6619}"/>
                  </a:ext>
                </a:extLst>
              </p:cNvPr>
              <p:cNvSpPr txBox="1"/>
              <p:nvPr/>
            </p:nvSpPr>
            <p:spPr>
              <a:xfrm>
                <a:off x="7949815" y="3443830"/>
                <a:ext cx="576000" cy="2462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cs-CZ" sz="1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1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𝑘</m:t>
                          </m:r>
                        </m:e>
                        <m:sup>
                          <m:r>
                            <a:rPr kumimoji="0" lang="cs-CZ" sz="1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𝜑</m:t>
                          </m:r>
                        </m:sup>
                      </m:sSup>
                      <m:r>
                        <a:rPr kumimoji="0" lang="en-US" sz="1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&gt;0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45" name="TextovéPole 44">
                <a:extLst>
                  <a:ext uri="{FF2B5EF4-FFF2-40B4-BE49-F238E27FC236}">
                    <a16:creationId xmlns:a16="http://schemas.microsoft.com/office/drawing/2014/main" id="{1A0F490D-8F03-3AB5-2D1D-8B766F5B66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49815" y="3443830"/>
                <a:ext cx="576000" cy="246221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Obdélník 45">
            <a:extLst>
              <a:ext uri="{FF2B5EF4-FFF2-40B4-BE49-F238E27FC236}">
                <a16:creationId xmlns:a16="http://schemas.microsoft.com/office/drawing/2014/main" id="{4C0A1419-2FCC-ADD4-7398-F70AF9712E99}"/>
              </a:ext>
            </a:extLst>
          </p:cNvPr>
          <p:cNvSpPr/>
          <p:nvPr/>
        </p:nvSpPr>
        <p:spPr>
          <a:xfrm>
            <a:off x="7665098" y="4344327"/>
            <a:ext cx="264943" cy="22835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ovéPole 47">
                <a:extLst>
                  <a:ext uri="{FF2B5EF4-FFF2-40B4-BE49-F238E27FC236}">
                    <a16:creationId xmlns:a16="http://schemas.microsoft.com/office/drawing/2014/main" id="{81058342-28DA-0993-BB0E-D704376F7E73}"/>
                  </a:ext>
                </a:extLst>
              </p:cNvPr>
              <p:cNvSpPr txBox="1"/>
              <p:nvPr/>
            </p:nvSpPr>
            <p:spPr>
              <a:xfrm>
                <a:off x="7930040" y="4335391"/>
                <a:ext cx="575999" cy="2462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cs-CZ" sz="1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1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𝑘</m:t>
                          </m:r>
                        </m:e>
                        <m:sup>
                          <m:r>
                            <a:rPr kumimoji="0" lang="cs-CZ" sz="1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𝜑</m:t>
                          </m:r>
                        </m:sup>
                      </m:sSup>
                      <m:r>
                        <a:rPr kumimoji="0" lang="en-US" sz="1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&lt;0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48" name="TextovéPole 47">
                <a:extLst>
                  <a:ext uri="{FF2B5EF4-FFF2-40B4-BE49-F238E27FC236}">
                    <a16:creationId xmlns:a16="http://schemas.microsoft.com/office/drawing/2014/main" id="{81058342-28DA-0993-BB0E-D704376F7E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0040" y="4335391"/>
                <a:ext cx="575999" cy="246221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658042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23528" y="320565"/>
            <a:ext cx="7272808" cy="375966"/>
          </a:xfrm>
        </p:spPr>
        <p:txBody>
          <a:bodyPr/>
          <a:lstStyle/>
          <a:p>
            <a:pPr algn="ctr"/>
            <a:r>
              <a:rPr lang="en-US" sz="1400" b="1" dirty="0">
                <a:solidFill>
                  <a:srgbClr val="DC6423"/>
                </a:solidFill>
              </a:rPr>
              <a:t>SPOs related to Keplerian accretion disks and possible observational consequences</a:t>
            </a:r>
            <a:endParaRPr lang="cs-CZ" sz="1400" b="1" dirty="0">
              <a:solidFill>
                <a:srgbClr val="DC6423"/>
              </a:solidFill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fld id="{57DBD558-9A89-4908-A280-976A4358E719}" type="slidenum">
              <a:rPr lang="cs-CZ" altLang="cs-CZ" sz="800" smtClean="0">
                <a:solidFill>
                  <a:srgbClr val="DC64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fld>
            <a:endParaRPr lang="cs-CZ" sz="1400" dirty="0">
              <a:solidFill>
                <a:srgbClr val="DC6423"/>
              </a:solidFill>
              <a:latin typeface="Enriqueta" panose="02000000000000000000" pitchFamily="2" charset="0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0F88BDC6-6F0B-4099-55F0-DDFB9C4073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543" y="771751"/>
            <a:ext cx="1983457" cy="13627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ovéPole 6">
                <a:extLst>
                  <a:ext uri="{FF2B5EF4-FFF2-40B4-BE49-F238E27FC236}">
                    <a16:creationId xmlns:a16="http://schemas.microsoft.com/office/drawing/2014/main" id="{31B6919B-6CD8-7834-40E5-981E5C86E186}"/>
                  </a:ext>
                </a:extLst>
              </p:cNvPr>
              <p:cNvSpPr txBox="1"/>
              <p:nvPr/>
            </p:nvSpPr>
            <p:spPr>
              <a:xfrm>
                <a:off x="252001" y="2134451"/>
                <a:ext cx="3528000" cy="10827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cs-CZ" sz="8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8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cs-CZ" sz="8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𝑚𝑠𝑐</m:t>
                        </m:r>
                      </m:sub>
                    </m:sSub>
                  </m:oMath>
                </a14:m>
                <a:r>
                  <a:rPr lang="cs-CZ" sz="800" dirty="0">
                    <a:solidFill>
                      <a:prstClr val="black"/>
                    </a:solidFill>
                    <a:latin typeface="Calibri" panose="020F0502020204030204"/>
                  </a:rPr>
                  <a:t> -</a:t>
                </a:r>
                <a:r>
                  <a:rPr lang="en-US" sz="800" dirty="0">
                    <a:solidFill>
                      <a:prstClr val="black"/>
                    </a:solidFill>
                    <a:latin typeface="Calibri" panose="020F0502020204030204"/>
                  </a:rPr>
                  <a:t> </a:t>
                </a:r>
                <a:r>
                  <a:rPr lang="en-US" sz="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marginally stable circular equatorial orbits of the so-called I. family for particles 𝑚≠0</a:t>
                </a:r>
                <a:r>
                  <a:rPr lang="cs-CZ" sz="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cs-CZ" sz="800" i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cs-CZ" sz="8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8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cs-CZ" sz="8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𝑧𝐸</m:t>
                        </m:r>
                        <m:r>
                          <a:rPr lang="cs-CZ" sz="8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1,2</m:t>
                        </m:r>
                      </m:sub>
                    </m:sSub>
                  </m:oMath>
                </a14:m>
                <a:r>
                  <a:rPr lang="cs-CZ" sz="800" dirty="0">
                    <a:solidFill>
                      <a:prstClr val="black"/>
                    </a:solidFill>
                    <a:latin typeface="Calibri" panose="020F0502020204030204"/>
                  </a:rPr>
                  <a:t> -</a:t>
                </a:r>
                <a:r>
                  <a:rPr lang="en-US" sz="800" dirty="0">
                    <a:solidFill>
                      <a:prstClr val="black"/>
                    </a:solidFill>
                    <a:latin typeface="Calibri" panose="020F0502020204030204"/>
                  </a:rPr>
                  <a:t> </a:t>
                </a:r>
                <a:r>
                  <a:rPr lang="en-US" sz="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orbits of zero-energy particles 𝐸=0</a:t>
                </a:r>
                <a:endParaRPr lang="cs-CZ" sz="8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cs-CZ" sz="800" dirty="0">
                  <a:solidFill>
                    <a:prstClr val="black"/>
                  </a:solidFill>
                  <a:latin typeface="Calibri" panose="020F0502020204030204"/>
                </a:endParaRPr>
              </a:p>
              <a:p>
                <a:r>
                  <a:rPr lang="cs-CZ" sz="800" dirty="0">
                    <a:solidFill>
                      <a:prstClr val="black"/>
                    </a:solidFill>
                    <a:latin typeface="Calibri" panose="020F0502020204030204"/>
                  </a:rPr>
                  <a:t> (</a:t>
                </a:r>
                <a:r>
                  <a:rPr lang="en-US" sz="800" dirty="0"/>
                  <a:t>Z. </a:t>
                </a:r>
                <a:r>
                  <a:rPr lang="en-US" sz="800" dirty="0" err="1"/>
                  <a:t>Stuchlík</a:t>
                </a:r>
                <a:r>
                  <a:rPr lang="en-US" sz="800" dirty="0"/>
                  <a:t>, Equatorial circular orbits and the motion of the shell</a:t>
                </a:r>
              </a:p>
              <a:p>
                <a:r>
                  <a:rPr lang="en-US" sz="800" dirty="0"/>
                  <a:t>of dust in the field of a rotating naked singularity. Bull. </a:t>
                </a:r>
                <a:r>
                  <a:rPr lang="en-US" sz="800" dirty="0" err="1"/>
                  <a:t>Astronom</a:t>
                </a:r>
                <a:r>
                  <a:rPr lang="en-US" sz="800" dirty="0"/>
                  <a:t>.</a:t>
                </a:r>
              </a:p>
              <a:p>
                <a:r>
                  <a:rPr lang="pl-PL" sz="800" dirty="0"/>
                  <a:t>Inst. Czechoslov. </a:t>
                </a:r>
                <a:r>
                  <a:rPr lang="pl-PL" sz="800" b="1" dirty="0"/>
                  <a:t>31</a:t>
                </a:r>
                <a:r>
                  <a:rPr lang="pl-PL" sz="800" dirty="0"/>
                  <a:t>, 129–144 (1980))</a:t>
                </a:r>
                <a:endParaRPr lang="en-US" sz="800" i="1" dirty="0">
                  <a:solidFill>
                    <a:prstClr val="black"/>
                  </a:solidFill>
                  <a:latin typeface="Cambria Math" panose="02040503050406030204" pitchFamily="18" charset="0"/>
                </a:endParaRPr>
              </a:p>
              <a:p>
                <a:endParaRPr lang="cs-CZ" sz="80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7" name="TextovéPole 6">
                <a:extLst>
                  <a:ext uri="{FF2B5EF4-FFF2-40B4-BE49-F238E27FC236}">
                    <a16:creationId xmlns:a16="http://schemas.microsoft.com/office/drawing/2014/main" id="{31B6919B-6CD8-7834-40E5-981E5C86E1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001" y="2134451"/>
                <a:ext cx="3528000" cy="10827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ovéPole 8">
                <a:extLst>
                  <a:ext uri="{FF2B5EF4-FFF2-40B4-BE49-F238E27FC236}">
                    <a16:creationId xmlns:a16="http://schemas.microsoft.com/office/drawing/2014/main" id="{7AADDB07-4BE9-813B-F0AF-C2B1DD30C096}"/>
                  </a:ext>
                </a:extLst>
              </p:cNvPr>
              <p:cNvSpPr txBox="1"/>
              <p:nvPr/>
            </p:nvSpPr>
            <p:spPr>
              <a:xfrm>
                <a:off x="3945591" y="817796"/>
                <a:ext cx="3744416" cy="168308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1000" u="sng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The half-period of a photon on an orbit with zero nodal </a:t>
                </a:r>
                <a:r>
                  <a:rPr lang="cs-CZ" sz="1000" u="sng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shift </a:t>
                </a:r>
              </a:p>
              <a:p>
                <a:r>
                  <a:rPr lang="en-US" sz="1000" u="sng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(return time to node):</a:t>
                </a:r>
                <a:endParaRPr lang="cs-CZ" sz="1000" u="sng" dirty="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1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el-GR" sz="1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1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𝑛𝑜𝑑</m:t>
                          </m:r>
                        </m:sub>
                      </m:sSub>
                      <m:r>
                        <a:rPr lang="en-US" sz="1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</m:t>
                      </m:r>
                      <m:f>
                        <m:fPr>
                          <m:ctrlPr>
                            <a:rPr lang="en-US" sz="1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sz="1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1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1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US" sz="1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1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sz="1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1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−2</m:t>
                          </m:r>
                          <m:r>
                            <a:rPr lang="en-US" sz="1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𝑎𝑟</m:t>
                          </m:r>
                          <m:d>
                            <m:dPr>
                              <m:ctrlPr>
                                <a:rPr lang="en-US" sz="1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ℓ</m:t>
                                  </m:r>
                                </m:e>
                                <m:sub>
                                  <m:r>
                                    <a:rPr lang="en-US" sz="1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𝑆𝑃𝑂</m:t>
                                  </m:r>
                                </m:sub>
                              </m:sSub>
                              <m:r>
                                <a:rPr lang="en-US" sz="1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</m:num>
                        <m:den>
                          <m:r>
                            <a:rPr lang="en-US" sz="1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  <m:r>
                            <m:rPr>
                              <m:sty m:val="p"/>
                            </m:rPr>
                            <a:rPr lang="el-GR" sz="1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Δ</m:t>
                          </m:r>
                          <m:rad>
                            <m:radPr>
                              <m:degHide m:val="on"/>
                              <m:ctrlPr>
                                <a:rPr lang="el-GR" sz="1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b>
                                <m:sSubPr>
                                  <m:ctrlPr>
                                    <a:rPr lang="el-GR" sz="1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sz="1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</m:sub>
                              </m:sSub>
                              <m:r>
                                <a:rPr lang="en-US" sz="1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1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sz="1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</m:sub>
                              </m:sSub>
                            </m:e>
                          </m:rad>
                        </m:den>
                      </m:f>
                      <m:r>
                        <a:rPr lang="en-US" sz="1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1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𝐾</m:t>
                      </m:r>
                      <m:d>
                        <m:dPr>
                          <m:ctrlPr>
                            <a:rPr lang="en-US" sz="1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1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sz="1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sz="1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sz="1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</m:sub>
                              </m:sSub>
                              <m:r>
                                <a:rPr lang="en-US" sz="1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1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sz="1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en-US" sz="1000" b="0" dirty="0"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00" b="0" i="1" smtClean="0">
                          <a:latin typeface="Cambria Math" panose="02040503050406030204" pitchFamily="18" charset="0"/>
                        </a:rPr>
                        <m:t>+4</m:t>
                      </m:r>
                      <m:r>
                        <a:rPr lang="en-US" sz="1000" b="0" i="1" smtClean="0">
                          <a:latin typeface="Cambria Math" panose="02040503050406030204" pitchFamily="18" charset="0"/>
                        </a:rPr>
                        <m:t>𝑎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1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sz="1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</m:sub>
                              </m:sSub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sz="1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sSub>
                                    <m:sSubPr>
                                      <m:ctrlPr>
                                        <a:rPr lang="en-US" sz="1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en-US" sz="1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+</m:t>
                                      </m:r>
                                    </m:sub>
                                  </m:sSub>
                                  <m:r>
                                    <a:rPr lang="en-US" sz="1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1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en-US" sz="1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</m:t>
                                      </m:r>
                                    </m:sub>
                                  </m:sSub>
                                </m:e>
                              </m:rad>
                            </m:den>
                          </m:f>
                          <m:r>
                            <a:rPr lang="en-US" sz="1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  <m:d>
                            <m:dPr>
                              <m:ctrlPr>
                                <a:rPr lang="en-US" sz="1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1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en-US" sz="1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+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1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en-US" sz="1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+</m:t>
                                      </m:r>
                                    </m:sub>
                                  </m:sSub>
                                  <m:r>
                                    <a:rPr lang="en-US" sz="1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1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en-US" sz="1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  <m:r>
                            <a:rPr lang="en-US" sz="1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ad>
                            <m:radPr>
                              <m:degHide m:val="on"/>
                              <m:ctrlPr>
                                <a:rPr lang="en-US" sz="1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b>
                                <m:sSubPr>
                                  <m:ctrlPr>
                                    <a:rPr lang="en-US" sz="1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sz="1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</m:sub>
                              </m:sSub>
                              <m:r>
                                <a:rPr lang="en-US" sz="1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1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sz="1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</m:sub>
                              </m:sSub>
                            </m:e>
                          </m:rad>
                          <m:r>
                            <a:rPr lang="en-US" sz="1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  <m:d>
                            <m:dPr>
                              <m:ctrlPr>
                                <a:rPr lang="en-US" sz="1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1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en-US" sz="1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+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1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en-US" sz="1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+</m:t>
                                      </m:r>
                                    </m:sub>
                                  </m:sSub>
                                  <m:r>
                                    <a:rPr lang="en-US" sz="1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1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en-US" sz="1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</m:d>
                    </m:oMath>
                  </m:oMathPara>
                </a14:m>
                <a:endParaRPr lang="en-US" sz="1000" b="0" dirty="0"/>
              </a:p>
              <a:p>
                <a:endParaRPr lang="en-US" sz="10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0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1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±</m:t>
                        </m:r>
                      </m:sub>
                    </m:sSub>
                  </m:oMath>
                </a14:m>
                <a:r>
                  <a:rPr lang="en-US" sz="1000" b="0" dirty="0"/>
                  <a:t>- positive/negative roots of </a:t>
                </a:r>
                <a14:m>
                  <m:oMath xmlns:m="http://schemas.openxmlformats.org/officeDocument/2006/math">
                    <m:r>
                      <a:rPr lang="en-US" sz="1000" b="0" i="1" smtClean="0">
                        <a:latin typeface="Cambria Math" panose="02040503050406030204" pitchFamily="18" charset="0"/>
                      </a:rPr>
                      <m:t>𝑀</m:t>
                    </m:r>
                    <m:d>
                      <m:dPr>
                        <m:ctrlPr>
                          <a:rPr lang="en-US" sz="1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0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  <m:r>
                      <a:rPr lang="en-US" sz="1000" b="0" i="1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endParaRPr lang="en-US" sz="1000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1000" b="0" i="1" smtClean="0">
                        <a:latin typeface="Cambria Math" panose="02040503050406030204" pitchFamily="18" charset="0"/>
                      </a:rPr>
                      <m:t>𝐾</m:t>
                    </m:r>
                    <m:d>
                      <m:dPr>
                        <m:ctrlPr>
                          <a:rPr lang="en-US" sz="1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sz="1000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1000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1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0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1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000" b="0" dirty="0"/>
                  <a:t> – complete elliptic integrals of first/second kind </a:t>
                </a:r>
              </a:p>
              <a:p>
                <a:endParaRPr lang="en-US" sz="1400" dirty="0"/>
              </a:p>
            </p:txBody>
          </p:sp>
        </mc:Choice>
        <mc:Fallback xmlns="">
          <p:sp>
            <p:nvSpPr>
              <p:cNvPr id="9" name="TextovéPole 8">
                <a:extLst>
                  <a:ext uri="{FF2B5EF4-FFF2-40B4-BE49-F238E27FC236}">
                    <a16:creationId xmlns:a16="http://schemas.microsoft.com/office/drawing/2014/main" id="{7AADDB07-4BE9-813B-F0AF-C2B1DD30C0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5591" y="817796"/>
                <a:ext cx="3744416" cy="1683089"/>
              </a:xfrm>
              <a:prstGeom prst="rect">
                <a:avLst/>
              </a:prstGeom>
              <a:blipFill>
                <a:blip r:embed="rId5"/>
                <a:stretch>
                  <a:fillRect l="-2117" t="-253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ovéPole 15">
                <a:extLst>
                  <a:ext uri="{FF2B5EF4-FFF2-40B4-BE49-F238E27FC236}">
                    <a16:creationId xmlns:a16="http://schemas.microsoft.com/office/drawing/2014/main" id="{C6E88A6F-B34C-848C-04A6-C0434502D13C}"/>
                  </a:ext>
                </a:extLst>
              </p:cNvPr>
              <p:cNvSpPr txBox="1"/>
              <p:nvPr/>
            </p:nvSpPr>
            <p:spPr>
              <a:xfrm>
                <a:off x="4140000" y="2707462"/>
                <a:ext cx="3096000" cy="311752"/>
              </a:xfrm>
              <a:prstGeom prst="rect">
                <a:avLst/>
              </a:prstGeom>
              <a:noFill/>
              <a:ln>
                <a:solidFill>
                  <a:srgbClr val="DC6423"/>
                </a:solidFill>
              </a:ln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cs-CZ" sz="1000" b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Cambria Math" panose="02040503050406030204" pitchFamily="18" charset="0"/>
                    <a:cs typeface="+mn-cs"/>
                  </a:rPr>
                  <a:t>In standard </a:t>
                </a:r>
                <a:r>
                  <a:rPr kumimoji="0" lang="cs-CZ" sz="1000" b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Cambria Math" panose="02040503050406030204" pitchFamily="18" charset="0"/>
                    <a:cs typeface="+mn-cs"/>
                  </a:rPr>
                  <a:t>dimensional</a:t>
                </a:r>
                <a:r>
                  <a:rPr kumimoji="0" lang="cs-CZ" sz="1000" b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Cambria Math" panose="02040503050406030204" pitchFamily="18" charset="0"/>
                    <a:cs typeface="+mn-cs"/>
                  </a:rPr>
                  <a:t> </a:t>
                </a:r>
                <a:r>
                  <a:rPr kumimoji="0" lang="cs-CZ" sz="1000" b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Cambria Math" panose="02040503050406030204" pitchFamily="18" charset="0"/>
                    <a:cs typeface="+mn-cs"/>
                  </a:rPr>
                  <a:t>units</a:t>
                </a:r>
                <a:r>
                  <a:rPr kumimoji="0" lang="cs-CZ" sz="1000" b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Cambria Math" panose="02040503050406030204" pitchFamily="18" charset="0"/>
                    <a:cs typeface="+mn-cs"/>
                  </a:rPr>
                  <a:t>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l-GR" sz="1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Δ</m:t>
                    </m:r>
                    <m:sSub>
                      <m:sSubPr>
                        <m:ctrlPr>
                          <a:rPr kumimoji="0" lang="el-GR" sz="1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𝑡</m:t>
                        </m:r>
                      </m:e>
                      <m:sub>
                        <m:r>
                          <a:rPr kumimoji="0" lang="en-US" sz="1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𝑛𝑜𝑑</m:t>
                        </m:r>
                        <m:r>
                          <a:rPr kumimoji="0" lang="en-US" sz="1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(</m:t>
                        </m:r>
                        <m:r>
                          <a:rPr kumimoji="0" lang="en-US" sz="1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𝑑𝑖𝑚</m:t>
                        </m:r>
                        <m:r>
                          <a:rPr kumimoji="0" lang="en-US" sz="1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)</m:t>
                        </m:r>
                      </m:sub>
                    </m:sSub>
                    <m:r>
                      <a:rPr kumimoji="0" lang="en-US" sz="1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0" lang="en-US" sz="1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1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𝐺</m:t>
                        </m:r>
                        <m:r>
                          <a:rPr kumimoji="0" lang="cs-CZ" sz="1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𝑀</m:t>
                        </m:r>
                      </m:num>
                      <m:den>
                        <m:sSup>
                          <m:sSupPr>
                            <m:ctrlPr>
                              <a:rPr kumimoji="0" lang="en-US" sz="1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n-US" sz="1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𝑐</m:t>
                            </m:r>
                          </m:e>
                          <m:sup>
                            <m:r>
                              <a:rPr kumimoji="0" lang="en-US" sz="1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3</m:t>
                            </m:r>
                          </m:sup>
                        </m:sSup>
                      </m:den>
                    </m:f>
                    <m:r>
                      <m:rPr>
                        <m:sty m:val="p"/>
                      </m:rPr>
                      <a:rPr kumimoji="0" lang="el-GR" sz="1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Δ</m:t>
                    </m:r>
                    <m:sSub>
                      <m:sSubPr>
                        <m:ctrlPr>
                          <a:rPr kumimoji="0" lang="el-GR" sz="1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𝑡</m:t>
                        </m:r>
                      </m:e>
                      <m:sub>
                        <m:r>
                          <a:rPr kumimoji="0" lang="en-US" sz="1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𝑛𝑜𝑑</m:t>
                        </m:r>
                      </m:sub>
                    </m:sSub>
                  </m:oMath>
                </a14:m>
                <a:endParaRPr kumimoji="0" lang="cs-CZ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/>
                  <a:cs typeface="+mn-cs"/>
                </a:endParaRPr>
              </a:p>
            </p:txBody>
          </p:sp>
        </mc:Choice>
        <mc:Fallback xmlns="">
          <p:sp>
            <p:nvSpPr>
              <p:cNvPr id="16" name="TextovéPole 15">
                <a:extLst>
                  <a:ext uri="{FF2B5EF4-FFF2-40B4-BE49-F238E27FC236}">
                    <a16:creationId xmlns:a16="http://schemas.microsoft.com/office/drawing/2014/main" id="{C6E88A6F-B34C-848C-04A6-C0434502D1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0000" y="2707462"/>
                <a:ext cx="3096000" cy="31175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rgbClr val="DC6423"/>
                </a:solidFill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ovéPole 17">
                <a:extLst>
                  <a:ext uri="{FF2B5EF4-FFF2-40B4-BE49-F238E27FC236}">
                    <a16:creationId xmlns:a16="http://schemas.microsoft.com/office/drawing/2014/main" id="{08F64EA8-D940-A72A-C4E5-5B970278953B}"/>
                  </a:ext>
                </a:extLst>
              </p:cNvPr>
              <p:cNvSpPr txBox="1"/>
              <p:nvPr/>
            </p:nvSpPr>
            <p:spPr>
              <a:xfrm>
                <a:off x="7853703" y="1176102"/>
                <a:ext cx="462297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(20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>
          <p:sp>
            <p:nvSpPr>
              <p:cNvPr id="18" name="TextovéPole 17">
                <a:extLst>
                  <a:ext uri="{FF2B5EF4-FFF2-40B4-BE49-F238E27FC236}">
                    <a16:creationId xmlns:a16="http://schemas.microsoft.com/office/drawing/2014/main" id="{08F64EA8-D940-A72A-C4E5-5B97027895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3703" y="1176102"/>
                <a:ext cx="462297" cy="276999"/>
              </a:xfrm>
              <a:prstGeom prst="rect">
                <a:avLst/>
              </a:prstGeom>
              <a:blipFill>
                <a:blip r:embed="rId7"/>
                <a:stretch>
                  <a:fillRect l="-22368" r="-22368" b="-3777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ovéPole 23">
                <a:extLst>
                  <a:ext uri="{FF2B5EF4-FFF2-40B4-BE49-F238E27FC236}">
                    <a16:creationId xmlns:a16="http://schemas.microsoft.com/office/drawing/2014/main" id="{BF5BCD42-9A43-C7A5-D9EA-F7E2D39B57B3}"/>
                  </a:ext>
                </a:extLst>
              </p:cNvPr>
              <p:cNvSpPr txBox="1"/>
              <p:nvPr/>
            </p:nvSpPr>
            <p:spPr>
              <a:xfrm>
                <a:off x="7853703" y="2701411"/>
                <a:ext cx="462297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(21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>
          <p:sp>
            <p:nvSpPr>
              <p:cNvPr id="24" name="TextovéPole 23">
                <a:extLst>
                  <a:ext uri="{FF2B5EF4-FFF2-40B4-BE49-F238E27FC236}">
                    <a16:creationId xmlns:a16="http://schemas.microsoft.com/office/drawing/2014/main" id="{BF5BCD42-9A43-C7A5-D9EA-F7E2D39B57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3703" y="2701411"/>
                <a:ext cx="462297" cy="276999"/>
              </a:xfrm>
              <a:prstGeom prst="rect">
                <a:avLst/>
              </a:prstGeom>
              <a:blipFill>
                <a:blip r:embed="rId8"/>
                <a:stretch>
                  <a:fillRect l="-22368" r="-22368" b="-3478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ovéPole 24">
            <a:extLst>
              <a:ext uri="{FF2B5EF4-FFF2-40B4-BE49-F238E27FC236}">
                <a16:creationId xmlns:a16="http://schemas.microsoft.com/office/drawing/2014/main" id="{8B704862-E075-1B83-4349-0C65A2E88C54}"/>
              </a:ext>
            </a:extLst>
          </p:cNvPr>
          <p:cNvSpPr txBox="1"/>
          <p:nvPr/>
        </p:nvSpPr>
        <p:spPr>
          <a:xfrm>
            <a:off x="252001" y="3257246"/>
            <a:ext cx="3528000" cy="1200329"/>
          </a:xfrm>
          <a:prstGeom prst="rect">
            <a:avLst/>
          </a:prstGeom>
          <a:noFill/>
          <a:ln>
            <a:solidFill>
              <a:srgbClr val="DC6423"/>
            </a:solidFill>
          </a:ln>
        </p:spPr>
        <p:txBody>
          <a:bodyPr wrap="square" rtlCol="0">
            <a:spAutoFit/>
          </a:bodyPr>
          <a:lstStyle/>
          <a:p>
            <a:pPr marL="171450" indent="-171450">
              <a:buClr>
                <a:srgbClr val="DC6423"/>
              </a:buClr>
              <a:buFont typeface="Arial" panose="020B0604020202020204" pitchFamily="34" charset="0"/>
              <a:buChar char="•"/>
            </a:pPr>
            <a:r>
              <a:rPr lang="en-US" sz="800" dirty="0"/>
              <a:t>in the area of orbits of massive particles with negative energy, the possibility of capturing the extracted rotational energy of a naked singularity (</a:t>
            </a:r>
            <a:r>
              <a:rPr lang="en-US" sz="800" dirty="0" err="1"/>
              <a:t>superspinar</a:t>
            </a:r>
            <a:r>
              <a:rPr lang="en-US" sz="800" dirty="0"/>
              <a:t>) emitted in the form of </a:t>
            </a:r>
            <a:r>
              <a:rPr lang="en-US" sz="800" dirty="0" err="1"/>
              <a:t>el</a:t>
            </a:r>
            <a:r>
              <a:rPr lang="en-US" sz="800" dirty="0"/>
              <a:t>-mag. radiation or gravitational waves ⇒ disruption of the stability and structure of the thin Keplerian disk</a:t>
            </a:r>
          </a:p>
          <a:p>
            <a:pPr>
              <a:buClr>
                <a:srgbClr val="DC6423"/>
              </a:buClr>
            </a:pPr>
            <a:endParaRPr lang="en-US" sz="800" dirty="0"/>
          </a:p>
          <a:p>
            <a:pPr marL="171450" indent="-171450">
              <a:buClr>
                <a:srgbClr val="DC6423"/>
              </a:buClr>
              <a:buFont typeface="Arial" panose="020B0604020202020204" pitchFamily="34" charset="0"/>
              <a:buChar char="•"/>
            </a:pPr>
            <a:r>
              <a:rPr lang="en-US" sz="800" dirty="0"/>
              <a:t>in the area of overlap of stable SPOs with the Keplerian accretion disc, the possibility of capturing thermal energy; self-illumination</a:t>
            </a:r>
            <a:endParaRPr lang="cs-CZ" sz="800" dirty="0"/>
          </a:p>
          <a:p>
            <a:pPr marL="171450" indent="-171450">
              <a:buClr>
                <a:srgbClr val="DC6423"/>
              </a:buClr>
              <a:buFont typeface="Arial" panose="020B0604020202020204" pitchFamily="34" charset="0"/>
              <a:buChar char="•"/>
            </a:pPr>
            <a:endParaRPr lang="cs-CZ" sz="800" dirty="0"/>
          </a:p>
          <a:p>
            <a:pPr marL="171450" indent="-171450">
              <a:buClr>
                <a:srgbClr val="DC6423"/>
              </a:buClr>
              <a:buFont typeface="Arial" panose="020B0604020202020204" pitchFamily="34" charset="0"/>
              <a:buChar char="•"/>
            </a:pPr>
            <a:r>
              <a:rPr lang="cs-CZ" sz="800" dirty="0"/>
              <a:t>p</a:t>
            </a:r>
            <a:r>
              <a:rPr lang="en-US" sz="800" dirty="0" err="1"/>
              <a:t>eriodic</a:t>
            </a:r>
            <a:r>
              <a:rPr lang="en-US" sz="800" dirty="0"/>
              <a:t> light echo, </a:t>
            </a:r>
            <a:r>
              <a:rPr lang="cs-CZ" sz="800" dirty="0"/>
              <a:t>long-</a:t>
            </a:r>
            <a:r>
              <a:rPr lang="cs-CZ" sz="800" dirty="0" err="1"/>
              <a:t>lasting</a:t>
            </a:r>
            <a:r>
              <a:rPr lang="en-US" sz="800" dirty="0"/>
              <a:t> afterglow</a:t>
            </a:r>
            <a:r>
              <a:rPr lang="cs-CZ" sz="800" dirty="0"/>
              <a:t> – sign </a:t>
            </a:r>
            <a:r>
              <a:rPr lang="cs-CZ" sz="800" dirty="0" err="1"/>
              <a:t>of</a:t>
            </a:r>
            <a:r>
              <a:rPr lang="cs-CZ" sz="800" dirty="0"/>
              <a:t> existence </a:t>
            </a:r>
            <a:r>
              <a:rPr lang="cs-CZ" sz="800" dirty="0" err="1"/>
              <a:t>of</a:t>
            </a:r>
            <a:r>
              <a:rPr lang="cs-CZ" sz="800" dirty="0"/>
              <a:t> </a:t>
            </a:r>
            <a:r>
              <a:rPr lang="cs-CZ" sz="800" dirty="0" err="1"/>
              <a:t>NSs</a:t>
            </a:r>
            <a:endParaRPr lang="cs-CZ" sz="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ovéPole 25">
                <a:extLst>
                  <a:ext uri="{FF2B5EF4-FFF2-40B4-BE49-F238E27FC236}">
                    <a16:creationId xmlns:a16="http://schemas.microsoft.com/office/drawing/2014/main" id="{B5550263-83BD-5F3D-E073-764FE3A32F8D}"/>
                  </a:ext>
                </a:extLst>
              </p:cNvPr>
              <p:cNvSpPr txBox="1"/>
              <p:nvPr/>
            </p:nvSpPr>
            <p:spPr>
              <a:xfrm>
                <a:off x="4088824" y="3237561"/>
                <a:ext cx="4083176" cy="12200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dirty="0">
                    <a:solidFill>
                      <a:prstClr val="black"/>
                    </a:solidFill>
                    <a:latin typeface="Calibri" panose="020F0502020204030204"/>
                  </a:rPr>
                  <a:t>For </a:t>
                </a:r>
                <a:r>
                  <a:rPr lang="cs-CZ" sz="1000" dirty="0">
                    <a:solidFill>
                      <a:prstClr val="black"/>
                    </a:solidFill>
                    <a:latin typeface="Calibri" panose="020F0502020204030204"/>
                  </a:rPr>
                  <a:t>KNS</a:t>
                </a:r>
                <a:r>
                  <a:rPr lang="en-US" sz="1000" dirty="0">
                    <a:solidFill>
                      <a:prstClr val="black"/>
                    </a:solidFill>
                    <a:latin typeface="Calibri" panose="020F0502020204030204"/>
                  </a:rPr>
                  <a:t> </a:t>
                </a:r>
                <a14:m>
                  <m:oMath xmlns:m="http://schemas.openxmlformats.org/officeDocument/2006/math">
                    <m:r>
                      <a:rPr lang="en-US" sz="1000" b="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cs-CZ" sz="1000" b="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sz="1000" b="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=1.1</m:t>
                    </m:r>
                    <m:r>
                      <a:rPr lang="cs-CZ" sz="1000" b="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cs-CZ" sz="1000" dirty="0">
                    <a:solidFill>
                      <a:prstClr val="black"/>
                    </a:solidFill>
                    <a:latin typeface="Calibri" panose="020F0502020204030204"/>
                  </a:rPr>
                  <a:t> </a:t>
                </a:r>
                <a:endParaRPr lang="en-US" sz="1000" dirty="0">
                  <a:solidFill>
                    <a:prstClr val="black"/>
                  </a:solidFill>
                  <a:latin typeface="Calibri" panose="020F0502020204030204"/>
                </a:endParaRPr>
              </a:p>
              <a:p>
                <a:endParaRPr lang="en-US" sz="1000" dirty="0">
                  <a:solidFill>
                    <a:prstClr val="black"/>
                  </a:solidFill>
                  <a:latin typeface="Calibri" panose="020F0502020204030204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sz="1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cs-CZ" sz="1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sSub>
                        <m:sSubPr>
                          <m:ctrlPr>
                            <a:rPr lang="cs-CZ" sz="1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1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cs-CZ" sz="1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⨀</m:t>
                          </m:r>
                        </m:sub>
                      </m:sSub>
                      <m:r>
                        <a:rPr lang="cs-CZ" sz="1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 </m:t>
                      </m:r>
                      <m:r>
                        <m:rPr>
                          <m:sty m:val="p"/>
                        </m:rPr>
                        <a:rPr lang="el-GR" sz="1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el-GR" sz="1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1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cs-CZ" sz="1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𝑛𝑜𝑑</m:t>
                          </m:r>
                          <m:r>
                            <a:rPr lang="cs-CZ" sz="1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cs-CZ" sz="1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𝑑𝑖𝑚</m:t>
                          </m:r>
                          <m:r>
                            <a:rPr lang="cs-CZ" sz="1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el-GR" sz="1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r>
                        <a:rPr lang="cs-CZ" sz="1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0.01</m:t>
                      </m:r>
                      <m:r>
                        <a:rPr lang="cs-CZ" sz="1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US" sz="1000" dirty="0">
                  <a:solidFill>
                    <a:prstClr val="black"/>
                  </a:solidFill>
                  <a:latin typeface="Calibri" panose="020F0502020204030204"/>
                </a:endParaRPr>
              </a:p>
              <a:p>
                <a:endParaRPr lang="cs-CZ" sz="1000" dirty="0">
                  <a:solidFill>
                    <a:prstClr val="black"/>
                  </a:solidFill>
                  <a:latin typeface="Calibri" panose="020F0502020204030204"/>
                </a:endParaRPr>
              </a:p>
              <a:p>
                <a:r>
                  <a:rPr lang="cs-CZ" sz="1000" dirty="0" err="1">
                    <a:solidFill>
                      <a:prstClr val="black"/>
                    </a:solidFill>
                    <a:latin typeface="Calibri" panose="020F0502020204030204"/>
                  </a:rPr>
                  <a:t>Sgr</a:t>
                </a:r>
                <a:r>
                  <a:rPr lang="cs-CZ" sz="1000" dirty="0">
                    <a:solidFill>
                      <a:prstClr val="black"/>
                    </a:solidFill>
                    <a:latin typeface="Calibri" panose="020F0502020204030204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sz="10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sz="10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cs-CZ" sz="10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cs-CZ" sz="10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  <m:r>
                      <a:rPr lang="cs-CZ" sz="10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cs-CZ" sz="10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a:rPr lang="cs-CZ" sz="10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sSup>
                      <m:sSupPr>
                        <m:ctrlPr>
                          <a:rPr lang="cs-CZ" sz="10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sz="10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cs-CZ" sz="10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</m:t>
                        </m:r>
                      </m:sup>
                    </m:sSup>
                    <m:sSub>
                      <m:sSubPr>
                        <m:ctrlPr>
                          <a:rPr lang="cs-CZ" sz="1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cs-CZ" sz="1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⨀</m:t>
                        </m:r>
                      </m:sub>
                    </m:sSub>
                    <m:r>
                      <a:rPr lang="cs-CZ" sz="1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 </m:t>
                    </m:r>
                    <m:r>
                      <m:rPr>
                        <m:sty m:val="p"/>
                      </m:rPr>
                      <a:rPr lang="el-GR" sz="1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sSub>
                      <m:sSubPr>
                        <m:ctrlPr>
                          <a:rPr lang="el-GR" sz="1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cs-CZ" sz="1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𝑛𝑜𝑑</m:t>
                        </m:r>
                        <m:r>
                          <a:rPr lang="cs-CZ" sz="1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cs-CZ" sz="1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𝑑𝑖𝑚</m:t>
                        </m:r>
                        <m:r>
                          <a:rPr lang="cs-CZ" sz="1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b>
                    </m:sSub>
                    <m:r>
                      <a:rPr lang="el-GR" sz="10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sSup>
                      <m:sSupPr>
                        <m:ctrlPr>
                          <a:rPr lang="el-GR" sz="10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sz="10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cs-CZ" sz="10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cs-CZ" sz="1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  <m:r>
                      <a:rPr lang="cs-CZ" sz="10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~1/4</m:t>
                    </m:r>
                  </m:oMath>
                </a14:m>
                <a:r>
                  <a:rPr lang="en-US" sz="1000" dirty="0">
                    <a:solidFill>
                      <a:prstClr val="black"/>
                    </a:solidFill>
                    <a:latin typeface="Calibri" panose="020F0502020204030204"/>
                  </a:rPr>
                  <a:t> hour</a:t>
                </a:r>
                <a:endParaRPr lang="cs-CZ" sz="1000" dirty="0">
                  <a:solidFill>
                    <a:prstClr val="black"/>
                  </a:solidFill>
                  <a:latin typeface="Calibri" panose="020F0502020204030204"/>
                </a:endParaRPr>
              </a:p>
              <a:p>
                <a:endParaRPr lang="cs-CZ" sz="1000" dirty="0">
                  <a:solidFill>
                    <a:prstClr val="black"/>
                  </a:solidFill>
                  <a:latin typeface="Calibri" panose="020F0502020204030204"/>
                </a:endParaRPr>
              </a:p>
              <a:p>
                <a:r>
                  <a:rPr lang="cs-CZ" sz="1000" dirty="0">
                    <a:solidFill>
                      <a:prstClr val="black"/>
                    </a:solidFill>
                    <a:latin typeface="Calibri" panose="020F0502020204030204"/>
                  </a:rPr>
                  <a:t>Center </a:t>
                </a:r>
                <a:r>
                  <a:rPr lang="cs-CZ" sz="1000" dirty="0" err="1">
                    <a:solidFill>
                      <a:prstClr val="black"/>
                    </a:solidFill>
                    <a:latin typeface="Calibri" panose="020F0502020204030204"/>
                  </a:rPr>
                  <a:t>of</a:t>
                </a:r>
                <a:r>
                  <a:rPr lang="cs-CZ" sz="1000" dirty="0">
                    <a:solidFill>
                      <a:prstClr val="black"/>
                    </a:solidFill>
                    <a:latin typeface="Calibri" panose="020F0502020204030204"/>
                  </a:rPr>
                  <a:t> </a:t>
                </a:r>
                <a:r>
                  <a:rPr lang="cs-CZ" sz="1000" dirty="0" err="1">
                    <a:solidFill>
                      <a:prstClr val="black"/>
                    </a:solidFill>
                    <a:latin typeface="Calibri" panose="020F0502020204030204"/>
                  </a:rPr>
                  <a:t>galaxy</a:t>
                </a:r>
                <a:r>
                  <a:rPr lang="cs-CZ" sz="1000" dirty="0">
                    <a:solidFill>
                      <a:prstClr val="black"/>
                    </a:solidFill>
                    <a:latin typeface="Calibri" panose="020F0502020204030204"/>
                  </a:rPr>
                  <a:t> M 87:  </a:t>
                </a:r>
                <a14:m>
                  <m:oMath xmlns:m="http://schemas.openxmlformats.org/officeDocument/2006/math">
                    <m:r>
                      <a:rPr lang="cs-CZ" sz="1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a:rPr lang="cs-CZ" sz="1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sSup>
                      <m:sSupPr>
                        <m:ctrlPr>
                          <a:rPr lang="cs-CZ" sz="1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sz="10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6.6×</m:t>
                        </m:r>
                        <m:r>
                          <a:rPr lang="cs-CZ" sz="1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cs-CZ" sz="10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9</m:t>
                        </m:r>
                      </m:sup>
                    </m:sSup>
                    <m:sSub>
                      <m:sSubPr>
                        <m:ctrlPr>
                          <a:rPr lang="cs-CZ" sz="1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cs-CZ" sz="1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⨀</m:t>
                        </m:r>
                      </m:sub>
                    </m:sSub>
                  </m:oMath>
                </a14:m>
                <a:r>
                  <a:rPr lang="cs-CZ" sz="1000" dirty="0">
                    <a:solidFill>
                      <a:prstClr val="black"/>
                    </a:solidFill>
                    <a:latin typeface="Calibri" panose="020F0502020204030204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l-GR" sz="10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m:rPr>
                        <m:sty m:val="p"/>
                      </m:rPr>
                      <a:rPr lang="el-GR" sz="1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sSub>
                      <m:sSubPr>
                        <m:ctrlPr>
                          <a:rPr lang="el-GR" sz="1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cs-CZ" sz="1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𝑛𝑜𝑑</m:t>
                        </m:r>
                        <m:r>
                          <a:rPr lang="cs-CZ" sz="1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cs-CZ" sz="1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𝑑𝑖𝑚</m:t>
                        </m:r>
                        <m:r>
                          <a:rPr lang="cs-CZ" sz="1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b>
                    </m:sSub>
                    <m:r>
                      <a:rPr lang="el-GR" sz="1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sSup>
                      <m:sSupPr>
                        <m:ctrlPr>
                          <a:rPr lang="el-GR" sz="1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sz="1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cs-CZ" sz="1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</m:t>
                        </m:r>
                      </m:sup>
                    </m:sSup>
                    <m:r>
                      <a:rPr lang="cs-CZ" sz="1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  <m:r>
                      <a:rPr lang="cs-CZ" sz="1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~12</m:t>
                    </m:r>
                    <m:r>
                      <m:rPr>
                        <m:sty m:val="p"/>
                      </m:rPr>
                      <a:rPr lang="cs-CZ" sz="1000" b="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days</m:t>
                    </m:r>
                  </m:oMath>
                </a14:m>
                <a:endParaRPr lang="cs-CZ" sz="100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26" name="TextovéPole 25">
                <a:extLst>
                  <a:ext uri="{FF2B5EF4-FFF2-40B4-BE49-F238E27FC236}">
                    <a16:creationId xmlns:a16="http://schemas.microsoft.com/office/drawing/2014/main" id="{B5550263-83BD-5F3D-E073-764FE3A32F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8824" y="3237561"/>
                <a:ext cx="4083176" cy="1220014"/>
              </a:xfrm>
              <a:prstGeom prst="rect">
                <a:avLst/>
              </a:prstGeom>
              <a:blipFill>
                <a:blip r:embed="rId9"/>
                <a:stretch>
                  <a:fillRect b="-150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903668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252000" y="204590"/>
            <a:ext cx="6912000" cy="507703"/>
          </a:xfrm>
        </p:spPr>
        <p:txBody>
          <a:bodyPr/>
          <a:lstStyle/>
          <a:p>
            <a:r>
              <a:rPr lang="cs-CZ" b="1" dirty="0" err="1">
                <a:solidFill>
                  <a:srgbClr val="DC6423"/>
                </a:solidFill>
              </a:rPr>
              <a:t>Summary</a:t>
            </a:r>
            <a:r>
              <a:rPr lang="en-US" b="1" dirty="0">
                <a:solidFill>
                  <a:srgbClr val="DC6423"/>
                </a:solidFill>
              </a:rPr>
              <a:t> &amp; </a:t>
            </a:r>
            <a:r>
              <a:rPr lang="cs-CZ" b="1" dirty="0" err="1">
                <a:solidFill>
                  <a:srgbClr val="DC6423"/>
                </a:solidFill>
              </a:rPr>
              <a:t>plans</a:t>
            </a:r>
            <a:r>
              <a:rPr lang="en-US" b="1" dirty="0">
                <a:solidFill>
                  <a:srgbClr val="DC6423"/>
                </a:solidFill>
              </a:rPr>
              <a:t> for further work</a:t>
            </a:r>
            <a:endParaRPr lang="cs-CZ" b="1" dirty="0">
              <a:solidFill>
                <a:srgbClr val="DC6423"/>
              </a:solidFill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fld id="{57DBD558-9A89-4908-A280-976A4358E719}" type="slidenum">
              <a:rPr lang="cs-CZ" altLang="cs-CZ" sz="800" smtClean="0">
                <a:solidFill>
                  <a:srgbClr val="DC64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fld>
            <a:endParaRPr lang="cs-CZ" sz="1400" dirty="0">
              <a:solidFill>
                <a:srgbClr val="DC6423"/>
              </a:solidFill>
              <a:latin typeface="Enriqueta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ovéPole 4">
                <a:extLst>
                  <a:ext uri="{FF2B5EF4-FFF2-40B4-BE49-F238E27FC236}">
                    <a16:creationId xmlns:a16="http://schemas.microsoft.com/office/drawing/2014/main" id="{0B2AC112-41F1-E82A-42AF-994213990A25}"/>
                  </a:ext>
                </a:extLst>
              </p:cNvPr>
              <p:cNvSpPr txBox="1"/>
              <p:nvPr/>
            </p:nvSpPr>
            <p:spPr>
              <a:xfrm>
                <a:off x="252000" y="878302"/>
                <a:ext cx="8443183" cy="44382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Clr>
                    <a:srgbClr val="DC6423"/>
                  </a:buClr>
                  <a:buFont typeface="Arial" panose="020B0604020202020204" pitchFamily="34" charset="0"/>
                  <a:buChar char="•"/>
                </a:pPr>
                <a:r>
                  <a:rPr lang="cs-CZ" dirty="0"/>
                  <a:t>Kerr</a:t>
                </a:r>
                <a:r>
                  <a:rPr lang="en-US" dirty="0"/>
                  <a:t> spacetimes:</a:t>
                </a:r>
              </a:p>
              <a:p>
                <a:pPr marL="742950" lvl="1" indent="-285750">
                  <a:buClr>
                    <a:srgbClr val="DC6423"/>
                  </a:buClr>
                  <a:buFont typeface="Courier New" panose="02070309020205020404" pitchFamily="49" charset="0"/>
                  <a:buChar char="o"/>
                </a:pPr>
                <a:r>
                  <a:rPr lang="en-US" dirty="0"/>
                  <a:t>Stable SPOs with zero nodal shift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r>
                      <a:rPr lang="el-G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en-US" dirty="0"/>
                  <a:t> that could lead to periodic light echo or long-lasting afterglow</a:t>
                </a:r>
              </a:p>
              <a:p>
                <a:pPr marL="742950" lvl="1" indent="-285750">
                  <a:buClr>
                    <a:srgbClr val="DC6423"/>
                  </a:buClr>
                  <a:buFont typeface="Arial" panose="020B0604020202020204" pitchFamily="34" charset="0"/>
                  <a:buChar char="•"/>
                </a:pPr>
                <a:endParaRPr lang="cs-CZ" dirty="0"/>
              </a:p>
              <a:p>
                <a:pPr marL="285750" indent="-285750">
                  <a:buClr>
                    <a:srgbClr val="DC6423"/>
                  </a:buClr>
                  <a:buFont typeface="Arial" panose="020B0604020202020204" pitchFamily="34" charset="0"/>
                  <a:buChar char="•"/>
                </a:pPr>
                <a:r>
                  <a:rPr lang="cs-CZ" dirty="0" err="1"/>
                  <a:t>Kerr</a:t>
                </a:r>
                <a:r>
                  <a:rPr lang="cs-CZ" dirty="0"/>
                  <a:t> de-</a:t>
                </a:r>
                <a:r>
                  <a:rPr lang="cs-CZ" dirty="0" err="1"/>
                  <a:t>Sitter</a:t>
                </a:r>
                <a:r>
                  <a:rPr lang="cs-CZ" dirty="0"/>
                  <a:t> (</a:t>
                </a:r>
                <a:r>
                  <a:rPr lang="cs-CZ" dirty="0" err="1"/>
                  <a:t>KdS</a:t>
                </a:r>
                <a:r>
                  <a:rPr lang="cs-CZ" dirty="0"/>
                  <a:t>) </a:t>
                </a:r>
                <a:r>
                  <a:rPr lang="en-US" dirty="0"/>
                  <a:t>spacetimes:</a:t>
                </a:r>
              </a:p>
              <a:p>
                <a:pPr marL="742950" lvl="1" indent="-285750">
                  <a:buClr>
                    <a:srgbClr val="DC6423"/>
                  </a:buClr>
                  <a:buFont typeface="Courier New" panose="02070309020205020404" pitchFamily="49" charset="0"/>
                  <a:buChar char="o"/>
                </a:pPr>
                <a:r>
                  <a:rPr lang="en-US" dirty="0"/>
                  <a:t>Existence of maximum latitude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max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⁡(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𝑐𝑖𝑟𝑐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</m:oMath>
                </a14:m>
                <a:r>
                  <a:rPr lang="en-US" dirty="0"/>
                  <a:t> allowing for occurrence of light circle in spacetimes with polar SPOs </a:t>
                </a:r>
              </a:p>
              <a:p>
                <a:pPr marL="742950" lvl="1" indent="-285750">
                  <a:buClr>
                    <a:srgbClr val="DC6423"/>
                  </a:buClr>
                  <a:buFont typeface="Courier New" panose="02070309020205020404" pitchFamily="49" charset="0"/>
                  <a:buChar char="o"/>
                </a:pPr>
                <a:r>
                  <a:rPr lang="en-US" dirty="0"/>
                  <a:t>Existence of minimum</a:t>
                </a:r>
                <a:r>
                  <a:rPr lang="cs-CZ" dirty="0"/>
                  <a:t> </a:t>
                </a:r>
                <a:r>
                  <a:rPr lang="en-US" dirty="0"/>
                  <a:t>latitude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m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⁡(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𝑎𝑟𝑐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</m:oMath>
                </a14:m>
                <a:r>
                  <a:rPr lang="en-US" dirty="0"/>
                  <a:t> needed for occurrence of light arc in spacetimes with no polar SPOs</a:t>
                </a:r>
                <a:endParaRPr lang="cs-CZ" dirty="0"/>
              </a:p>
              <a:p>
                <a:pPr marL="742950" lvl="1" indent="-285750">
                  <a:buClr>
                    <a:srgbClr val="DC6423"/>
                  </a:buClr>
                  <a:buFont typeface="Courier New" panose="02070309020205020404" pitchFamily="49" charset="0"/>
                  <a:buChar char="o"/>
                </a:pPr>
                <a14:m>
                  <m:oMath xmlns:m="http://schemas.openxmlformats.org/officeDocument/2006/math">
                    <m:r>
                      <a:rPr lang="cs-CZ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𝜉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𝑁𝑆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&lt;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&lt;</m:t>
                        </m:r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func>
                              <m:func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max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𝑝𝑜𝑙</m:t>
                                    </m:r>
                                  </m:e>
                                </m:d>
                              </m:e>
                            </m:func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𝜉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max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𝑝𝑜𝑙</m:t>
                                </m:r>
                              </m:e>
                            </m:d>
                          </m:e>
                        </m:func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b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cs-CZ" dirty="0"/>
              </a:p>
              <a:p>
                <a:pPr marL="742950" lvl="1" indent="-285750">
                  <a:buClr>
                    <a:srgbClr val="DC6423"/>
                  </a:buClr>
                  <a:buFont typeface="Courier New" panose="02070309020205020404" pitchFamily="49" charset="0"/>
                  <a:buChar char="o"/>
                </a:pPr>
                <a:r>
                  <a:rPr lang="cs-CZ" dirty="0" err="1"/>
                  <a:t>Observers</a:t>
                </a:r>
                <a:r>
                  <a:rPr lang="cs-CZ" dirty="0"/>
                  <a:t> in </a:t>
                </a:r>
                <a:r>
                  <a:rPr lang="cs-CZ" dirty="0" err="1"/>
                  <a:t>different</a:t>
                </a:r>
                <a:r>
                  <a:rPr lang="cs-CZ" dirty="0"/>
                  <a:t> </a:t>
                </a:r>
                <a:r>
                  <a:rPr lang="cs-CZ" dirty="0" err="1"/>
                  <a:t>state</a:t>
                </a:r>
                <a:r>
                  <a:rPr lang="cs-CZ" dirty="0"/>
                  <a:t> </a:t>
                </a:r>
                <a:r>
                  <a:rPr lang="cs-CZ" dirty="0" err="1"/>
                  <a:t>of</a:t>
                </a:r>
                <a:r>
                  <a:rPr lang="cs-CZ" dirty="0"/>
                  <a:t> </a:t>
                </a:r>
                <a:r>
                  <a:rPr lang="cs-CZ" dirty="0" err="1"/>
                  <a:t>motion</a:t>
                </a:r>
                <a:r>
                  <a:rPr lang="cs-CZ" dirty="0"/>
                  <a:t>?</a:t>
                </a:r>
              </a:p>
              <a:p>
                <a:pPr marL="742950" lvl="1" indent="-285750">
                  <a:buClr>
                    <a:srgbClr val="DC6423"/>
                  </a:buClr>
                  <a:buFont typeface="Courier New" panose="02070309020205020404" pitchFamily="49" charset="0"/>
                  <a:buChar char="o"/>
                </a:pPr>
                <a:r>
                  <a:rPr lang="cs-CZ" dirty="0" err="1"/>
                  <a:t>Another</a:t>
                </a:r>
                <a:r>
                  <a:rPr lang="cs-CZ" dirty="0"/>
                  <a:t> </a:t>
                </a:r>
                <a:r>
                  <a:rPr lang="cs-CZ" dirty="0" err="1"/>
                  <a:t>spacetimes</a:t>
                </a:r>
                <a:r>
                  <a:rPr lang="cs-CZ" dirty="0"/>
                  <a:t>?</a:t>
                </a:r>
                <a:endParaRPr lang="en-US" dirty="0"/>
              </a:p>
              <a:p>
                <a:pPr marL="742950" lvl="1" indent="-285750">
                  <a:buClr>
                    <a:srgbClr val="DC6423"/>
                  </a:buClr>
                  <a:buFont typeface="Arial" panose="020B0604020202020204" pitchFamily="34" charset="0"/>
                  <a:buChar char="•"/>
                </a:pPr>
                <a:endParaRPr lang="cs-CZ" dirty="0"/>
              </a:p>
              <a:p>
                <a:pPr marL="285750" indent="-285750">
                  <a:buClr>
                    <a:srgbClr val="DC6423"/>
                  </a:buClr>
                  <a:buFont typeface="Arial" panose="020B0604020202020204" pitchFamily="34" charset="0"/>
                  <a:buChar char="•"/>
                </a:pPr>
                <a:endParaRPr lang="cs-CZ" dirty="0"/>
              </a:p>
              <a:p>
                <a:pPr>
                  <a:buClr>
                    <a:srgbClr val="DC6423"/>
                  </a:buClr>
                </a:pPr>
                <a:endParaRPr lang="cs-CZ" dirty="0"/>
              </a:p>
            </p:txBody>
          </p:sp>
        </mc:Choice>
        <mc:Fallback xmlns="">
          <p:sp>
            <p:nvSpPr>
              <p:cNvPr id="5" name="TextovéPole 4">
                <a:extLst>
                  <a:ext uri="{FF2B5EF4-FFF2-40B4-BE49-F238E27FC236}">
                    <a16:creationId xmlns:a16="http://schemas.microsoft.com/office/drawing/2014/main" id="{0B2AC112-41F1-E82A-42AF-994213990A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000" y="878302"/>
                <a:ext cx="8443183" cy="4438203"/>
              </a:xfrm>
              <a:prstGeom prst="rect">
                <a:avLst/>
              </a:prstGeom>
              <a:blipFill>
                <a:blip r:embed="rId3"/>
                <a:stretch>
                  <a:fillRect l="-433" t="-68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401450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50D6A8E7-5E1E-5E86-0C9F-7B57AC7FA246}"/>
              </a:ext>
            </a:extLst>
          </p:cNvPr>
          <p:cNvSpPr txBox="1"/>
          <p:nvPr/>
        </p:nvSpPr>
        <p:spPr>
          <a:xfrm>
            <a:off x="2844000" y="3795750"/>
            <a:ext cx="25378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>
                <a:solidFill>
                  <a:srgbClr val="DC6423"/>
                </a:solidFill>
              </a:rPr>
              <a:t>Thanks</a:t>
            </a:r>
            <a:r>
              <a:rPr lang="cs-CZ" dirty="0">
                <a:solidFill>
                  <a:srgbClr val="DC6423"/>
                </a:solidFill>
              </a:rPr>
              <a:t> </a:t>
            </a:r>
            <a:r>
              <a:rPr lang="cs-CZ" dirty="0" err="1">
                <a:solidFill>
                  <a:srgbClr val="DC6423"/>
                </a:solidFill>
              </a:rPr>
              <a:t>for</a:t>
            </a:r>
            <a:r>
              <a:rPr lang="cs-CZ" dirty="0">
                <a:solidFill>
                  <a:srgbClr val="DC6423"/>
                </a:solidFill>
              </a:rPr>
              <a:t> </a:t>
            </a:r>
            <a:r>
              <a:rPr lang="cs-CZ" dirty="0" err="1">
                <a:solidFill>
                  <a:srgbClr val="DC6423"/>
                </a:solidFill>
              </a:rPr>
              <a:t>your</a:t>
            </a:r>
            <a:r>
              <a:rPr lang="cs-CZ" dirty="0">
                <a:solidFill>
                  <a:srgbClr val="DC6423"/>
                </a:solidFill>
              </a:rPr>
              <a:t> </a:t>
            </a:r>
            <a:r>
              <a:rPr lang="cs-CZ" dirty="0" err="1">
                <a:solidFill>
                  <a:srgbClr val="DC6423"/>
                </a:solidFill>
              </a:rPr>
              <a:t>attention</a:t>
            </a:r>
            <a:endParaRPr lang="cs-CZ" dirty="0">
              <a:solidFill>
                <a:srgbClr val="DC6423"/>
              </a:solidFill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FD66FF37-DA2D-E754-D152-FB005FAE9D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7999" y="275495"/>
            <a:ext cx="3807831" cy="3448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9717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683568" y="976528"/>
            <a:ext cx="6624736" cy="13218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Nadpis 5"/>
              <p:cNvSpPr>
                <a:spLocks noGrp="1"/>
              </p:cNvSpPr>
              <p:nvPr>
                <p:ph type="title"/>
              </p:nvPr>
            </p:nvSpPr>
            <p:spPr>
              <a:xfrm>
                <a:off x="539552" y="138235"/>
                <a:ext cx="6768752" cy="507703"/>
              </a:xfrm>
            </p:spPr>
            <p:txBody>
              <a:bodyPr/>
              <a:lstStyle/>
              <a:p>
                <a:r>
                  <a:rPr lang="cs-CZ" b="1" dirty="0">
                    <a:solidFill>
                      <a:srgbClr val="DC6423"/>
                    </a:solidFill>
                  </a:rPr>
                  <a:t>Latitudinal </a:t>
                </a:r>
                <a:r>
                  <a:rPr lang="cs-CZ" b="1" dirty="0" err="1">
                    <a:solidFill>
                      <a:srgbClr val="DC6423"/>
                    </a:solidFill>
                  </a:rPr>
                  <a:t>motion</a:t>
                </a:r>
                <a:r>
                  <a:rPr lang="en-US" b="1" dirty="0">
                    <a:solidFill>
                      <a:srgbClr val="DC6423"/>
                    </a:solidFill>
                  </a:rPr>
                  <a:t> – </a:t>
                </a:r>
                <a:r>
                  <a:rPr lang="en-US" b="1" dirty="0" err="1">
                    <a:solidFill>
                      <a:srgbClr val="DC6423"/>
                    </a:solidFill>
                  </a:rPr>
                  <a:t>behaviour</a:t>
                </a:r>
                <a:r>
                  <a:rPr lang="en-US" b="1" dirty="0">
                    <a:solidFill>
                      <a:srgbClr val="DC6423"/>
                    </a:solidFill>
                  </a:rPr>
                  <a:t> of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1" i="1" smtClean="0">
                            <a:solidFill>
                              <a:srgbClr val="DC6423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 smtClean="0">
                            <a:solidFill>
                              <a:srgbClr val="DC6423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DC642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±</m:t>
                        </m:r>
                      </m:sub>
                      <m:sup>
                        <m:r>
                          <a:rPr lang="en-US" b="1" i="1" smtClean="0">
                            <a:solidFill>
                              <a:srgbClr val="DC642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𝜽</m:t>
                        </m:r>
                      </m:sup>
                    </m:sSubSup>
                    <m:r>
                      <m:rPr>
                        <m:nor/>
                      </m:rPr>
                      <a:rPr lang="en-US" b="1" dirty="0">
                        <a:solidFill>
                          <a:srgbClr val="DC6423"/>
                        </a:solidFill>
                      </a:rPr>
                      <m:t>(</m:t>
                    </m:r>
                    <m:r>
                      <m:rPr>
                        <m:nor/>
                      </m:rPr>
                      <a:rPr lang="en-US" b="1" dirty="0">
                        <a:solidFill>
                          <a:srgbClr val="DC6423"/>
                        </a:solidFill>
                      </a:rPr>
                      <m:t>m</m:t>
                    </m:r>
                    <m:r>
                      <m:rPr>
                        <m:nor/>
                      </m:rPr>
                      <a:rPr lang="en-US" b="1" dirty="0">
                        <a:solidFill>
                          <a:srgbClr val="DC6423"/>
                        </a:solidFill>
                      </a:rPr>
                      <m:t>; </m:t>
                    </m:r>
                    <m:r>
                      <m:rPr>
                        <m:nor/>
                      </m:rPr>
                      <a:rPr lang="en-US" b="1" dirty="0">
                        <a:solidFill>
                          <a:srgbClr val="DC6423"/>
                        </a:solidFill>
                      </a:rPr>
                      <m:t>q</m:t>
                    </m:r>
                    <m:r>
                      <m:rPr>
                        <m:nor/>
                      </m:rPr>
                      <a:rPr lang="en-US" b="1" dirty="0">
                        <a:solidFill>
                          <a:srgbClr val="DC6423"/>
                        </a:solidFill>
                      </a:rPr>
                      <m:t>, </m:t>
                    </m:r>
                    <m:r>
                      <m:rPr>
                        <m:nor/>
                      </m:rPr>
                      <a:rPr lang="en-US" b="1" dirty="0">
                        <a:solidFill>
                          <a:srgbClr val="DC6423"/>
                        </a:solidFill>
                      </a:rPr>
                      <m:t>y</m:t>
                    </m:r>
                    <m:r>
                      <m:rPr>
                        <m:nor/>
                      </m:rPr>
                      <a:rPr lang="en-US" b="1" dirty="0">
                        <a:solidFill>
                          <a:srgbClr val="DC6423"/>
                        </a:solidFill>
                      </a:rPr>
                      <m:t>, </m:t>
                    </m:r>
                    <m:sSup>
                      <m:sSupPr>
                        <m:ctrlPr>
                          <a:rPr lang="en-US" b="1" i="1" dirty="0" smtClean="0">
                            <a:solidFill>
                              <a:srgbClr val="DC6423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dirty="0" smtClean="0">
                            <a:solidFill>
                              <a:srgbClr val="DC6423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en-US" b="1" i="1" dirty="0" smtClean="0">
                            <a:solidFill>
                              <a:srgbClr val="DC6423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m:rPr>
                        <m:nor/>
                      </m:rPr>
                      <a:rPr lang="en-US" b="1" dirty="0">
                        <a:solidFill>
                          <a:srgbClr val="DC6423"/>
                        </a:solidFill>
                      </a:rPr>
                      <m:t>)</m:t>
                    </m:r>
                  </m:oMath>
                </a14:m>
                <a:endParaRPr lang="cs-CZ" b="1" dirty="0">
                  <a:solidFill>
                    <a:srgbClr val="DC6423"/>
                  </a:solidFill>
                </a:endParaRPr>
              </a:p>
            </p:txBody>
          </p:sp>
        </mc:Choice>
        <mc:Fallback xmlns="">
          <p:sp>
            <p:nvSpPr>
              <p:cNvPr id="6" name="Nadpis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539552" y="138235"/>
                <a:ext cx="6768752" cy="507703"/>
              </a:xfrm>
              <a:blipFill>
                <a:blip r:embed="rId3"/>
                <a:stretch>
                  <a:fillRect l="-1441" t="-4819" b="-22892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fld id="{57DBD558-9A89-4908-A280-976A4358E719}" type="slidenum">
              <a:rPr lang="cs-CZ" altLang="cs-CZ" sz="800" smtClean="0">
                <a:solidFill>
                  <a:srgbClr val="DC64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fld>
            <a:endParaRPr lang="cs-CZ" sz="1400" dirty="0">
              <a:solidFill>
                <a:srgbClr val="DC6423"/>
              </a:solidFill>
              <a:latin typeface="Enriqueta" panose="02000000000000000000" pitchFamily="2" charset="0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25465CB0-A268-232B-1FA8-161FBEC09A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569" y="717678"/>
            <a:ext cx="6912768" cy="1155764"/>
          </a:xfrm>
          <a:prstGeom prst="rect">
            <a:avLst/>
          </a:prstGeom>
          <a:ln>
            <a:solidFill>
              <a:srgbClr val="DC6423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ovéPole 10">
                <a:extLst>
                  <a:ext uri="{FF2B5EF4-FFF2-40B4-BE49-F238E27FC236}">
                    <a16:creationId xmlns:a16="http://schemas.microsoft.com/office/drawing/2014/main" id="{C80222DE-60BE-5D93-0334-A51603591D7F}"/>
                  </a:ext>
                </a:extLst>
              </p:cNvPr>
              <p:cNvSpPr txBox="1"/>
              <p:nvPr/>
            </p:nvSpPr>
            <p:spPr>
              <a:xfrm>
                <a:off x="7714377" y="1242981"/>
                <a:ext cx="1058880" cy="276999"/>
              </a:xfrm>
              <a:prstGeom prst="rect">
                <a:avLst/>
              </a:prstGeom>
              <a:noFill/>
              <a:ln>
                <a:solidFill>
                  <a:srgbClr val="DC6423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>
                    <a:solidFill>
                      <a:srgbClr val="002060"/>
                    </a:solidFill>
                  </a:rPr>
                  <a:t>Case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2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2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12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2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2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&lt;1</m:t>
                    </m:r>
                  </m:oMath>
                </a14:m>
                <a:endParaRPr lang="cs-CZ" sz="12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1" name="TextovéPole 10">
                <a:extLst>
                  <a:ext uri="{FF2B5EF4-FFF2-40B4-BE49-F238E27FC236}">
                    <a16:creationId xmlns:a16="http://schemas.microsoft.com/office/drawing/2014/main" id="{C80222DE-60BE-5D93-0334-A51603591D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4377" y="1242981"/>
                <a:ext cx="1058880" cy="276999"/>
              </a:xfrm>
              <a:prstGeom prst="rect">
                <a:avLst/>
              </a:prstGeom>
              <a:blipFill>
                <a:blip r:embed="rId5"/>
                <a:stretch>
                  <a:fillRect b="-14894"/>
                </a:stretch>
              </a:blipFill>
              <a:ln>
                <a:solidFill>
                  <a:srgbClr val="DC6423"/>
                </a:solidFill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ovéPole 2">
                <a:extLst>
                  <a:ext uri="{FF2B5EF4-FFF2-40B4-BE49-F238E27FC236}">
                    <a16:creationId xmlns:a16="http://schemas.microsoft.com/office/drawing/2014/main" id="{072F112C-3363-0A1A-27EC-D9EA3143F15E}"/>
                  </a:ext>
                </a:extLst>
              </p:cNvPr>
              <p:cNvSpPr txBox="1"/>
              <p:nvPr/>
            </p:nvSpPr>
            <p:spPr>
              <a:xfrm>
                <a:off x="396000" y="2454886"/>
                <a:ext cx="6493701" cy="1856919"/>
              </a:xfrm>
              <a:prstGeom prst="rect">
                <a:avLst/>
              </a:prstGeom>
              <a:noFill/>
              <a:ln>
                <a:solidFill>
                  <a:srgbClr val="DC6423"/>
                </a:solidFill>
              </a:ln>
            </p:spPr>
            <p:txBody>
              <a:bodyPr wrap="none" rtlCol="0">
                <a:spAutoFit/>
              </a:bodyPr>
              <a:lstStyle/>
              <a:p>
                <a:pPr marL="171450" indent="-171450">
                  <a:buClr>
                    <a:srgbClr val="002060"/>
                  </a:buClr>
                  <a:buFont typeface="Arial" panose="020B0604020202020204" pitchFamily="34" charset="0"/>
                  <a:buChar char="•"/>
                </a:pPr>
                <a:r>
                  <a:rPr lang="cs-CZ" sz="1200" dirty="0">
                    <a:solidFill>
                      <a:srgbClr val="002060"/>
                    </a:solidFill>
                  </a:rPr>
                  <a:t>Lowest </a:t>
                </a:r>
                <a:r>
                  <a:rPr lang="cs-CZ" sz="1200" dirty="0" err="1">
                    <a:solidFill>
                      <a:srgbClr val="002060"/>
                    </a:solidFill>
                  </a:rPr>
                  <a:t>allowed</a:t>
                </a:r>
                <a:r>
                  <a:rPr lang="cs-CZ" sz="1200" dirty="0">
                    <a:solidFill>
                      <a:srgbClr val="002060"/>
                    </a:solidFill>
                  </a:rPr>
                  <a:t> </a:t>
                </a:r>
                <a:r>
                  <a:rPr lang="cs-CZ" sz="1200" dirty="0" err="1">
                    <a:solidFill>
                      <a:srgbClr val="002060"/>
                    </a:solidFill>
                  </a:rPr>
                  <a:t>value</a:t>
                </a:r>
                <a:r>
                  <a:rPr lang="cs-CZ" sz="1200" dirty="0">
                    <a:solidFill>
                      <a:srgbClr val="002060"/>
                    </a:solidFill>
                  </a:rPr>
                  <a:t> </a:t>
                </a:r>
                <a:r>
                  <a:rPr lang="cs-CZ" sz="1200" dirty="0" err="1">
                    <a:solidFill>
                      <a:srgbClr val="002060"/>
                    </a:solidFill>
                  </a:rPr>
                  <a:t>of</a:t>
                </a:r>
                <a:r>
                  <a:rPr lang="cs-CZ" sz="1200" dirty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cs-CZ" sz="12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1200" dirty="0">
                    <a:solidFill>
                      <a:srgbClr val="002060"/>
                    </a:solidFill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2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cs-CZ" sz="12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𝑚𝑖𝑛</m:t>
                        </m:r>
                      </m:sub>
                    </m:sSub>
                    <m:r>
                      <a:rPr lang="cs-CZ" sz="12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sSup>
                      <m:sSupPr>
                        <m:ctrlPr>
                          <a:rPr lang="cs-CZ" sz="12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sz="12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cs-CZ" sz="12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cs-CZ" sz="12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cs-CZ" sz="12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  <m:r>
                      <a:rPr lang="cs-CZ" sz="12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  <m:r>
                      <a:rPr lang="cs-CZ" sz="12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</m:t>
                    </m:r>
                    <m:r>
                      <a:rPr lang="cs-CZ" sz="12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cs-CZ" sz="12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(ℓ=0)</m:t>
                    </m:r>
                  </m:oMath>
                </a14:m>
                <a:r>
                  <a:rPr lang="cs-CZ" sz="1200" dirty="0">
                    <a:solidFill>
                      <a:srgbClr val="002060"/>
                    </a:solidFill>
                  </a:rPr>
                  <a:t> – </a:t>
                </a:r>
                <a:r>
                  <a:rPr lang="cs-CZ" sz="1200" dirty="0" err="1">
                    <a:solidFill>
                      <a:srgbClr val="002060"/>
                    </a:solidFill>
                  </a:rPr>
                  <a:t>motion</a:t>
                </a:r>
                <a:r>
                  <a:rPr lang="cs-CZ" sz="1200" dirty="0">
                    <a:solidFill>
                      <a:srgbClr val="002060"/>
                    </a:solidFill>
                  </a:rPr>
                  <a:t> </a:t>
                </a:r>
                <a:r>
                  <a:rPr lang="cs-CZ" sz="1200" dirty="0" err="1">
                    <a:solidFill>
                      <a:srgbClr val="002060"/>
                    </a:solidFill>
                  </a:rPr>
                  <a:t>along</a:t>
                </a:r>
                <a:r>
                  <a:rPr lang="cs-CZ" sz="1200" dirty="0">
                    <a:solidFill>
                      <a:srgbClr val="002060"/>
                    </a:solidFill>
                  </a:rPr>
                  <a:t> </a:t>
                </a:r>
                <a:r>
                  <a:rPr lang="cs-CZ" sz="1200" dirty="0" err="1">
                    <a:solidFill>
                      <a:srgbClr val="002060"/>
                    </a:solidFill>
                  </a:rPr>
                  <a:t>the</a:t>
                </a:r>
                <a:r>
                  <a:rPr lang="cs-CZ" sz="1200" dirty="0">
                    <a:solidFill>
                      <a:srgbClr val="002060"/>
                    </a:solidFill>
                  </a:rPr>
                  <a:t> spin axis (</a:t>
                </a:r>
                <a:r>
                  <a:rPr lang="cs-CZ" sz="1200" dirty="0" err="1">
                    <a:solidFill>
                      <a:srgbClr val="002060"/>
                    </a:solidFill>
                  </a:rPr>
                  <a:t>stable</a:t>
                </a:r>
                <a:r>
                  <a:rPr lang="cs-CZ" sz="1200" dirty="0">
                    <a:solidFill>
                      <a:srgbClr val="002060"/>
                    </a:solidFill>
                  </a:rPr>
                  <a:t>)</a:t>
                </a:r>
                <a:endParaRPr lang="en-US" sz="1200" dirty="0">
                  <a:solidFill>
                    <a:srgbClr val="002060"/>
                  </a:solidFill>
                </a:endParaRPr>
              </a:p>
              <a:p>
                <a:pPr>
                  <a:buClr>
                    <a:srgbClr val="002060"/>
                  </a:buClr>
                </a:pPr>
                <a:endParaRPr lang="cs-CZ" sz="1200" dirty="0">
                  <a:solidFill>
                    <a:srgbClr val="002060"/>
                  </a:solidFill>
                </a:endParaRPr>
              </a:p>
              <a:p>
                <a:pPr marL="171450" indent="-171450">
                  <a:buClr>
                    <a:srgbClr val="002060"/>
                  </a:buCl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12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2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12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2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12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12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&lt;0 </m:t>
                    </m:r>
                  </m:oMath>
                </a14:m>
                <a:r>
                  <a:rPr lang="en-US" sz="1200" dirty="0">
                    <a:solidFill>
                      <a:srgbClr val="002060"/>
                    </a:solidFill>
                  </a:rPr>
                  <a:t>– motion </a:t>
                </a:r>
                <a:r>
                  <a:rPr lang="cs-CZ" sz="1200" dirty="0" err="1">
                    <a:solidFill>
                      <a:srgbClr val="002060"/>
                    </a:solidFill>
                  </a:rPr>
                  <a:t>stably</a:t>
                </a:r>
                <a:r>
                  <a:rPr lang="cs-CZ" sz="1200" dirty="0">
                    <a:solidFill>
                      <a:srgbClr val="002060"/>
                    </a:solidFill>
                  </a:rPr>
                  <a:t> </a:t>
                </a:r>
                <a:r>
                  <a:rPr lang="en-US" sz="1200" dirty="0">
                    <a:solidFill>
                      <a:srgbClr val="002060"/>
                    </a:solidFill>
                  </a:rPr>
                  <a:t>confined </a:t>
                </a:r>
                <a:r>
                  <a:rPr lang="cs-CZ" sz="1200" dirty="0" err="1">
                    <a:solidFill>
                      <a:srgbClr val="002060"/>
                    </a:solidFill>
                  </a:rPr>
                  <a:t>between</a:t>
                </a:r>
                <a:r>
                  <a:rPr lang="cs-CZ" sz="1200" dirty="0">
                    <a:solidFill>
                      <a:srgbClr val="002060"/>
                    </a:solidFill>
                  </a:rPr>
                  <a:t> </a:t>
                </a:r>
                <a:r>
                  <a:rPr lang="cs-CZ" sz="1200" dirty="0" err="1">
                    <a:solidFill>
                      <a:srgbClr val="002060"/>
                    </a:solidFill>
                  </a:rPr>
                  <a:t>two</a:t>
                </a:r>
                <a:r>
                  <a:rPr lang="cs-CZ" sz="1200" dirty="0">
                    <a:solidFill>
                      <a:srgbClr val="002060"/>
                    </a:solidFill>
                  </a:rPr>
                  <a:t> </a:t>
                </a:r>
                <a:r>
                  <a:rPr lang="cs-CZ" sz="1200" dirty="0" err="1">
                    <a:solidFill>
                      <a:srgbClr val="002060"/>
                    </a:solidFill>
                  </a:rPr>
                  <a:t>cones</a:t>
                </a:r>
                <a:r>
                  <a:rPr lang="cs-CZ" sz="1200" dirty="0">
                    <a:solidFill>
                      <a:srgbClr val="002060"/>
                    </a:solidFill>
                  </a:rPr>
                  <a:t> </a:t>
                </a:r>
                <a:r>
                  <a:rPr lang="cs-CZ" sz="1200" dirty="0" err="1">
                    <a:solidFill>
                      <a:srgbClr val="002060"/>
                    </a:solidFill>
                  </a:rPr>
                  <a:t>of</a:t>
                </a:r>
                <a:r>
                  <a:rPr lang="cs-CZ" sz="1200" dirty="0">
                    <a:solidFill>
                      <a:srgbClr val="002060"/>
                    </a:solidFill>
                  </a:rPr>
                  <a:t> </a:t>
                </a:r>
                <a:r>
                  <a:rPr lang="cs-CZ" sz="1200" dirty="0" err="1">
                    <a:solidFill>
                      <a:srgbClr val="002060"/>
                    </a:solidFill>
                  </a:rPr>
                  <a:t>constant</a:t>
                </a:r>
                <a:r>
                  <a:rPr lang="cs-CZ" sz="1200" dirty="0">
                    <a:solidFill>
                      <a:srgbClr val="002060"/>
                    </a:solidFill>
                  </a:rPr>
                  <a:t> </a:t>
                </a:r>
                <a:r>
                  <a:rPr lang="cs-CZ" sz="1200" dirty="0" err="1">
                    <a:solidFill>
                      <a:srgbClr val="002060"/>
                    </a:solidFill>
                  </a:rPr>
                  <a:t>latitude</a:t>
                </a:r>
                <a:r>
                  <a:rPr lang="en-US" sz="1200" dirty="0">
                    <a:solidFill>
                      <a:srgbClr val="002060"/>
                    </a:solidFill>
                  </a:rPr>
                  <a:t> </a:t>
                </a:r>
                <a:r>
                  <a:rPr lang="cs-CZ" sz="1200" dirty="0">
                    <a:solidFill>
                      <a:srgbClr val="002060"/>
                    </a:solidFill>
                  </a:rPr>
                  <a:t>(</a:t>
                </a:r>
                <a:r>
                  <a:rPr lang="cs-CZ" sz="1200" dirty="0" err="1">
                    <a:solidFill>
                      <a:srgbClr val="002060"/>
                    </a:solidFill>
                  </a:rPr>
                  <a:t>vortical</a:t>
                </a:r>
                <a:r>
                  <a:rPr lang="cs-CZ" sz="1200" dirty="0">
                    <a:solidFill>
                      <a:srgbClr val="002060"/>
                    </a:solidFill>
                  </a:rPr>
                  <a:t> </a:t>
                </a:r>
                <a:r>
                  <a:rPr lang="cs-CZ" sz="1200" dirty="0" err="1">
                    <a:solidFill>
                      <a:srgbClr val="002060"/>
                    </a:solidFill>
                  </a:rPr>
                  <a:t>motion</a:t>
                </a:r>
                <a:r>
                  <a:rPr lang="cs-CZ" sz="1200" dirty="0">
                    <a:solidFill>
                      <a:srgbClr val="002060"/>
                    </a:solidFill>
                  </a:rPr>
                  <a:t>)</a:t>
                </a:r>
              </a:p>
              <a:p>
                <a:pPr marL="628650" lvl="1" indent="-171450">
                  <a:buClr>
                    <a:srgbClr val="002060"/>
                  </a:buClr>
                  <a:buFont typeface="Courier New" panose="02070309020205020404" pitchFamily="49" charset="0"/>
                  <a:buChar char="o"/>
                </a:pPr>
                <a:r>
                  <a:rPr lang="cs-CZ" sz="1200" dirty="0">
                    <a:solidFill>
                      <a:srgbClr val="002060"/>
                    </a:solidFill>
                  </a:rPr>
                  <a:t>m</a:t>
                </a:r>
                <a:r>
                  <a:rPr lang="en-US" sz="1200" dirty="0">
                    <a:solidFill>
                      <a:srgbClr val="002060"/>
                    </a:solidFill>
                  </a:rPr>
                  <a:t>ax</a:t>
                </a:r>
                <a:r>
                  <a:rPr lang="cs-CZ" sz="1200" dirty="0" err="1">
                    <a:solidFill>
                      <a:srgbClr val="002060"/>
                    </a:solidFill>
                  </a:rPr>
                  <a:t>ima</a:t>
                </a:r>
                <a:r>
                  <a:rPr lang="cs-CZ" sz="1200" dirty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cs-CZ" sz="12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cs-CZ" sz="12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12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b>
                      <m:sup>
                        <m:r>
                          <a:rPr lang="cs-CZ" sz="12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sup>
                    </m:sSubSup>
                    <m:r>
                      <a:rPr lang="en-US" sz="12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  <m:sSub>
                      <m:sSubPr>
                        <m:ctrlPr>
                          <a:rPr lang="en-US" sz="12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12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𝑃𝑁𝐶</m:t>
                        </m:r>
                      </m:sub>
                    </m:sSub>
                    <m:r>
                      <a:rPr lang="en-US" sz="12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12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func>
                      <m:funcPr>
                        <m:ctrlPr>
                          <a:rPr lang="en-US" sz="12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12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120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cos</m:t>
                            </m:r>
                          </m:e>
                          <m:sup>
                            <m:r>
                              <a:rPr lang="en-US" sz="12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US" sz="12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func>
                  </m:oMath>
                </a14:m>
                <a:r>
                  <a:rPr lang="en-US" sz="1200" dirty="0">
                    <a:solidFill>
                      <a:srgbClr val="002060"/>
                    </a:solidFill>
                  </a:rPr>
                  <a:t>,</a:t>
                </a:r>
              </a:p>
              <a:p>
                <a:pPr lvl="1">
                  <a:buClr>
                    <a:srgbClr val="002060"/>
                  </a:buClr>
                </a:pPr>
                <a:r>
                  <a:rPr lang="en-US" sz="1200" dirty="0">
                    <a:solidFill>
                      <a:srgbClr val="002060"/>
                    </a:solidFill>
                  </a:rPr>
                  <a:t>	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12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𝑃𝑁𝐶</m:t>
                        </m:r>
                      </m:sub>
                    </m:sSub>
                    <m:r>
                      <a:rPr lang="en-US" sz="12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sSup>
                      <m:sSupPr>
                        <m:ctrlPr>
                          <a:rPr lang="en-US" sz="12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2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12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func>
                      <m:funcPr>
                        <m:ctrlPr>
                          <a:rPr lang="en-US" sz="12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12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120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cos</m:t>
                            </m:r>
                          </m:e>
                          <m:sup>
                            <m:r>
                              <a:rPr lang="en-US" sz="12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</m:fName>
                      <m:e>
                        <m:r>
                          <a:rPr lang="en-US" sz="12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func>
                  </m:oMath>
                </a14:m>
                <a:endParaRPr lang="en-US" sz="1200" dirty="0">
                  <a:solidFill>
                    <a:srgbClr val="002060"/>
                  </a:solidFill>
                </a:endParaRPr>
              </a:p>
              <a:p>
                <a:pPr marL="628650" lvl="1" indent="-171450">
                  <a:buClr>
                    <a:srgbClr val="002060"/>
                  </a:buClr>
                  <a:buFont typeface="Courier New" panose="02070309020205020404" pitchFamily="49" charset="0"/>
                  <a:buChar char="o"/>
                </a:pPr>
                <a:r>
                  <a:rPr lang="en-US" sz="1200" dirty="0">
                    <a:solidFill>
                      <a:srgbClr val="002060"/>
                    </a:solidFill>
                  </a:rPr>
                  <a:t>minima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2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2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12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sub>
                      <m:sup>
                        <m:r>
                          <a:rPr lang="en-US" sz="12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sup>
                    </m:sSubSup>
                    <m:r>
                      <a:rPr lang="en-US" sz="120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  <m:sSup>
                      <m:sSupPr>
                        <m:ctrlPr>
                          <a:rPr lang="en-US" sz="12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2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US" sz="12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⋆</m:t>
                        </m:r>
                      </m:sup>
                    </m:sSup>
                    <m:r>
                      <a:rPr lang="en-US" sz="12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2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f>
                      <m:fPr>
                        <m:ctrlPr>
                          <a:rPr lang="en-US" sz="12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sz="12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sz="1200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sz="120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cos</m:t>
                                </m:r>
                              </m:e>
                              <m:sup>
                                <m:r>
                                  <a:rPr lang="en-US" sz="1200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fName>
                          <m:e>
                            <m:r>
                              <a:rPr lang="en-US" sz="12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</m:func>
                        <m:d>
                          <m:dPr>
                            <m:ctrlPr>
                              <a:rPr lang="en-US" sz="12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2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1−</m:t>
                            </m:r>
                            <m:sSup>
                              <m:sSupPr>
                                <m:ctrlPr>
                                  <a:rPr lang="en-US" sz="1200" b="0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200" b="0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sz="1200" b="0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  <m:r>
                          <a:rPr lang="en-US" sz="12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−2</m:t>
                        </m:r>
                      </m:num>
                      <m:den>
                        <m:sSubSup>
                          <m:sSubSupPr>
                            <m:ctrlPr>
                              <a:rPr lang="en-US" sz="12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l-GR" sz="12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Δ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12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sub>
                          <m:sup>
                            <m:r>
                              <a:rPr lang="en-US" sz="12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den>
                    </m:f>
                    <m:r>
                      <a:rPr lang="en-US" sz="12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endParaRPr lang="en-US" sz="1200" b="0" i="1" dirty="0">
                  <a:solidFill>
                    <a:srgbClr val="002060"/>
                  </a:solidFill>
                  <a:latin typeface="Cambria Math" panose="02040503050406030204" pitchFamily="18" charset="0"/>
                </a:endParaRPr>
              </a:p>
              <a:p>
                <a:pPr lvl="1">
                  <a:buClr>
                    <a:srgbClr val="002060"/>
                  </a:buClr>
                </a:pPr>
                <a:r>
                  <a:rPr lang="en-US" sz="1200" b="0" dirty="0">
                    <a:solidFill>
                      <a:srgbClr val="002060"/>
                    </a:solidFill>
                  </a:rPr>
                  <a:t>	      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2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2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en-US" sz="12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⋆</m:t>
                        </m:r>
                      </m:sup>
                    </m:sSup>
                    <m:r>
                      <a:rPr lang="en-US" sz="12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sz="12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2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𝑎𝐼</m:t>
                        </m:r>
                        <m:sSup>
                          <m:sSupPr>
                            <m:ctrlPr>
                              <a:rPr lang="en-US" sz="120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2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𝑠𝑖𝑛</m:t>
                            </m:r>
                          </m:e>
                          <m:sup>
                            <m:r>
                              <a:rPr lang="en-US" sz="12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12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num>
                      <m:den>
                        <m:sSub>
                          <m:sSubPr>
                            <m:ctrlPr>
                              <a:rPr lang="en-US" sz="12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sz="12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Δ</m:t>
                            </m:r>
                          </m:e>
                          <m:sub>
                            <m:r>
                              <a:rPr lang="en-US" sz="12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12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1200" dirty="0">
                    <a:solidFill>
                      <a:srgbClr val="002060"/>
                    </a:solidFill>
                  </a:rPr>
                  <a:t> </a:t>
                </a:r>
                <a:endParaRPr lang="cs-CZ" sz="1200" dirty="0">
                  <a:solidFill>
                    <a:srgbClr val="002060"/>
                  </a:solidFill>
                </a:endParaRPr>
              </a:p>
              <a:p>
                <a:pPr marL="171450" indent="-171450">
                  <a:buClr>
                    <a:srgbClr val="002060"/>
                  </a:buCl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12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sz="1200" dirty="0">
                    <a:solidFill>
                      <a:srgbClr val="002060"/>
                    </a:solidFill>
                  </a:rPr>
                  <a:t> – motion confined to or crossing the equatorial plane (orbital motion)</a:t>
                </a:r>
                <a:endParaRPr lang="cs-CZ" sz="12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3" name="TextovéPole 2">
                <a:extLst>
                  <a:ext uri="{FF2B5EF4-FFF2-40B4-BE49-F238E27FC236}">
                    <a16:creationId xmlns:a16="http://schemas.microsoft.com/office/drawing/2014/main" id="{072F112C-3363-0A1A-27EC-D9EA3143F1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000" y="2454886"/>
                <a:ext cx="6493701" cy="1856919"/>
              </a:xfrm>
              <a:prstGeom prst="rect">
                <a:avLst/>
              </a:prstGeom>
              <a:blipFill>
                <a:blip r:embed="rId6"/>
                <a:stretch>
                  <a:fillRect b="-1634"/>
                </a:stretch>
              </a:blipFill>
              <a:ln>
                <a:solidFill>
                  <a:srgbClr val="DC6423"/>
                </a:solidFill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ovéPole 6">
            <a:extLst>
              <a:ext uri="{FF2B5EF4-FFF2-40B4-BE49-F238E27FC236}">
                <a16:creationId xmlns:a16="http://schemas.microsoft.com/office/drawing/2014/main" id="{7A6A50B9-40F0-FC66-8305-DE0D57BD7D77}"/>
              </a:ext>
            </a:extLst>
          </p:cNvPr>
          <p:cNvSpPr txBox="1"/>
          <p:nvPr/>
        </p:nvSpPr>
        <p:spPr>
          <a:xfrm>
            <a:off x="3348000" y="3244845"/>
            <a:ext cx="30171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/>
                <a:ea typeface="+mn-ea"/>
                <a:cs typeface="+mn-cs"/>
              </a:rPr>
              <a:t>(Principal Null Congruences of the geometry)</a:t>
            </a:r>
            <a:endParaRPr lang="cs-CZ" dirty="0"/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46028FB5-2C29-8908-18FC-DCD2DBEAC37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04000" y="1922005"/>
            <a:ext cx="2060627" cy="323116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C1972997-2331-7FB9-722F-41CDD61485D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97873" y="1915908"/>
            <a:ext cx="1993565" cy="329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6649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683568" y="976528"/>
            <a:ext cx="6624736" cy="13218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Nadpis 5"/>
              <p:cNvSpPr>
                <a:spLocks noGrp="1"/>
              </p:cNvSpPr>
              <p:nvPr>
                <p:ph type="title"/>
              </p:nvPr>
            </p:nvSpPr>
            <p:spPr>
              <a:xfrm>
                <a:off x="539552" y="138235"/>
                <a:ext cx="6768752" cy="507703"/>
              </a:xfrm>
            </p:spPr>
            <p:txBody>
              <a:bodyPr/>
              <a:lstStyle/>
              <a:p>
                <a:r>
                  <a:rPr lang="cs-CZ" b="1" dirty="0">
                    <a:solidFill>
                      <a:srgbClr val="DC6423"/>
                    </a:solidFill>
                  </a:rPr>
                  <a:t>Latitudinal </a:t>
                </a:r>
                <a:r>
                  <a:rPr lang="cs-CZ" b="1" dirty="0" err="1">
                    <a:solidFill>
                      <a:srgbClr val="DC6423"/>
                    </a:solidFill>
                  </a:rPr>
                  <a:t>motion</a:t>
                </a:r>
                <a:r>
                  <a:rPr lang="en-US" b="1" dirty="0">
                    <a:solidFill>
                      <a:srgbClr val="DC6423"/>
                    </a:solidFill>
                  </a:rPr>
                  <a:t> – </a:t>
                </a:r>
                <a:r>
                  <a:rPr lang="en-US" b="1" dirty="0" err="1">
                    <a:solidFill>
                      <a:srgbClr val="DC6423"/>
                    </a:solidFill>
                  </a:rPr>
                  <a:t>behaviour</a:t>
                </a:r>
                <a:r>
                  <a:rPr lang="en-US" b="1" dirty="0">
                    <a:solidFill>
                      <a:srgbClr val="DC6423"/>
                    </a:solidFill>
                  </a:rPr>
                  <a:t> of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1" i="1" smtClean="0">
                            <a:solidFill>
                              <a:srgbClr val="DC6423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 smtClean="0">
                            <a:solidFill>
                              <a:srgbClr val="DC6423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DC642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±</m:t>
                        </m:r>
                      </m:sub>
                      <m:sup>
                        <m:r>
                          <a:rPr lang="en-US" b="1" i="1" smtClean="0">
                            <a:solidFill>
                              <a:srgbClr val="DC642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𝜽</m:t>
                        </m:r>
                      </m:sup>
                    </m:sSubSup>
                    <m:r>
                      <m:rPr>
                        <m:nor/>
                      </m:rPr>
                      <a:rPr lang="en-US" b="1" dirty="0">
                        <a:solidFill>
                          <a:srgbClr val="DC6423"/>
                        </a:solidFill>
                      </a:rPr>
                      <m:t>(</m:t>
                    </m:r>
                    <m:r>
                      <m:rPr>
                        <m:nor/>
                      </m:rPr>
                      <a:rPr lang="en-US" b="1" dirty="0">
                        <a:solidFill>
                          <a:srgbClr val="DC6423"/>
                        </a:solidFill>
                      </a:rPr>
                      <m:t>m</m:t>
                    </m:r>
                    <m:r>
                      <m:rPr>
                        <m:nor/>
                      </m:rPr>
                      <a:rPr lang="en-US" b="1" dirty="0">
                        <a:solidFill>
                          <a:srgbClr val="DC6423"/>
                        </a:solidFill>
                      </a:rPr>
                      <m:t>; </m:t>
                    </m:r>
                    <m:r>
                      <m:rPr>
                        <m:nor/>
                      </m:rPr>
                      <a:rPr lang="en-US" b="1" dirty="0">
                        <a:solidFill>
                          <a:srgbClr val="DC6423"/>
                        </a:solidFill>
                      </a:rPr>
                      <m:t>q</m:t>
                    </m:r>
                    <m:r>
                      <m:rPr>
                        <m:nor/>
                      </m:rPr>
                      <a:rPr lang="en-US" b="1" dirty="0">
                        <a:solidFill>
                          <a:srgbClr val="DC6423"/>
                        </a:solidFill>
                      </a:rPr>
                      <m:t>, </m:t>
                    </m:r>
                    <m:r>
                      <m:rPr>
                        <m:nor/>
                      </m:rPr>
                      <a:rPr lang="en-US" b="1" dirty="0">
                        <a:solidFill>
                          <a:srgbClr val="DC6423"/>
                        </a:solidFill>
                      </a:rPr>
                      <m:t>y</m:t>
                    </m:r>
                    <m:r>
                      <m:rPr>
                        <m:nor/>
                      </m:rPr>
                      <a:rPr lang="en-US" b="1" dirty="0">
                        <a:solidFill>
                          <a:srgbClr val="DC6423"/>
                        </a:solidFill>
                      </a:rPr>
                      <m:t>, </m:t>
                    </m:r>
                    <m:sSup>
                      <m:sSupPr>
                        <m:ctrlPr>
                          <a:rPr lang="en-US" b="1" i="1" dirty="0" smtClean="0">
                            <a:solidFill>
                              <a:srgbClr val="DC6423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dirty="0" smtClean="0">
                            <a:solidFill>
                              <a:srgbClr val="DC6423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en-US" b="1" i="1" dirty="0" smtClean="0">
                            <a:solidFill>
                              <a:srgbClr val="DC6423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m:rPr>
                        <m:nor/>
                      </m:rPr>
                      <a:rPr lang="en-US" b="1" dirty="0">
                        <a:solidFill>
                          <a:srgbClr val="DC6423"/>
                        </a:solidFill>
                      </a:rPr>
                      <m:t>)</m:t>
                    </m:r>
                  </m:oMath>
                </a14:m>
                <a:endParaRPr lang="cs-CZ" b="1" dirty="0">
                  <a:solidFill>
                    <a:srgbClr val="DC6423"/>
                  </a:solidFill>
                </a:endParaRPr>
              </a:p>
            </p:txBody>
          </p:sp>
        </mc:Choice>
        <mc:Fallback xmlns="">
          <p:sp>
            <p:nvSpPr>
              <p:cNvPr id="6" name="Nadpis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539552" y="138235"/>
                <a:ext cx="6768752" cy="507703"/>
              </a:xfrm>
              <a:blipFill>
                <a:blip r:embed="rId3"/>
                <a:stretch>
                  <a:fillRect l="-1441" t="-4819" b="-22892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fld id="{57DBD558-9A89-4908-A280-976A4358E719}" type="slidenum">
              <a:rPr lang="cs-CZ" altLang="cs-CZ" sz="800" smtClean="0">
                <a:solidFill>
                  <a:srgbClr val="DC64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fld>
            <a:endParaRPr lang="cs-CZ" sz="1400" dirty="0">
              <a:solidFill>
                <a:srgbClr val="DC6423"/>
              </a:solidFill>
              <a:latin typeface="Enriqueta" panose="02000000000000000000" pitchFamily="2" charset="0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25465CB0-A268-232B-1FA8-161FBEC09A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569" y="717678"/>
            <a:ext cx="6912768" cy="1155764"/>
          </a:xfrm>
          <a:prstGeom prst="rect">
            <a:avLst/>
          </a:prstGeom>
          <a:ln>
            <a:solidFill>
              <a:srgbClr val="DC6423"/>
            </a:solidFill>
          </a:ln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447B82C2-A065-2350-FF85-61110E580F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6115" y="1898191"/>
            <a:ext cx="6912768" cy="1155764"/>
          </a:xfrm>
          <a:prstGeom prst="rect">
            <a:avLst/>
          </a:prstGeom>
          <a:ln>
            <a:solidFill>
              <a:srgbClr val="DC6423"/>
            </a:solidFill>
          </a:ln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E2F4D1AB-C2D8-7874-B02D-BA846DB0091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9569" y="3016855"/>
            <a:ext cx="6912768" cy="1112504"/>
          </a:xfrm>
          <a:prstGeom prst="rect">
            <a:avLst/>
          </a:prstGeom>
          <a:ln>
            <a:solidFill>
              <a:srgbClr val="DC6423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ovéPole 10">
                <a:extLst>
                  <a:ext uri="{FF2B5EF4-FFF2-40B4-BE49-F238E27FC236}">
                    <a16:creationId xmlns:a16="http://schemas.microsoft.com/office/drawing/2014/main" id="{C80222DE-60BE-5D93-0334-A51603591D7F}"/>
                  </a:ext>
                </a:extLst>
              </p:cNvPr>
              <p:cNvSpPr txBox="1"/>
              <p:nvPr/>
            </p:nvSpPr>
            <p:spPr>
              <a:xfrm>
                <a:off x="7714377" y="1242981"/>
                <a:ext cx="1058880" cy="276999"/>
              </a:xfrm>
              <a:prstGeom prst="rect">
                <a:avLst/>
              </a:prstGeom>
              <a:noFill/>
              <a:ln>
                <a:solidFill>
                  <a:srgbClr val="DC6423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>
                    <a:solidFill>
                      <a:srgbClr val="002060"/>
                    </a:solidFill>
                  </a:rPr>
                  <a:t>Case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2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2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12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2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2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&lt;1</m:t>
                    </m:r>
                  </m:oMath>
                </a14:m>
                <a:endParaRPr lang="cs-CZ" sz="12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1" name="TextovéPole 10">
                <a:extLst>
                  <a:ext uri="{FF2B5EF4-FFF2-40B4-BE49-F238E27FC236}">
                    <a16:creationId xmlns:a16="http://schemas.microsoft.com/office/drawing/2014/main" id="{C80222DE-60BE-5D93-0334-A51603591D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4377" y="1242981"/>
                <a:ext cx="1058880" cy="276999"/>
              </a:xfrm>
              <a:prstGeom prst="rect">
                <a:avLst/>
              </a:prstGeom>
              <a:blipFill>
                <a:blip r:embed="rId7"/>
                <a:stretch>
                  <a:fillRect b="-14894"/>
                </a:stretch>
              </a:blipFill>
              <a:ln>
                <a:solidFill>
                  <a:srgbClr val="DC6423"/>
                </a:solidFill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ovéPole 12">
                <a:extLst>
                  <a:ext uri="{FF2B5EF4-FFF2-40B4-BE49-F238E27FC236}">
                    <a16:creationId xmlns:a16="http://schemas.microsoft.com/office/drawing/2014/main" id="{8594DB1F-5BB9-542B-38C9-93901B9AF26C}"/>
                  </a:ext>
                </a:extLst>
              </p:cNvPr>
              <p:cNvSpPr txBox="1"/>
              <p:nvPr/>
            </p:nvSpPr>
            <p:spPr>
              <a:xfrm>
                <a:off x="7714377" y="2433144"/>
                <a:ext cx="1058880" cy="276999"/>
              </a:xfrm>
              <a:prstGeom prst="rect">
                <a:avLst/>
              </a:prstGeom>
              <a:noFill/>
              <a:ln>
                <a:solidFill>
                  <a:srgbClr val="DC6423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rgbClr val="002060"/>
                    </a:solidFill>
                  </a:rPr>
                  <a:t>Case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2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2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12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2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2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cs-CZ" sz="12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3" name="TextovéPole 12">
                <a:extLst>
                  <a:ext uri="{FF2B5EF4-FFF2-40B4-BE49-F238E27FC236}">
                    <a16:creationId xmlns:a16="http://schemas.microsoft.com/office/drawing/2014/main" id="{8594DB1F-5BB9-542B-38C9-93901B9AF2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4377" y="2433144"/>
                <a:ext cx="1058880" cy="276999"/>
              </a:xfrm>
              <a:prstGeom prst="rect">
                <a:avLst/>
              </a:prstGeom>
              <a:blipFill>
                <a:blip r:embed="rId8"/>
                <a:stretch>
                  <a:fillRect b="-12500"/>
                </a:stretch>
              </a:blipFill>
              <a:ln>
                <a:solidFill>
                  <a:srgbClr val="DC6423"/>
                </a:solidFill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ovéPole 14">
                <a:extLst>
                  <a:ext uri="{FF2B5EF4-FFF2-40B4-BE49-F238E27FC236}">
                    <a16:creationId xmlns:a16="http://schemas.microsoft.com/office/drawing/2014/main" id="{A3620754-0896-CD17-10FA-182649E83587}"/>
                  </a:ext>
                </a:extLst>
              </p:cNvPr>
              <p:cNvSpPr txBox="1"/>
              <p:nvPr/>
            </p:nvSpPr>
            <p:spPr>
              <a:xfrm>
                <a:off x="7714377" y="3623307"/>
                <a:ext cx="1058880" cy="276999"/>
              </a:xfrm>
              <a:prstGeom prst="rect">
                <a:avLst/>
              </a:prstGeom>
              <a:noFill/>
              <a:ln>
                <a:solidFill>
                  <a:srgbClr val="DC6423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US" sz="1200" dirty="0">
                    <a:solidFill>
                      <a:srgbClr val="002060"/>
                    </a:solidFill>
                  </a:rPr>
                  <a:t>Case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2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2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12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2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2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&gt;1</m:t>
                    </m:r>
                  </m:oMath>
                </a14:m>
                <a:endParaRPr lang="cs-CZ" sz="12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5" name="TextovéPole 14">
                <a:extLst>
                  <a:ext uri="{FF2B5EF4-FFF2-40B4-BE49-F238E27FC236}">
                    <a16:creationId xmlns:a16="http://schemas.microsoft.com/office/drawing/2014/main" id="{A3620754-0896-CD17-10FA-182649E835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4377" y="3623307"/>
                <a:ext cx="1058880" cy="276999"/>
              </a:xfrm>
              <a:prstGeom prst="rect">
                <a:avLst/>
              </a:prstGeom>
              <a:blipFill>
                <a:blip r:embed="rId9"/>
                <a:stretch>
                  <a:fillRect b="-12500"/>
                </a:stretch>
              </a:blipFill>
              <a:ln>
                <a:solidFill>
                  <a:srgbClr val="DC6423"/>
                </a:solidFill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Přímá spojnice 6">
            <a:extLst>
              <a:ext uri="{FF2B5EF4-FFF2-40B4-BE49-F238E27FC236}">
                <a16:creationId xmlns:a16="http://schemas.microsoft.com/office/drawing/2014/main" id="{A62EBFA0-4A89-70FE-8DC8-A83B5A226D02}"/>
              </a:ext>
            </a:extLst>
          </p:cNvPr>
          <p:cNvCxnSpPr/>
          <p:nvPr/>
        </p:nvCxnSpPr>
        <p:spPr>
          <a:xfrm>
            <a:off x="756000" y="4299750"/>
            <a:ext cx="86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Přímá spojnice 13">
            <a:extLst>
              <a:ext uri="{FF2B5EF4-FFF2-40B4-BE49-F238E27FC236}">
                <a16:creationId xmlns:a16="http://schemas.microsoft.com/office/drawing/2014/main" id="{12C9975B-0BA0-5E19-A66C-DF44C97197F1}"/>
              </a:ext>
            </a:extLst>
          </p:cNvPr>
          <p:cNvCxnSpPr>
            <a:cxnSpLocks/>
          </p:cNvCxnSpPr>
          <p:nvPr/>
        </p:nvCxnSpPr>
        <p:spPr>
          <a:xfrm>
            <a:off x="756000" y="4587750"/>
            <a:ext cx="864000" cy="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ovéPole 21">
                <a:extLst>
                  <a:ext uri="{FF2B5EF4-FFF2-40B4-BE49-F238E27FC236}">
                    <a16:creationId xmlns:a16="http://schemas.microsoft.com/office/drawing/2014/main" id="{A24867EC-CD98-6148-36EE-802577464093}"/>
                  </a:ext>
                </a:extLst>
              </p:cNvPr>
              <p:cNvSpPr txBox="1"/>
              <p:nvPr/>
            </p:nvSpPr>
            <p:spPr>
              <a:xfrm>
                <a:off x="1764000" y="4202319"/>
                <a:ext cx="225446" cy="19486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cs-CZ" sz="12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cs-CZ" sz="12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b>
                        <m:sup>
                          <m:r>
                            <a:rPr lang="cs-CZ" sz="1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sup>
                      </m:sSubSup>
                    </m:oMath>
                  </m:oMathPara>
                </a14:m>
                <a:endParaRPr lang="cs-CZ" sz="1200" dirty="0"/>
              </a:p>
            </p:txBody>
          </p:sp>
        </mc:Choice>
        <mc:Fallback xmlns="">
          <p:sp>
            <p:nvSpPr>
              <p:cNvPr id="22" name="TextovéPole 21">
                <a:extLst>
                  <a:ext uri="{FF2B5EF4-FFF2-40B4-BE49-F238E27FC236}">
                    <a16:creationId xmlns:a16="http://schemas.microsoft.com/office/drawing/2014/main" id="{A24867EC-CD98-6148-36EE-8025774640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4000" y="4202319"/>
                <a:ext cx="225446" cy="194862"/>
              </a:xfrm>
              <a:prstGeom prst="rect">
                <a:avLst/>
              </a:prstGeom>
              <a:blipFill>
                <a:blip r:embed="rId10"/>
                <a:stretch>
                  <a:fillRect l="-16216" r="-5405" b="-1875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ovéPole 24">
                <a:extLst>
                  <a:ext uri="{FF2B5EF4-FFF2-40B4-BE49-F238E27FC236}">
                    <a16:creationId xmlns:a16="http://schemas.microsoft.com/office/drawing/2014/main" id="{216AD360-6293-A75F-1D20-34B05907E59F}"/>
                  </a:ext>
                </a:extLst>
              </p:cNvPr>
              <p:cNvSpPr txBox="1"/>
              <p:nvPr/>
            </p:nvSpPr>
            <p:spPr>
              <a:xfrm>
                <a:off x="1764000" y="4502514"/>
                <a:ext cx="225446" cy="19281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cs-CZ" sz="12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cs-CZ" sz="1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12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b>
                        <m:sup>
                          <m:r>
                            <a:rPr lang="cs-CZ" sz="1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sup>
                      </m:sSubSup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25" name="TextovéPole 24">
                <a:extLst>
                  <a:ext uri="{FF2B5EF4-FFF2-40B4-BE49-F238E27FC236}">
                    <a16:creationId xmlns:a16="http://schemas.microsoft.com/office/drawing/2014/main" id="{216AD360-6293-A75F-1D20-34B05907E5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4000" y="4502514"/>
                <a:ext cx="225446" cy="192810"/>
              </a:xfrm>
              <a:prstGeom prst="rect">
                <a:avLst/>
              </a:prstGeom>
              <a:blipFill>
                <a:blip r:embed="rId11"/>
                <a:stretch>
                  <a:fillRect l="-16216" r="-5405" b="-1290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ovéPole 26">
                <a:extLst>
                  <a:ext uri="{FF2B5EF4-FFF2-40B4-BE49-F238E27FC236}">
                    <a16:creationId xmlns:a16="http://schemas.microsoft.com/office/drawing/2014/main" id="{F590D400-65B8-49B5-3F05-E89908AA74C0}"/>
                  </a:ext>
                </a:extLst>
              </p:cNvPr>
              <p:cNvSpPr txBox="1"/>
              <p:nvPr/>
            </p:nvSpPr>
            <p:spPr>
              <a:xfrm>
                <a:off x="2286000" y="2428617"/>
                <a:ext cx="4572000" cy="2871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0" lang="cs-CZ" sz="1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SupPr>
                        <m:e>
                          <m:r>
                            <a:rPr kumimoji="0" lang="cs-CZ" sz="1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𝑋</m:t>
                          </m:r>
                        </m:e>
                        <m:sub>
                          <m:r>
                            <a:rPr kumimoji="0" lang="en-US" sz="1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+</m:t>
                          </m:r>
                        </m:sub>
                        <m:sup>
                          <m:r>
                            <a:rPr kumimoji="0" lang="cs-CZ" sz="1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𝜃</m:t>
                          </m:r>
                        </m:sup>
                      </m:sSubSup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27" name="TextovéPole 26">
                <a:extLst>
                  <a:ext uri="{FF2B5EF4-FFF2-40B4-BE49-F238E27FC236}">
                    <a16:creationId xmlns:a16="http://schemas.microsoft.com/office/drawing/2014/main" id="{F590D400-65B8-49B5-3F05-E89908AA74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0" y="2428617"/>
                <a:ext cx="4572000" cy="28719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Obdélník 27">
            <a:extLst>
              <a:ext uri="{FF2B5EF4-FFF2-40B4-BE49-F238E27FC236}">
                <a16:creationId xmlns:a16="http://schemas.microsoft.com/office/drawing/2014/main" id="{37CE09C3-2186-BCC5-BF0B-A973643592CB}"/>
              </a:ext>
            </a:extLst>
          </p:cNvPr>
          <p:cNvSpPr/>
          <p:nvPr/>
        </p:nvSpPr>
        <p:spPr>
          <a:xfrm>
            <a:off x="2483792" y="4215555"/>
            <a:ext cx="1656208" cy="42053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ovéPole 28">
                <a:extLst>
                  <a:ext uri="{FF2B5EF4-FFF2-40B4-BE49-F238E27FC236}">
                    <a16:creationId xmlns:a16="http://schemas.microsoft.com/office/drawing/2014/main" id="{91FD3155-424C-2187-0F8A-E1DA010CF834}"/>
                  </a:ext>
                </a:extLst>
              </p:cNvPr>
              <p:cNvSpPr txBox="1"/>
              <p:nvPr/>
            </p:nvSpPr>
            <p:spPr>
              <a:xfrm>
                <a:off x="2582016" y="4314708"/>
                <a:ext cx="1459759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/>
                  <a:t>forbidden region, </a:t>
                </a:r>
                <a14:m>
                  <m:oMath xmlns:m="http://schemas.openxmlformats.org/officeDocument/2006/math">
                    <m:r>
                      <a:rPr lang="en-US" sz="1000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1000" b="0" i="1" smtClean="0">
                        <a:latin typeface="Cambria Math" panose="02040503050406030204" pitchFamily="18" charset="0"/>
                      </a:rPr>
                      <m:t>&lt;0</m:t>
                    </m:r>
                  </m:oMath>
                </a14:m>
                <a:endParaRPr lang="cs-CZ" sz="1000" dirty="0"/>
              </a:p>
            </p:txBody>
          </p:sp>
        </mc:Choice>
        <mc:Fallback xmlns="">
          <p:sp>
            <p:nvSpPr>
              <p:cNvPr id="29" name="TextovéPole 28">
                <a:extLst>
                  <a:ext uri="{FF2B5EF4-FFF2-40B4-BE49-F238E27FC236}">
                    <a16:creationId xmlns:a16="http://schemas.microsoft.com/office/drawing/2014/main" id="{91FD3155-424C-2187-0F8A-E1DA010CF8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2016" y="4314708"/>
                <a:ext cx="1459759" cy="246221"/>
              </a:xfrm>
              <a:prstGeom prst="rect">
                <a:avLst/>
              </a:prstGeom>
              <a:blipFill>
                <a:blip r:embed="rId13"/>
                <a:stretch>
                  <a:fillRect b="-1250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Obdélník 29">
            <a:extLst>
              <a:ext uri="{FF2B5EF4-FFF2-40B4-BE49-F238E27FC236}">
                <a16:creationId xmlns:a16="http://schemas.microsoft.com/office/drawing/2014/main" id="{76AD16CC-27DE-94F4-D676-77DDB61BD688}"/>
              </a:ext>
            </a:extLst>
          </p:cNvPr>
          <p:cNvSpPr/>
          <p:nvPr/>
        </p:nvSpPr>
        <p:spPr>
          <a:xfrm>
            <a:off x="4971631" y="4225260"/>
            <a:ext cx="1374005" cy="39651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ovéPole 30">
                <a:extLst>
                  <a:ext uri="{FF2B5EF4-FFF2-40B4-BE49-F238E27FC236}">
                    <a16:creationId xmlns:a16="http://schemas.microsoft.com/office/drawing/2014/main" id="{32150C76-E414-B493-A0A8-8DDDF17865D1}"/>
                  </a:ext>
                </a:extLst>
              </p:cNvPr>
              <p:cNvSpPr txBox="1"/>
              <p:nvPr/>
            </p:nvSpPr>
            <p:spPr>
              <a:xfrm>
                <a:off x="4978852" y="4314707"/>
                <a:ext cx="1366784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/>
                  <a:t>allowed region, </a:t>
                </a:r>
                <a14:m>
                  <m:oMath xmlns:m="http://schemas.openxmlformats.org/officeDocument/2006/math">
                    <m:r>
                      <a:rPr lang="en-US" sz="1000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1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≥0</m:t>
                    </m:r>
                  </m:oMath>
                </a14:m>
                <a:endParaRPr lang="cs-CZ" sz="1000" dirty="0"/>
              </a:p>
            </p:txBody>
          </p:sp>
        </mc:Choice>
        <mc:Fallback xmlns="">
          <p:sp>
            <p:nvSpPr>
              <p:cNvPr id="31" name="TextovéPole 30">
                <a:extLst>
                  <a:ext uri="{FF2B5EF4-FFF2-40B4-BE49-F238E27FC236}">
                    <a16:creationId xmlns:a16="http://schemas.microsoft.com/office/drawing/2014/main" id="{32150C76-E414-B493-A0A8-8DDDF17865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8852" y="4314707"/>
                <a:ext cx="1366784" cy="246221"/>
              </a:xfrm>
              <a:prstGeom prst="rect">
                <a:avLst/>
              </a:prstGeom>
              <a:blipFill>
                <a:blip r:embed="rId14"/>
                <a:stretch>
                  <a:fillRect b="-1250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370169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Obrázek 19">
            <a:extLst>
              <a:ext uri="{FF2B5EF4-FFF2-40B4-BE49-F238E27FC236}">
                <a16:creationId xmlns:a16="http://schemas.microsoft.com/office/drawing/2014/main" id="{76DE5C80-3745-F12F-A279-11B9F9A105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5503" y="1062932"/>
            <a:ext cx="2005769" cy="134118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Nadpis 5"/>
              <p:cNvSpPr>
                <a:spLocks noGrp="1"/>
              </p:cNvSpPr>
              <p:nvPr>
                <p:ph type="title"/>
              </p:nvPr>
            </p:nvSpPr>
            <p:spPr>
              <a:xfrm>
                <a:off x="539552" y="138235"/>
                <a:ext cx="6768752" cy="507703"/>
              </a:xfrm>
            </p:spPr>
            <p:txBody>
              <a:bodyPr/>
              <a:lstStyle/>
              <a:p>
                <a:r>
                  <a:rPr lang="en-US" b="1" dirty="0" err="1">
                    <a:solidFill>
                      <a:srgbClr val="DC6423"/>
                    </a:solidFill>
                  </a:rPr>
                  <a:t>Radi</a:t>
                </a:r>
                <a:r>
                  <a:rPr lang="cs-CZ" b="1" dirty="0">
                    <a:solidFill>
                      <a:srgbClr val="DC6423"/>
                    </a:solidFill>
                  </a:rPr>
                  <a:t>al </a:t>
                </a:r>
                <a:r>
                  <a:rPr lang="cs-CZ" b="1" dirty="0" err="1">
                    <a:solidFill>
                      <a:srgbClr val="DC6423"/>
                    </a:solidFill>
                  </a:rPr>
                  <a:t>motion</a:t>
                </a:r>
                <a:r>
                  <a:rPr lang="en-US" b="1" dirty="0">
                    <a:solidFill>
                      <a:srgbClr val="DC6423"/>
                    </a:solidFill>
                  </a:rPr>
                  <a:t> – </a:t>
                </a:r>
                <a:r>
                  <a:rPr lang="en-US" b="1" dirty="0" err="1">
                    <a:solidFill>
                      <a:srgbClr val="DC6423"/>
                    </a:solidFill>
                  </a:rPr>
                  <a:t>behaviour</a:t>
                </a:r>
                <a:r>
                  <a:rPr lang="en-US" b="1" dirty="0">
                    <a:solidFill>
                      <a:srgbClr val="DC6423"/>
                    </a:solidFill>
                  </a:rPr>
                  <a:t>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rgbClr val="DC6423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DC6423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  <m:sub>
                        <m:r>
                          <a:rPr lang="en-US" b="1" i="1">
                            <a:solidFill>
                              <a:srgbClr val="DC642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±</m:t>
                        </m:r>
                      </m:sub>
                    </m:sSub>
                    <m:r>
                      <m:rPr>
                        <m:nor/>
                      </m:rPr>
                      <a:rPr lang="en-US" b="1" dirty="0">
                        <a:solidFill>
                          <a:srgbClr val="DC6423"/>
                        </a:solidFill>
                      </a:rPr>
                      <m:t>(</m:t>
                    </m:r>
                    <m:r>
                      <m:rPr>
                        <m:nor/>
                      </m:rPr>
                      <a:rPr lang="en-US" b="1" i="0" dirty="0" smtClean="0">
                        <a:solidFill>
                          <a:srgbClr val="DC6423"/>
                        </a:solidFill>
                      </a:rPr>
                      <m:t>r</m:t>
                    </m:r>
                    <m:r>
                      <m:rPr>
                        <m:nor/>
                      </m:rPr>
                      <a:rPr lang="en-US" b="1" dirty="0">
                        <a:solidFill>
                          <a:srgbClr val="DC6423"/>
                        </a:solidFill>
                      </a:rPr>
                      <m:t>; </m:t>
                    </m:r>
                    <m:r>
                      <m:rPr>
                        <m:nor/>
                      </m:rPr>
                      <a:rPr lang="en-US" b="1" dirty="0">
                        <a:solidFill>
                          <a:srgbClr val="DC6423"/>
                        </a:solidFill>
                      </a:rPr>
                      <m:t>q</m:t>
                    </m:r>
                    <m:r>
                      <m:rPr>
                        <m:nor/>
                      </m:rPr>
                      <a:rPr lang="en-US" b="1" dirty="0">
                        <a:solidFill>
                          <a:srgbClr val="DC6423"/>
                        </a:solidFill>
                      </a:rPr>
                      <m:t>, </m:t>
                    </m:r>
                    <m:r>
                      <m:rPr>
                        <m:nor/>
                      </m:rPr>
                      <a:rPr lang="en-US" b="1" dirty="0">
                        <a:solidFill>
                          <a:srgbClr val="DC6423"/>
                        </a:solidFill>
                      </a:rPr>
                      <m:t>y</m:t>
                    </m:r>
                    <m:r>
                      <m:rPr>
                        <m:nor/>
                      </m:rPr>
                      <a:rPr lang="en-US" b="1" dirty="0">
                        <a:solidFill>
                          <a:srgbClr val="DC6423"/>
                        </a:solidFill>
                      </a:rPr>
                      <m:t>, </m:t>
                    </m:r>
                    <m:sSup>
                      <m:sSupPr>
                        <m:ctrlPr>
                          <a:rPr lang="en-US" b="1" i="1" dirty="0" smtClean="0">
                            <a:solidFill>
                              <a:srgbClr val="DC6423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dirty="0" smtClean="0">
                            <a:solidFill>
                              <a:srgbClr val="DC6423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en-US" b="1" i="1" dirty="0" smtClean="0">
                            <a:solidFill>
                              <a:srgbClr val="DC6423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m:rPr>
                        <m:nor/>
                      </m:rPr>
                      <a:rPr lang="en-US" b="1" dirty="0">
                        <a:solidFill>
                          <a:srgbClr val="DC6423"/>
                        </a:solidFill>
                      </a:rPr>
                      <m:t>)</m:t>
                    </m:r>
                  </m:oMath>
                </a14:m>
                <a:endParaRPr lang="cs-CZ" b="1" dirty="0">
                  <a:solidFill>
                    <a:srgbClr val="DC6423"/>
                  </a:solidFill>
                </a:endParaRPr>
              </a:p>
            </p:txBody>
          </p:sp>
        </mc:Choice>
        <mc:Fallback xmlns="">
          <p:sp>
            <p:nvSpPr>
              <p:cNvPr id="6" name="Nadpis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539552" y="138235"/>
                <a:ext cx="6768752" cy="507703"/>
              </a:xfrm>
              <a:blipFill>
                <a:blip r:embed="rId4"/>
                <a:stretch>
                  <a:fillRect l="-1441" t="-7229" b="-20482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fld id="{57DBD558-9A89-4908-A280-976A4358E719}" type="slidenum">
              <a:rPr lang="cs-CZ" altLang="cs-CZ" sz="800" smtClean="0">
                <a:solidFill>
                  <a:srgbClr val="DC64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fld>
            <a:endParaRPr lang="cs-CZ" sz="1400" dirty="0">
              <a:solidFill>
                <a:srgbClr val="DC6423"/>
              </a:solidFill>
              <a:latin typeface="Enriqueta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ovéPole 13">
                <a:extLst>
                  <a:ext uri="{FF2B5EF4-FFF2-40B4-BE49-F238E27FC236}">
                    <a16:creationId xmlns:a16="http://schemas.microsoft.com/office/drawing/2014/main" id="{7F1A26A2-01B9-2307-0D7A-504D8BAC9558}"/>
                  </a:ext>
                </a:extLst>
              </p:cNvPr>
              <p:cNvSpPr txBox="1"/>
              <p:nvPr/>
            </p:nvSpPr>
            <p:spPr>
              <a:xfrm>
                <a:off x="3139852" y="1454317"/>
                <a:ext cx="412421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&gt;0</m:t>
                      </m:r>
                    </m:oMath>
                  </m:oMathPara>
                </a14:m>
                <a:endParaRPr lang="cs-CZ" sz="1200" dirty="0"/>
              </a:p>
            </p:txBody>
          </p:sp>
        </mc:Choice>
        <mc:Fallback xmlns="">
          <p:sp>
            <p:nvSpPr>
              <p:cNvPr id="14" name="TextovéPole 13">
                <a:extLst>
                  <a:ext uri="{FF2B5EF4-FFF2-40B4-BE49-F238E27FC236}">
                    <a16:creationId xmlns:a16="http://schemas.microsoft.com/office/drawing/2014/main" id="{7F1A26A2-01B9-2307-0D7A-504D8BAC95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9852" y="1454317"/>
                <a:ext cx="412421" cy="184666"/>
              </a:xfrm>
              <a:prstGeom prst="rect">
                <a:avLst/>
              </a:prstGeom>
              <a:blipFill>
                <a:blip r:embed="rId5"/>
                <a:stretch>
                  <a:fillRect l="-8824" r="-7353" b="-2666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3" name="Obrázek 22">
            <a:extLst>
              <a:ext uri="{FF2B5EF4-FFF2-40B4-BE49-F238E27FC236}">
                <a16:creationId xmlns:a16="http://schemas.microsoft.com/office/drawing/2014/main" id="{10A55E78-3869-BD26-3D04-F7FB8A52E75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72303" y="1890170"/>
            <a:ext cx="2985414" cy="1883941"/>
          </a:xfrm>
          <a:prstGeom prst="rect">
            <a:avLst/>
          </a:prstGeom>
        </p:spPr>
      </p:pic>
      <p:pic>
        <p:nvPicPr>
          <p:cNvPr id="25" name="Obrázek 24">
            <a:extLst>
              <a:ext uri="{FF2B5EF4-FFF2-40B4-BE49-F238E27FC236}">
                <a16:creationId xmlns:a16="http://schemas.microsoft.com/office/drawing/2014/main" id="{9150F3CC-C9BC-C6EF-5619-89DF641B2D1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1694" y="3222835"/>
            <a:ext cx="1964857" cy="1329554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5CD366C2-2776-6444-40AC-CEC73D5EA7F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1694" y="1062932"/>
            <a:ext cx="1964857" cy="134118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ovéPole 21">
                <a:extLst>
                  <a:ext uri="{FF2B5EF4-FFF2-40B4-BE49-F238E27FC236}">
                    <a16:creationId xmlns:a16="http://schemas.microsoft.com/office/drawing/2014/main" id="{2ABCB57E-B0AD-4EAC-4082-CE951C109DFB}"/>
                  </a:ext>
                </a:extLst>
              </p:cNvPr>
              <p:cNvSpPr txBox="1"/>
              <p:nvPr/>
            </p:nvSpPr>
            <p:spPr>
              <a:xfrm>
                <a:off x="1458733" y="1785430"/>
                <a:ext cx="494050" cy="1846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1200" b="0" i="1" smtClean="0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US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en-US" sz="1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en-US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cs-CZ" sz="1200" dirty="0"/>
              </a:p>
            </p:txBody>
          </p:sp>
        </mc:Choice>
        <mc:Fallback xmlns="">
          <p:sp>
            <p:nvSpPr>
              <p:cNvPr id="22" name="TextovéPole 21">
                <a:extLst>
                  <a:ext uri="{FF2B5EF4-FFF2-40B4-BE49-F238E27FC236}">
                    <a16:creationId xmlns:a16="http://schemas.microsoft.com/office/drawing/2014/main" id="{2ABCB57E-B0AD-4EAC-4082-CE951C109D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8733" y="1785430"/>
                <a:ext cx="494050" cy="184666"/>
              </a:xfrm>
              <a:prstGeom prst="rect">
                <a:avLst/>
              </a:prstGeom>
              <a:blipFill>
                <a:blip r:embed="rId9"/>
                <a:stretch>
                  <a:fillRect l="-8642" r="-1235" b="-2666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6" name="Obrázek 25">
            <a:extLst>
              <a:ext uri="{FF2B5EF4-FFF2-40B4-BE49-F238E27FC236}">
                <a16:creationId xmlns:a16="http://schemas.microsoft.com/office/drawing/2014/main" id="{1736011B-C92A-69EA-1316-24D24467F41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60223" y="1062932"/>
            <a:ext cx="2006127" cy="137840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ovéPole 26">
                <a:extLst>
                  <a:ext uri="{FF2B5EF4-FFF2-40B4-BE49-F238E27FC236}">
                    <a16:creationId xmlns:a16="http://schemas.microsoft.com/office/drawing/2014/main" id="{BFE0991F-4C43-65BC-0C13-DB4CC57E24E0}"/>
                  </a:ext>
                </a:extLst>
              </p:cNvPr>
              <p:cNvSpPr txBox="1"/>
              <p:nvPr/>
            </p:nvSpPr>
            <p:spPr>
              <a:xfrm>
                <a:off x="5107840" y="1469993"/>
                <a:ext cx="434863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≫0</m:t>
                      </m:r>
                    </m:oMath>
                  </m:oMathPara>
                </a14:m>
                <a:endParaRPr lang="cs-CZ" sz="1200" dirty="0"/>
              </a:p>
            </p:txBody>
          </p:sp>
        </mc:Choice>
        <mc:Fallback xmlns="">
          <p:sp>
            <p:nvSpPr>
              <p:cNvPr id="27" name="TextovéPole 26">
                <a:extLst>
                  <a:ext uri="{FF2B5EF4-FFF2-40B4-BE49-F238E27FC236}">
                    <a16:creationId xmlns:a16="http://schemas.microsoft.com/office/drawing/2014/main" id="{BFE0991F-4C43-65BC-0C13-DB4CC57E24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7840" y="1469993"/>
                <a:ext cx="434863" cy="184666"/>
              </a:xfrm>
              <a:prstGeom prst="rect">
                <a:avLst/>
              </a:prstGeom>
              <a:blipFill>
                <a:blip r:embed="rId11"/>
                <a:stretch>
                  <a:fillRect l="-8451" r="-8451" b="-2666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ovéPole 27">
                <a:extLst>
                  <a:ext uri="{FF2B5EF4-FFF2-40B4-BE49-F238E27FC236}">
                    <a16:creationId xmlns:a16="http://schemas.microsoft.com/office/drawing/2014/main" id="{225795F9-955B-2C1B-9DEA-2AEBFDB3DAF6}"/>
                  </a:ext>
                </a:extLst>
              </p:cNvPr>
              <p:cNvSpPr txBox="1"/>
              <p:nvPr/>
            </p:nvSpPr>
            <p:spPr>
              <a:xfrm>
                <a:off x="295548" y="744831"/>
                <a:ext cx="5832648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sz="900" dirty="0"/>
                  <a:t>KdS </a:t>
                </a:r>
                <a:r>
                  <a:rPr lang="en-US" sz="900" dirty="0"/>
                  <a:t>BLACK HOLE (</a:t>
                </a:r>
                <a:r>
                  <a:rPr lang="en-US" sz="900" b="1" dirty="0"/>
                  <a:t>BH</a:t>
                </a:r>
                <a:r>
                  <a:rPr lang="en-US" sz="900" dirty="0"/>
                  <a:t>) SPACETIMES WITH </a:t>
                </a:r>
                <a:r>
                  <a:rPr lang="en-US" sz="900" dirty="0">
                    <a:solidFill>
                      <a:srgbClr val="002060"/>
                    </a:solidFill>
                  </a:rPr>
                  <a:t>D</a:t>
                </a:r>
                <a:r>
                  <a:rPr lang="en-US" sz="900" dirty="0"/>
                  <a:t>IVERGENT REPULSIVE BARRIER (</a:t>
                </a:r>
                <a:r>
                  <a:rPr lang="en-US" sz="900" b="1" dirty="0">
                    <a:solidFill>
                      <a:srgbClr val="002060"/>
                    </a:solidFill>
                  </a:rPr>
                  <a:t>DRB</a:t>
                </a:r>
                <a:r>
                  <a:rPr lang="en-US" sz="900" dirty="0"/>
                  <a:t>): </a:t>
                </a:r>
                <a14:m>
                  <m:oMath xmlns:m="http://schemas.openxmlformats.org/officeDocument/2006/math">
                    <m:r>
                      <a:rPr lang="en-US" sz="9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900" b="0" i="1" smtClean="0">
                        <a:latin typeface="Cambria Math" panose="02040503050406030204" pitchFamily="18" charset="0"/>
                      </a:rPr>
                      <m:t>=0.02, </m:t>
                    </m:r>
                    <m:sSup>
                      <m:sSupPr>
                        <m:ctrlPr>
                          <a:rPr lang="en-US" sz="9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9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9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900" b="0" i="1" smtClean="0">
                        <a:latin typeface="Cambria Math" panose="02040503050406030204" pitchFamily="18" charset="0"/>
                      </a:rPr>
                      <m:t>=0.9</m:t>
                    </m:r>
                  </m:oMath>
                </a14:m>
                <a:r>
                  <a:rPr lang="en-US" sz="900" dirty="0"/>
                  <a:t> </a:t>
                </a:r>
                <a:endParaRPr lang="cs-CZ" sz="900" dirty="0"/>
              </a:p>
            </p:txBody>
          </p:sp>
        </mc:Choice>
        <mc:Fallback xmlns="">
          <p:sp>
            <p:nvSpPr>
              <p:cNvPr id="28" name="TextovéPole 27">
                <a:extLst>
                  <a:ext uri="{FF2B5EF4-FFF2-40B4-BE49-F238E27FC236}">
                    <a16:creationId xmlns:a16="http://schemas.microsoft.com/office/drawing/2014/main" id="{225795F9-955B-2C1B-9DEA-2AEBFDB3DA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548" y="744831"/>
                <a:ext cx="5832648" cy="230832"/>
              </a:xfrm>
              <a:prstGeom prst="rect">
                <a:avLst/>
              </a:prstGeom>
              <a:blipFill>
                <a:blip r:embed="rId12"/>
                <a:stretch>
                  <a:fillRect b="-1052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ovéPole 28">
                <a:extLst>
                  <a:ext uri="{FF2B5EF4-FFF2-40B4-BE49-F238E27FC236}">
                    <a16:creationId xmlns:a16="http://schemas.microsoft.com/office/drawing/2014/main" id="{4CD497A6-B123-2392-F85A-35F6C1CD2570}"/>
                  </a:ext>
                </a:extLst>
              </p:cNvPr>
              <p:cNvSpPr txBox="1"/>
              <p:nvPr/>
            </p:nvSpPr>
            <p:spPr>
              <a:xfrm>
                <a:off x="379170" y="2832141"/>
                <a:ext cx="5804668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sz="900" dirty="0"/>
                  <a:t>KdS </a:t>
                </a:r>
                <a:r>
                  <a:rPr lang="en-US" sz="900" dirty="0"/>
                  <a:t>BLACK HOLE (</a:t>
                </a:r>
                <a:r>
                  <a:rPr lang="en-US" sz="900" b="1" dirty="0"/>
                  <a:t>BH</a:t>
                </a:r>
                <a:r>
                  <a:rPr lang="en-US" sz="900" dirty="0"/>
                  <a:t>) SPACETIMES WITH </a:t>
                </a:r>
                <a:r>
                  <a:rPr lang="cs-CZ" sz="900" dirty="0">
                    <a:solidFill>
                      <a:srgbClr val="002060"/>
                    </a:solidFill>
                  </a:rPr>
                  <a:t>RESTRICTED</a:t>
                </a:r>
                <a:r>
                  <a:rPr lang="en-US" sz="900" dirty="0"/>
                  <a:t> REPULSIVE BARRIER (</a:t>
                </a:r>
                <a:r>
                  <a:rPr lang="cs-CZ" sz="900" b="1" dirty="0">
                    <a:solidFill>
                      <a:srgbClr val="002060"/>
                    </a:solidFill>
                  </a:rPr>
                  <a:t>R</a:t>
                </a:r>
                <a:r>
                  <a:rPr lang="en-US" sz="900" b="1" dirty="0">
                    <a:solidFill>
                      <a:srgbClr val="002060"/>
                    </a:solidFill>
                  </a:rPr>
                  <a:t>RB</a:t>
                </a:r>
                <a:r>
                  <a:rPr lang="en-US" sz="900" dirty="0"/>
                  <a:t>): </a:t>
                </a:r>
                <a14:m>
                  <m:oMath xmlns:m="http://schemas.openxmlformats.org/officeDocument/2006/math">
                    <m:r>
                      <a:rPr lang="en-US" sz="9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900" b="0" i="1" smtClean="0">
                        <a:latin typeface="Cambria Math" panose="02040503050406030204" pitchFamily="18" charset="0"/>
                      </a:rPr>
                      <m:t>=0.04, </m:t>
                    </m:r>
                    <m:sSup>
                      <m:sSupPr>
                        <m:ctrlPr>
                          <a:rPr lang="en-US" sz="9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9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9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900" b="0" i="1" smtClean="0">
                        <a:latin typeface="Cambria Math" panose="02040503050406030204" pitchFamily="18" charset="0"/>
                      </a:rPr>
                      <m:t>=0.9</m:t>
                    </m:r>
                  </m:oMath>
                </a14:m>
                <a:r>
                  <a:rPr lang="en-US" sz="900" dirty="0"/>
                  <a:t> </a:t>
                </a:r>
                <a:endParaRPr lang="cs-CZ" sz="900" dirty="0"/>
              </a:p>
            </p:txBody>
          </p:sp>
        </mc:Choice>
        <mc:Fallback xmlns="">
          <p:sp>
            <p:nvSpPr>
              <p:cNvPr id="29" name="TextovéPole 28">
                <a:extLst>
                  <a:ext uri="{FF2B5EF4-FFF2-40B4-BE49-F238E27FC236}">
                    <a16:creationId xmlns:a16="http://schemas.microsoft.com/office/drawing/2014/main" id="{4CD497A6-B123-2392-F85A-35F6C1CD25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170" y="2832141"/>
                <a:ext cx="5804668" cy="230832"/>
              </a:xfrm>
              <a:prstGeom prst="rect">
                <a:avLst/>
              </a:prstGeom>
              <a:blipFill>
                <a:blip r:embed="rId13"/>
                <a:stretch>
                  <a:fillRect b="-1081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5" name="Obrázek 34">
            <a:extLst>
              <a:ext uri="{FF2B5EF4-FFF2-40B4-BE49-F238E27FC236}">
                <a16:creationId xmlns:a16="http://schemas.microsoft.com/office/drawing/2014/main" id="{8FB87557-10DD-95D4-D4E1-7F00A4C4E62D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126994" y="3222835"/>
            <a:ext cx="1982785" cy="1329554"/>
          </a:xfrm>
          <a:prstGeom prst="rect">
            <a:avLst/>
          </a:prstGeom>
        </p:spPr>
      </p:pic>
      <p:pic>
        <p:nvPicPr>
          <p:cNvPr id="39" name="Obrázek 38">
            <a:extLst>
              <a:ext uri="{FF2B5EF4-FFF2-40B4-BE49-F238E27FC236}">
                <a16:creationId xmlns:a16="http://schemas.microsoft.com/office/drawing/2014/main" id="{E10D1FAF-2E8A-B297-3F9F-FF8013FD9BC3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146350" y="3222404"/>
            <a:ext cx="2020000" cy="131973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ovéPole 40">
                <a:extLst>
                  <a:ext uri="{FF2B5EF4-FFF2-40B4-BE49-F238E27FC236}">
                    <a16:creationId xmlns:a16="http://schemas.microsoft.com/office/drawing/2014/main" id="{682E5F27-DB5B-F999-B948-9469872E1E93}"/>
                  </a:ext>
                </a:extLst>
              </p:cNvPr>
              <p:cNvSpPr txBox="1"/>
              <p:nvPr/>
            </p:nvSpPr>
            <p:spPr>
              <a:xfrm>
                <a:off x="1094122" y="3993474"/>
                <a:ext cx="612442" cy="2769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1200" b="0" i="1" smtClean="0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cs-CZ" sz="1200" dirty="0"/>
              </a:p>
            </p:txBody>
          </p:sp>
        </mc:Choice>
        <mc:Fallback xmlns="">
          <p:sp>
            <p:nvSpPr>
              <p:cNvPr id="41" name="TextovéPole 40">
                <a:extLst>
                  <a:ext uri="{FF2B5EF4-FFF2-40B4-BE49-F238E27FC236}">
                    <a16:creationId xmlns:a16="http://schemas.microsoft.com/office/drawing/2014/main" id="{682E5F27-DB5B-F999-B948-9469872E1E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4122" y="3993474"/>
                <a:ext cx="612442" cy="276999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ovéPole 41">
                <a:extLst>
                  <a:ext uri="{FF2B5EF4-FFF2-40B4-BE49-F238E27FC236}">
                    <a16:creationId xmlns:a16="http://schemas.microsoft.com/office/drawing/2014/main" id="{DE95F605-0D90-2EC3-7BF6-AAD7630C944B}"/>
                  </a:ext>
                </a:extLst>
              </p:cNvPr>
              <p:cNvSpPr txBox="1"/>
              <p:nvPr/>
            </p:nvSpPr>
            <p:spPr>
              <a:xfrm>
                <a:off x="2727431" y="4039641"/>
                <a:ext cx="412421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1200" b="0" i="1" smtClean="0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&gt;0</m:t>
                      </m:r>
                    </m:oMath>
                  </m:oMathPara>
                </a14:m>
                <a:endParaRPr lang="cs-CZ" sz="1200" dirty="0"/>
              </a:p>
            </p:txBody>
          </p:sp>
        </mc:Choice>
        <mc:Fallback xmlns="">
          <p:sp>
            <p:nvSpPr>
              <p:cNvPr id="42" name="TextovéPole 41">
                <a:extLst>
                  <a:ext uri="{FF2B5EF4-FFF2-40B4-BE49-F238E27FC236}">
                    <a16:creationId xmlns:a16="http://schemas.microsoft.com/office/drawing/2014/main" id="{DE95F605-0D90-2EC3-7BF6-AAD7630C94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7431" y="4039641"/>
                <a:ext cx="412421" cy="184666"/>
              </a:xfrm>
              <a:prstGeom prst="rect">
                <a:avLst/>
              </a:prstGeom>
              <a:blipFill>
                <a:blip r:embed="rId5"/>
                <a:stretch>
                  <a:fillRect l="-8824" r="-7353" b="-2666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ovéPole 43">
                <a:extLst>
                  <a:ext uri="{FF2B5EF4-FFF2-40B4-BE49-F238E27FC236}">
                    <a16:creationId xmlns:a16="http://schemas.microsoft.com/office/drawing/2014/main" id="{A8B45C91-0260-A429-EB7B-7495E8C4AE6F}"/>
                  </a:ext>
                </a:extLst>
              </p:cNvPr>
              <p:cNvSpPr txBox="1"/>
              <p:nvPr/>
            </p:nvSpPr>
            <p:spPr>
              <a:xfrm>
                <a:off x="4710216" y="3982202"/>
                <a:ext cx="584076" cy="2769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1200" b="0" i="1" smtClean="0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US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≫</m:t>
                      </m:r>
                      <m:r>
                        <a:rPr lang="en-US" sz="1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cs-CZ" sz="1200" dirty="0"/>
              </a:p>
            </p:txBody>
          </p:sp>
        </mc:Choice>
        <mc:Fallback xmlns="">
          <p:sp>
            <p:nvSpPr>
              <p:cNvPr id="44" name="TextovéPole 43">
                <a:extLst>
                  <a:ext uri="{FF2B5EF4-FFF2-40B4-BE49-F238E27FC236}">
                    <a16:creationId xmlns:a16="http://schemas.microsoft.com/office/drawing/2014/main" id="{A8B45C91-0260-A429-EB7B-7495E8C4AE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0216" y="3982202"/>
                <a:ext cx="584076" cy="276999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Pravá složená závorka 3">
            <a:extLst>
              <a:ext uri="{FF2B5EF4-FFF2-40B4-BE49-F238E27FC236}">
                <a16:creationId xmlns:a16="http://schemas.microsoft.com/office/drawing/2014/main" id="{849D4683-3AE7-4E19-AAED-D6C6865363DA}"/>
              </a:ext>
            </a:extLst>
          </p:cNvPr>
          <p:cNvSpPr/>
          <p:nvPr/>
        </p:nvSpPr>
        <p:spPr>
          <a:xfrm>
            <a:off x="6288760" y="1197459"/>
            <a:ext cx="155448" cy="9144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7" name="Spojnice: pravoúhlá 6">
            <a:extLst>
              <a:ext uri="{FF2B5EF4-FFF2-40B4-BE49-F238E27FC236}">
                <a16:creationId xmlns:a16="http://schemas.microsoft.com/office/drawing/2014/main" id="{589B5563-61D8-755B-49DE-56F3BC9569C1}"/>
              </a:ext>
            </a:extLst>
          </p:cNvPr>
          <p:cNvCxnSpPr>
            <a:cxnSpLocks/>
            <a:stCxn id="4" idx="1"/>
          </p:cNvCxnSpPr>
          <p:nvPr/>
        </p:nvCxnSpPr>
        <p:spPr>
          <a:xfrm rot="10800000" flipH="1" flipV="1">
            <a:off x="6444208" y="1654658"/>
            <a:ext cx="1008112" cy="1376983"/>
          </a:xfrm>
          <a:prstGeom prst="bentConnector4">
            <a:avLst>
              <a:gd name="adj1" fmla="val 99917"/>
              <a:gd name="adj2" fmla="val 12646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ravá složená závorka 14">
            <a:extLst>
              <a:ext uri="{FF2B5EF4-FFF2-40B4-BE49-F238E27FC236}">
                <a16:creationId xmlns:a16="http://schemas.microsoft.com/office/drawing/2014/main" id="{2394B6E0-F9A3-00D2-B391-49D03AD4DB36}"/>
              </a:ext>
            </a:extLst>
          </p:cNvPr>
          <p:cNvSpPr/>
          <p:nvPr/>
        </p:nvSpPr>
        <p:spPr>
          <a:xfrm>
            <a:off x="6369207" y="3344801"/>
            <a:ext cx="155448" cy="9144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8" name="Spojnice: pravoúhlá 17">
            <a:extLst>
              <a:ext uri="{FF2B5EF4-FFF2-40B4-BE49-F238E27FC236}">
                <a16:creationId xmlns:a16="http://schemas.microsoft.com/office/drawing/2014/main" id="{A7C8106E-5C9D-DCC6-08FC-2A9C25FC1E1A}"/>
              </a:ext>
            </a:extLst>
          </p:cNvPr>
          <p:cNvCxnSpPr>
            <a:cxnSpLocks/>
            <a:stCxn id="15" idx="1"/>
          </p:cNvCxnSpPr>
          <p:nvPr/>
        </p:nvCxnSpPr>
        <p:spPr>
          <a:xfrm rot="10800000" flipH="1">
            <a:off x="6524654" y="2947557"/>
            <a:ext cx="1083113" cy="854444"/>
          </a:xfrm>
          <a:prstGeom prst="bentConnector3">
            <a:avLst>
              <a:gd name="adj1" fmla="val 138665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57114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Nadpis 5"/>
              <p:cNvSpPr>
                <a:spLocks noGrp="1"/>
              </p:cNvSpPr>
              <p:nvPr>
                <p:ph type="title"/>
              </p:nvPr>
            </p:nvSpPr>
            <p:spPr>
              <a:xfrm>
                <a:off x="539552" y="138235"/>
                <a:ext cx="6768752" cy="507703"/>
              </a:xfrm>
            </p:spPr>
            <p:txBody>
              <a:bodyPr/>
              <a:lstStyle/>
              <a:p>
                <a:r>
                  <a:rPr lang="en-US" b="1" dirty="0" err="1">
                    <a:solidFill>
                      <a:srgbClr val="DC6423"/>
                    </a:solidFill>
                  </a:rPr>
                  <a:t>Radi</a:t>
                </a:r>
                <a:r>
                  <a:rPr lang="cs-CZ" b="1" dirty="0">
                    <a:solidFill>
                      <a:srgbClr val="DC6423"/>
                    </a:solidFill>
                  </a:rPr>
                  <a:t>al </a:t>
                </a:r>
                <a:r>
                  <a:rPr lang="cs-CZ" b="1" dirty="0" err="1">
                    <a:solidFill>
                      <a:srgbClr val="DC6423"/>
                    </a:solidFill>
                  </a:rPr>
                  <a:t>motion</a:t>
                </a:r>
                <a:r>
                  <a:rPr lang="en-US" b="1" dirty="0">
                    <a:solidFill>
                      <a:srgbClr val="DC6423"/>
                    </a:solidFill>
                  </a:rPr>
                  <a:t> – </a:t>
                </a:r>
                <a:r>
                  <a:rPr lang="en-US" b="1" dirty="0" err="1">
                    <a:solidFill>
                      <a:srgbClr val="DC6423"/>
                    </a:solidFill>
                  </a:rPr>
                  <a:t>behaviour</a:t>
                </a:r>
                <a:r>
                  <a:rPr lang="en-US" b="1" dirty="0">
                    <a:solidFill>
                      <a:srgbClr val="DC6423"/>
                    </a:solidFill>
                  </a:rPr>
                  <a:t>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rgbClr val="DC6423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DC6423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  <m:sub>
                        <m:r>
                          <a:rPr lang="en-US" b="1" i="1">
                            <a:solidFill>
                              <a:srgbClr val="DC642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±</m:t>
                        </m:r>
                      </m:sub>
                    </m:sSub>
                    <m:r>
                      <m:rPr>
                        <m:nor/>
                      </m:rPr>
                      <a:rPr lang="en-US" b="1" dirty="0">
                        <a:solidFill>
                          <a:srgbClr val="DC6423"/>
                        </a:solidFill>
                      </a:rPr>
                      <m:t>(</m:t>
                    </m:r>
                    <m:r>
                      <m:rPr>
                        <m:nor/>
                      </m:rPr>
                      <a:rPr lang="en-US" b="1" i="0" dirty="0" smtClean="0">
                        <a:solidFill>
                          <a:srgbClr val="DC6423"/>
                        </a:solidFill>
                      </a:rPr>
                      <m:t>r</m:t>
                    </m:r>
                    <m:r>
                      <m:rPr>
                        <m:nor/>
                      </m:rPr>
                      <a:rPr lang="en-US" b="1" dirty="0">
                        <a:solidFill>
                          <a:srgbClr val="DC6423"/>
                        </a:solidFill>
                      </a:rPr>
                      <m:t>; </m:t>
                    </m:r>
                    <m:r>
                      <m:rPr>
                        <m:nor/>
                      </m:rPr>
                      <a:rPr lang="en-US" b="1" dirty="0">
                        <a:solidFill>
                          <a:srgbClr val="DC6423"/>
                        </a:solidFill>
                      </a:rPr>
                      <m:t>q</m:t>
                    </m:r>
                    <m:r>
                      <m:rPr>
                        <m:nor/>
                      </m:rPr>
                      <a:rPr lang="en-US" b="1" dirty="0">
                        <a:solidFill>
                          <a:srgbClr val="DC6423"/>
                        </a:solidFill>
                      </a:rPr>
                      <m:t>, </m:t>
                    </m:r>
                    <m:r>
                      <m:rPr>
                        <m:nor/>
                      </m:rPr>
                      <a:rPr lang="en-US" b="1" dirty="0">
                        <a:solidFill>
                          <a:srgbClr val="DC6423"/>
                        </a:solidFill>
                      </a:rPr>
                      <m:t>y</m:t>
                    </m:r>
                    <m:r>
                      <m:rPr>
                        <m:nor/>
                      </m:rPr>
                      <a:rPr lang="en-US" b="1" dirty="0">
                        <a:solidFill>
                          <a:srgbClr val="DC6423"/>
                        </a:solidFill>
                      </a:rPr>
                      <m:t>, </m:t>
                    </m:r>
                    <m:sSup>
                      <m:sSupPr>
                        <m:ctrlPr>
                          <a:rPr lang="en-US" b="1" i="1" dirty="0" smtClean="0">
                            <a:solidFill>
                              <a:srgbClr val="DC6423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dirty="0" smtClean="0">
                            <a:solidFill>
                              <a:srgbClr val="DC6423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en-US" b="1" i="1" dirty="0" smtClean="0">
                            <a:solidFill>
                              <a:srgbClr val="DC6423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m:rPr>
                        <m:nor/>
                      </m:rPr>
                      <a:rPr lang="en-US" b="1" dirty="0">
                        <a:solidFill>
                          <a:srgbClr val="DC6423"/>
                        </a:solidFill>
                      </a:rPr>
                      <m:t>)</m:t>
                    </m:r>
                  </m:oMath>
                </a14:m>
                <a:endParaRPr lang="cs-CZ" b="1" dirty="0">
                  <a:solidFill>
                    <a:srgbClr val="DC6423"/>
                  </a:solidFill>
                </a:endParaRPr>
              </a:p>
            </p:txBody>
          </p:sp>
        </mc:Choice>
        <mc:Fallback xmlns="">
          <p:sp>
            <p:nvSpPr>
              <p:cNvPr id="6" name="Nadpis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539552" y="138235"/>
                <a:ext cx="6768752" cy="507703"/>
              </a:xfrm>
              <a:blipFill>
                <a:blip r:embed="rId3"/>
                <a:stretch>
                  <a:fillRect l="-1441" t="-7229" b="-20482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fld id="{57DBD558-9A89-4908-A280-976A4358E719}" type="slidenum">
              <a:rPr lang="cs-CZ" altLang="cs-CZ" sz="800" smtClean="0">
                <a:solidFill>
                  <a:srgbClr val="DC64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fld>
            <a:endParaRPr lang="cs-CZ" sz="1400" dirty="0">
              <a:solidFill>
                <a:srgbClr val="DC6423"/>
              </a:solidFill>
              <a:latin typeface="Enriqueta" panose="02000000000000000000" pitchFamily="2" charset="0"/>
            </a:endParaRPr>
          </a:p>
        </p:txBody>
      </p:sp>
      <p:pic>
        <p:nvPicPr>
          <p:cNvPr id="23" name="Obrázek 22">
            <a:extLst>
              <a:ext uri="{FF2B5EF4-FFF2-40B4-BE49-F238E27FC236}">
                <a16:creationId xmlns:a16="http://schemas.microsoft.com/office/drawing/2014/main" id="{10A55E78-3869-BD26-3D04-F7FB8A52E7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8201" y="1768657"/>
            <a:ext cx="2966822" cy="187220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ovéPole 27">
                <a:extLst>
                  <a:ext uri="{FF2B5EF4-FFF2-40B4-BE49-F238E27FC236}">
                    <a16:creationId xmlns:a16="http://schemas.microsoft.com/office/drawing/2014/main" id="{225795F9-955B-2C1B-9DEA-2AEBFDB3DAF6}"/>
                  </a:ext>
                </a:extLst>
              </p:cNvPr>
              <p:cNvSpPr txBox="1"/>
              <p:nvPr/>
            </p:nvSpPr>
            <p:spPr>
              <a:xfrm>
                <a:off x="-108520" y="784024"/>
                <a:ext cx="6768752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sz="900" dirty="0"/>
                  <a:t>KdS </a:t>
                </a:r>
                <a:r>
                  <a:rPr lang="en-US" sz="900" dirty="0"/>
                  <a:t>NAKED SINGULARITY (</a:t>
                </a:r>
                <a:r>
                  <a:rPr lang="en-US" sz="900" b="1" dirty="0"/>
                  <a:t>NS</a:t>
                </a:r>
                <a:r>
                  <a:rPr lang="en-US" sz="900" dirty="0"/>
                  <a:t>) SPACETIMES WITH </a:t>
                </a:r>
                <a:r>
                  <a:rPr lang="en-US" sz="900" dirty="0">
                    <a:solidFill>
                      <a:srgbClr val="002060"/>
                    </a:solidFill>
                  </a:rPr>
                  <a:t>D</a:t>
                </a:r>
                <a:r>
                  <a:rPr lang="en-US" sz="900" dirty="0"/>
                  <a:t>IVERGENT REPULSIVE BARRIER (</a:t>
                </a:r>
                <a:r>
                  <a:rPr lang="en-US" sz="900" b="1" dirty="0">
                    <a:solidFill>
                      <a:srgbClr val="002060"/>
                    </a:solidFill>
                  </a:rPr>
                  <a:t>DRB</a:t>
                </a:r>
                <a:r>
                  <a:rPr lang="en-US" sz="900" dirty="0"/>
                  <a:t>): </a:t>
                </a:r>
                <a14:m>
                  <m:oMath xmlns:m="http://schemas.openxmlformats.org/officeDocument/2006/math">
                    <m:r>
                      <a:rPr lang="en-US" sz="9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900" b="0" i="1" smtClean="0">
                        <a:latin typeface="Cambria Math" panose="02040503050406030204" pitchFamily="18" charset="0"/>
                      </a:rPr>
                      <m:t>=0.02, </m:t>
                    </m:r>
                    <m:sSup>
                      <m:sSupPr>
                        <m:ctrlPr>
                          <a:rPr lang="en-US" sz="9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9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9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900" b="0" i="1" smtClean="0">
                        <a:latin typeface="Cambria Math" panose="02040503050406030204" pitchFamily="18" charset="0"/>
                      </a:rPr>
                      <m:t>=1.5</m:t>
                    </m:r>
                  </m:oMath>
                </a14:m>
                <a:r>
                  <a:rPr lang="en-US" sz="900" dirty="0"/>
                  <a:t> </a:t>
                </a:r>
                <a:endParaRPr lang="cs-CZ" sz="900" dirty="0"/>
              </a:p>
            </p:txBody>
          </p:sp>
        </mc:Choice>
        <mc:Fallback xmlns="">
          <p:sp>
            <p:nvSpPr>
              <p:cNvPr id="28" name="TextovéPole 27">
                <a:extLst>
                  <a:ext uri="{FF2B5EF4-FFF2-40B4-BE49-F238E27FC236}">
                    <a16:creationId xmlns:a16="http://schemas.microsoft.com/office/drawing/2014/main" id="{225795F9-955B-2C1B-9DEA-2AEBFDB3DA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08520" y="784024"/>
                <a:ext cx="6768752" cy="230832"/>
              </a:xfrm>
              <a:prstGeom prst="rect">
                <a:avLst/>
              </a:prstGeom>
              <a:blipFill>
                <a:blip r:embed="rId5"/>
                <a:stretch>
                  <a:fillRect b="-1081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ovéPole 28">
                <a:extLst>
                  <a:ext uri="{FF2B5EF4-FFF2-40B4-BE49-F238E27FC236}">
                    <a16:creationId xmlns:a16="http://schemas.microsoft.com/office/drawing/2014/main" id="{4CD497A6-B123-2392-F85A-35F6C1CD2570}"/>
                  </a:ext>
                </a:extLst>
              </p:cNvPr>
              <p:cNvSpPr txBox="1"/>
              <p:nvPr/>
            </p:nvSpPr>
            <p:spPr>
              <a:xfrm>
                <a:off x="179512" y="2837179"/>
                <a:ext cx="6120679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sz="900" dirty="0"/>
                  <a:t>KdS </a:t>
                </a:r>
                <a:r>
                  <a:rPr lang="en-US" sz="900" dirty="0"/>
                  <a:t>NAKED SINGULARITY (</a:t>
                </a:r>
                <a:r>
                  <a:rPr lang="en-US" sz="900" b="1" dirty="0"/>
                  <a:t>NS</a:t>
                </a:r>
                <a:r>
                  <a:rPr lang="en-US" sz="900" dirty="0"/>
                  <a:t>) SPACETIMES WITH </a:t>
                </a:r>
                <a:r>
                  <a:rPr lang="cs-CZ" sz="900" dirty="0">
                    <a:solidFill>
                      <a:srgbClr val="002060"/>
                    </a:solidFill>
                  </a:rPr>
                  <a:t>RESTRICTED</a:t>
                </a:r>
                <a:r>
                  <a:rPr lang="en-US" sz="900" dirty="0"/>
                  <a:t> REPULSIVE BARRIER (</a:t>
                </a:r>
                <a:r>
                  <a:rPr lang="cs-CZ" sz="900" b="1" dirty="0">
                    <a:solidFill>
                      <a:srgbClr val="002060"/>
                    </a:solidFill>
                  </a:rPr>
                  <a:t>R</a:t>
                </a:r>
                <a:r>
                  <a:rPr lang="en-US" sz="900" b="1" dirty="0">
                    <a:solidFill>
                      <a:srgbClr val="002060"/>
                    </a:solidFill>
                  </a:rPr>
                  <a:t>RB</a:t>
                </a:r>
                <a:r>
                  <a:rPr lang="en-US" sz="900" dirty="0"/>
                  <a:t>): </a:t>
                </a:r>
                <a14:m>
                  <m:oMath xmlns:m="http://schemas.openxmlformats.org/officeDocument/2006/math">
                    <m:r>
                      <a:rPr lang="en-US" sz="9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900" b="0" i="1" smtClean="0">
                        <a:latin typeface="Cambria Math" panose="02040503050406030204" pitchFamily="18" charset="0"/>
                      </a:rPr>
                      <m:t>=0.04, </m:t>
                    </m:r>
                    <m:sSup>
                      <m:sSupPr>
                        <m:ctrlPr>
                          <a:rPr lang="en-US" sz="9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9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9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900" b="0" i="1" smtClean="0">
                        <a:latin typeface="Cambria Math" panose="02040503050406030204" pitchFamily="18" charset="0"/>
                      </a:rPr>
                      <m:t>=1.5</m:t>
                    </m:r>
                  </m:oMath>
                </a14:m>
                <a:r>
                  <a:rPr lang="en-US" sz="900" dirty="0"/>
                  <a:t> </a:t>
                </a:r>
                <a:endParaRPr lang="cs-CZ" sz="900" dirty="0"/>
              </a:p>
            </p:txBody>
          </p:sp>
        </mc:Choice>
        <mc:Fallback xmlns="">
          <p:sp>
            <p:nvSpPr>
              <p:cNvPr id="29" name="TextovéPole 28">
                <a:extLst>
                  <a:ext uri="{FF2B5EF4-FFF2-40B4-BE49-F238E27FC236}">
                    <a16:creationId xmlns:a16="http://schemas.microsoft.com/office/drawing/2014/main" id="{4CD497A6-B123-2392-F85A-35F6C1CD25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2837179"/>
                <a:ext cx="6120679" cy="230832"/>
              </a:xfrm>
              <a:prstGeom prst="rect">
                <a:avLst/>
              </a:prstGeom>
              <a:blipFill>
                <a:blip r:embed="rId6"/>
                <a:stretch>
                  <a:fillRect b="-1052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Obrázek 2">
            <a:extLst>
              <a:ext uri="{FF2B5EF4-FFF2-40B4-BE49-F238E27FC236}">
                <a16:creationId xmlns:a16="http://schemas.microsoft.com/office/drawing/2014/main" id="{BE03CB58-9BD4-3199-C01B-425898BCFEC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1226" y="1112106"/>
            <a:ext cx="2005768" cy="1264877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DB31C69-5C50-367F-F4CB-EC93EEB4542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26994" y="1112106"/>
            <a:ext cx="2005769" cy="1283693"/>
          </a:xfrm>
          <a:prstGeom prst="rect">
            <a:avLst/>
          </a:prstGeom>
        </p:spPr>
      </p:pic>
      <p:pic>
        <p:nvPicPr>
          <p:cNvPr id="17" name="Obrázek 16">
            <a:extLst>
              <a:ext uri="{FF2B5EF4-FFF2-40B4-BE49-F238E27FC236}">
                <a16:creationId xmlns:a16="http://schemas.microsoft.com/office/drawing/2014/main" id="{011042F0-DC77-9B9C-D36E-24A79EB7BAF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37094" y="1106134"/>
            <a:ext cx="2046669" cy="132504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ovéPole 17">
                <a:extLst>
                  <a:ext uri="{FF2B5EF4-FFF2-40B4-BE49-F238E27FC236}">
                    <a16:creationId xmlns:a16="http://schemas.microsoft.com/office/drawing/2014/main" id="{21D65CE0-2884-C5E8-1792-DFBA9F132373}"/>
                  </a:ext>
                </a:extLst>
              </p:cNvPr>
              <p:cNvSpPr txBox="1"/>
              <p:nvPr/>
            </p:nvSpPr>
            <p:spPr>
              <a:xfrm>
                <a:off x="475872" y="1816430"/>
                <a:ext cx="612442" cy="2769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1200" b="0" i="1" smtClean="0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cs-CZ" sz="1200" dirty="0"/>
              </a:p>
            </p:txBody>
          </p:sp>
        </mc:Choice>
        <mc:Fallback xmlns="">
          <p:sp>
            <p:nvSpPr>
              <p:cNvPr id="18" name="TextovéPole 17">
                <a:extLst>
                  <a:ext uri="{FF2B5EF4-FFF2-40B4-BE49-F238E27FC236}">
                    <a16:creationId xmlns:a16="http://schemas.microsoft.com/office/drawing/2014/main" id="{21D65CE0-2884-C5E8-1792-DFBA9F1323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872" y="1816430"/>
                <a:ext cx="612442" cy="276999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ovéPole 18">
                <a:extLst>
                  <a:ext uri="{FF2B5EF4-FFF2-40B4-BE49-F238E27FC236}">
                    <a16:creationId xmlns:a16="http://schemas.microsoft.com/office/drawing/2014/main" id="{AFC9BB45-1C14-3C9D-F40F-310884C5AFE8}"/>
                  </a:ext>
                </a:extLst>
              </p:cNvPr>
              <p:cNvSpPr txBox="1"/>
              <p:nvPr/>
            </p:nvSpPr>
            <p:spPr>
              <a:xfrm>
                <a:off x="2531974" y="1881969"/>
                <a:ext cx="412421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1200" b="0" i="1" smtClean="0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&gt;0</m:t>
                      </m:r>
                    </m:oMath>
                  </m:oMathPara>
                </a14:m>
                <a:endParaRPr lang="cs-CZ" sz="1200" dirty="0"/>
              </a:p>
            </p:txBody>
          </p:sp>
        </mc:Choice>
        <mc:Fallback xmlns="">
          <p:sp>
            <p:nvSpPr>
              <p:cNvPr id="19" name="TextovéPole 18">
                <a:extLst>
                  <a:ext uri="{FF2B5EF4-FFF2-40B4-BE49-F238E27FC236}">
                    <a16:creationId xmlns:a16="http://schemas.microsoft.com/office/drawing/2014/main" id="{AFC9BB45-1C14-3C9D-F40F-310884C5AF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1974" y="1881969"/>
                <a:ext cx="412421" cy="184666"/>
              </a:xfrm>
              <a:prstGeom prst="rect">
                <a:avLst/>
              </a:prstGeom>
              <a:blipFill>
                <a:blip r:embed="rId15"/>
                <a:stretch>
                  <a:fillRect l="-8824" r="-7353" b="-2666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ovéPole 20">
                <a:extLst>
                  <a:ext uri="{FF2B5EF4-FFF2-40B4-BE49-F238E27FC236}">
                    <a16:creationId xmlns:a16="http://schemas.microsoft.com/office/drawing/2014/main" id="{EB9DAA97-2925-A767-AB56-EE1A242E5B5B}"/>
                  </a:ext>
                </a:extLst>
              </p:cNvPr>
              <p:cNvSpPr txBox="1"/>
              <p:nvPr/>
            </p:nvSpPr>
            <p:spPr>
              <a:xfrm>
                <a:off x="4434909" y="1835802"/>
                <a:ext cx="584076" cy="2769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1200" b="0" i="1" smtClean="0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US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≫</m:t>
                      </m:r>
                      <m:r>
                        <a:rPr lang="en-US" sz="1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cs-CZ" sz="1200" dirty="0"/>
              </a:p>
            </p:txBody>
          </p:sp>
        </mc:Choice>
        <mc:Fallback xmlns="">
          <p:sp>
            <p:nvSpPr>
              <p:cNvPr id="21" name="TextovéPole 20">
                <a:extLst>
                  <a:ext uri="{FF2B5EF4-FFF2-40B4-BE49-F238E27FC236}">
                    <a16:creationId xmlns:a16="http://schemas.microsoft.com/office/drawing/2014/main" id="{EB9DAA97-2925-A767-AB56-EE1A242E5B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4909" y="1835802"/>
                <a:ext cx="584076" cy="27699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Obrázek 3">
            <a:extLst>
              <a:ext uri="{FF2B5EF4-FFF2-40B4-BE49-F238E27FC236}">
                <a16:creationId xmlns:a16="http://schemas.microsoft.com/office/drawing/2014/main" id="{96E50663-2D01-186E-302F-7670DAD15346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32659" y="3233622"/>
            <a:ext cx="1911309" cy="1264877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A1E8766F-16C7-FE29-92CC-0E78D5B00B4A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103775" y="3220098"/>
            <a:ext cx="1964170" cy="130147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ovéPole 7">
                <a:extLst>
                  <a:ext uri="{FF2B5EF4-FFF2-40B4-BE49-F238E27FC236}">
                    <a16:creationId xmlns:a16="http://schemas.microsoft.com/office/drawing/2014/main" id="{FDEB8895-6D41-7E44-088E-C4232D11B1DD}"/>
                  </a:ext>
                </a:extLst>
              </p:cNvPr>
              <p:cNvSpPr txBox="1"/>
              <p:nvPr/>
            </p:nvSpPr>
            <p:spPr>
              <a:xfrm>
                <a:off x="2827430" y="3389707"/>
                <a:ext cx="412421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1200" b="0" i="1" smtClean="0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&gt;0</m:t>
                      </m:r>
                    </m:oMath>
                  </m:oMathPara>
                </a14:m>
                <a:endParaRPr lang="cs-CZ" sz="1200" dirty="0"/>
              </a:p>
            </p:txBody>
          </p:sp>
        </mc:Choice>
        <mc:Fallback xmlns="">
          <p:sp>
            <p:nvSpPr>
              <p:cNvPr id="8" name="TextovéPole 7">
                <a:extLst>
                  <a:ext uri="{FF2B5EF4-FFF2-40B4-BE49-F238E27FC236}">
                    <a16:creationId xmlns:a16="http://schemas.microsoft.com/office/drawing/2014/main" id="{FDEB8895-6D41-7E44-088E-C4232D11B1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7430" y="3389707"/>
                <a:ext cx="412421" cy="184666"/>
              </a:xfrm>
              <a:prstGeom prst="rect">
                <a:avLst/>
              </a:prstGeom>
              <a:blipFill>
                <a:blip r:embed="rId18"/>
                <a:stretch>
                  <a:fillRect l="-8955" r="-8955" b="-2666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ovéPole 9">
                <a:extLst>
                  <a:ext uri="{FF2B5EF4-FFF2-40B4-BE49-F238E27FC236}">
                    <a16:creationId xmlns:a16="http://schemas.microsoft.com/office/drawing/2014/main" id="{4DE8C463-F423-65D9-FE15-5DFD1504465A}"/>
                  </a:ext>
                </a:extLst>
              </p:cNvPr>
              <p:cNvSpPr txBox="1"/>
              <p:nvPr/>
            </p:nvSpPr>
            <p:spPr>
              <a:xfrm>
                <a:off x="579406" y="3343541"/>
                <a:ext cx="624270" cy="2769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1200" b="0" i="1" smtClean="0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cs-CZ" sz="1200" dirty="0"/>
              </a:p>
            </p:txBody>
          </p:sp>
        </mc:Choice>
        <mc:Fallback xmlns="">
          <p:sp>
            <p:nvSpPr>
              <p:cNvPr id="10" name="TextovéPole 9">
                <a:extLst>
                  <a:ext uri="{FF2B5EF4-FFF2-40B4-BE49-F238E27FC236}">
                    <a16:creationId xmlns:a16="http://schemas.microsoft.com/office/drawing/2014/main" id="{4DE8C463-F423-65D9-FE15-5DFD150446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406" y="3343541"/>
                <a:ext cx="624270" cy="276999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Obrázek 13">
            <a:extLst>
              <a:ext uri="{FF2B5EF4-FFF2-40B4-BE49-F238E27FC236}">
                <a16:creationId xmlns:a16="http://schemas.microsoft.com/office/drawing/2014/main" id="{CD3E5E51-022E-9861-C75A-5B814C62A278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4115365" y="3230975"/>
            <a:ext cx="2028201" cy="131538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ovéPole 14">
                <a:extLst>
                  <a:ext uri="{FF2B5EF4-FFF2-40B4-BE49-F238E27FC236}">
                    <a16:creationId xmlns:a16="http://schemas.microsoft.com/office/drawing/2014/main" id="{4E766BA5-FCD7-5DC4-1CBA-473D1E463911}"/>
                  </a:ext>
                </a:extLst>
              </p:cNvPr>
              <p:cNvSpPr txBox="1"/>
              <p:nvPr/>
            </p:nvSpPr>
            <p:spPr>
              <a:xfrm>
                <a:off x="4687880" y="3343541"/>
                <a:ext cx="584076" cy="2769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1200" b="0" i="1" smtClean="0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US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≫</m:t>
                      </m:r>
                      <m:r>
                        <a:rPr lang="en-US" sz="1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cs-CZ" sz="1200" dirty="0"/>
              </a:p>
            </p:txBody>
          </p:sp>
        </mc:Choice>
        <mc:Fallback xmlns="">
          <p:sp>
            <p:nvSpPr>
              <p:cNvPr id="15" name="TextovéPole 14">
                <a:extLst>
                  <a:ext uri="{FF2B5EF4-FFF2-40B4-BE49-F238E27FC236}">
                    <a16:creationId xmlns:a16="http://schemas.microsoft.com/office/drawing/2014/main" id="{4E766BA5-FCD7-5DC4-1CBA-473D1E4639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7880" y="3343541"/>
                <a:ext cx="584076" cy="276999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Pravá složená závorka 15">
            <a:extLst>
              <a:ext uri="{FF2B5EF4-FFF2-40B4-BE49-F238E27FC236}">
                <a16:creationId xmlns:a16="http://schemas.microsoft.com/office/drawing/2014/main" id="{E1204CC1-DF19-1FD2-24AD-C51F28FAF9F3}"/>
              </a:ext>
            </a:extLst>
          </p:cNvPr>
          <p:cNvSpPr/>
          <p:nvPr/>
        </p:nvSpPr>
        <p:spPr>
          <a:xfrm>
            <a:off x="6275018" y="1209031"/>
            <a:ext cx="155448" cy="9144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22" name="Spojnice: pravoúhlá 21">
            <a:extLst>
              <a:ext uri="{FF2B5EF4-FFF2-40B4-BE49-F238E27FC236}">
                <a16:creationId xmlns:a16="http://schemas.microsoft.com/office/drawing/2014/main" id="{2FFBD0D5-FEBD-1464-405A-0B24F1AE484C}"/>
              </a:ext>
            </a:extLst>
          </p:cNvPr>
          <p:cNvCxnSpPr>
            <a:cxnSpLocks/>
            <a:stCxn id="16" idx="1"/>
          </p:cNvCxnSpPr>
          <p:nvPr/>
        </p:nvCxnSpPr>
        <p:spPr>
          <a:xfrm rot="10800000" flipH="1" flipV="1">
            <a:off x="6430466" y="1666231"/>
            <a:ext cx="586540" cy="764950"/>
          </a:xfrm>
          <a:prstGeom prst="bentConnector4">
            <a:avLst>
              <a:gd name="adj1" fmla="val 62116"/>
              <a:gd name="adj2" fmla="val 79884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Pravá složená závorka 37">
            <a:extLst>
              <a:ext uri="{FF2B5EF4-FFF2-40B4-BE49-F238E27FC236}">
                <a16:creationId xmlns:a16="http://schemas.microsoft.com/office/drawing/2014/main" id="{44A365CA-EFE8-5313-9AF4-C21472862155}"/>
              </a:ext>
            </a:extLst>
          </p:cNvPr>
          <p:cNvSpPr/>
          <p:nvPr/>
        </p:nvSpPr>
        <p:spPr>
          <a:xfrm>
            <a:off x="6198385" y="3343541"/>
            <a:ext cx="155448" cy="9144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41" name="Spojnice: pravoúhlá 40">
            <a:extLst>
              <a:ext uri="{FF2B5EF4-FFF2-40B4-BE49-F238E27FC236}">
                <a16:creationId xmlns:a16="http://schemas.microsoft.com/office/drawing/2014/main" id="{9A0E1DAD-EA64-CF00-BF42-A9C2CF5A0CE9}"/>
              </a:ext>
            </a:extLst>
          </p:cNvPr>
          <p:cNvCxnSpPr>
            <a:cxnSpLocks/>
            <a:stCxn id="38" idx="1"/>
          </p:cNvCxnSpPr>
          <p:nvPr/>
        </p:nvCxnSpPr>
        <p:spPr>
          <a:xfrm rot="10800000" flipH="1">
            <a:off x="6353833" y="2431181"/>
            <a:ext cx="1139216" cy="1369560"/>
          </a:xfrm>
          <a:prstGeom prst="bentConnector4">
            <a:avLst>
              <a:gd name="adj1" fmla="val 61455"/>
              <a:gd name="adj2" fmla="val 60431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70078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3888432" cy="507703"/>
          </a:xfrm>
        </p:spPr>
        <p:txBody>
          <a:bodyPr/>
          <a:lstStyle/>
          <a:p>
            <a:r>
              <a:rPr lang="cs-CZ" b="1" dirty="0" err="1">
                <a:solidFill>
                  <a:srgbClr val="DC6423"/>
                </a:solidFill>
              </a:rPr>
              <a:t>Outline</a:t>
            </a:r>
            <a:endParaRPr lang="cs-CZ" b="1" dirty="0">
              <a:solidFill>
                <a:srgbClr val="DC6423"/>
              </a:solidFill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fld id="{57DBD558-9A89-4908-A280-976A4358E719}" type="slidenum">
              <a:rPr lang="cs-CZ" altLang="cs-CZ" sz="800" smtClean="0">
                <a:solidFill>
                  <a:srgbClr val="DC64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fld>
            <a:endParaRPr lang="cs-CZ" sz="1400" dirty="0">
              <a:solidFill>
                <a:srgbClr val="DC6423"/>
              </a:solidFill>
              <a:latin typeface="Enriqueta" panose="02000000000000000000" pitchFamily="2" charset="0"/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0B2AC112-41F1-E82A-42AF-994213990A25}"/>
              </a:ext>
            </a:extLst>
          </p:cNvPr>
          <p:cNvSpPr txBox="1"/>
          <p:nvPr/>
        </p:nvSpPr>
        <p:spPr>
          <a:xfrm>
            <a:off x="1188001" y="878303"/>
            <a:ext cx="6407999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DC6423"/>
              </a:buClr>
              <a:buFont typeface="Arial" panose="020B0604020202020204" pitchFamily="34" charset="0"/>
              <a:buChar char="•"/>
            </a:pPr>
            <a:r>
              <a:rPr lang="cs-CZ" dirty="0" err="1"/>
              <a:t>Motivation</a:t>
            </a:r>
            <a:endParaRPr lang="cs-CZ" dirty="0"/>
          </a:p>
          <a:p>
            <a:pPr marL="742950" lvl="1" indent="-285750">
              <a:buClr>
                <a:srgbClr val="DC6423"/>
              </a:buClr>
              <a:buFont typeface="Courier New" panose="02070309020205020404" pitchFamily="49" charset="0"/>
              <a:buChar char="o"/>
            </a:pPr>
            <a:r>
              <a:rPr lang="en-US" sz="1000" dirty="0"/>
              <a:t>the astrophysics community's interest in imaging the shadows of </a:t>
            </a:r>
            <a:r>
              <a:rPr lang="cs-CZ" sz="1000" dirty="0"/>
              <a:t>BH</a:t>
            </a:r>
            <a:r>
              <a:rPr lang="en-US" sz="1000" dirty="0"/>
              <a:t>s after the first image was taken in the galaxy M87</a:t>
            </a:r>
          </a:p>
          <a:p>
            <a:pPr marL="742950" lvl="1" indent="-285750">
              <a:buClr>
                <a:srgbClr val="DC6423"/>
              </a:buClr>
              <a:buFont typeface="Courier New" panose="02070309020205020404" pitchFamily="49" charset="0"/>
              <a:buChar char="o"/>
            </a:pPr>
            <a:r>
              <a:rPr lang="en-US" sz="1000" dirty="0"/>
              <a:t>progress in development of observational devices (EHT, JWT, ...)</a:t>
            </a:r>
            <a:endParaRPr lang="cs-CZ" sz="1000" dirty="0"/>
          </a:p>
          <a:p>
            <a:pPr marL="285750" indent="-285750">
              <a:buClr>
                <a:srgbClr val="DC6423"/>
              </a:buClr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Clr>
                <a:srgbClr val="DC6423"/>
              </a:buClr>
              <a:buFont typeface="Arial" panose="020B0604020202020204" pitchFamily="34" charset="0"/>
              <a:buChar char="•"/>
            </a:pPr>
            <a:r>
              <a:rPr lang="cs-CZ" dirty="0" err="1"/>
              <a:t>Kerr</a:t>
            </a:r>
            <a:r>
              <a:rPr lang="cs-CZ" dirty="0"/>
              <a:t> de-</a:t>
            </a:r>
            <a:r>
              <a:rPr lang="cs-CZ" dirty="0" err="1"/>
              <a:t>Sitter</a:t>
            </a:r>
            <a:r>
              <a:rPr lang="cs-CZ" dirty="0"/>
              <a:t> (</a:t>
            </a:r>
            <a:r>
              <a:rPr lang="cs-CZ" dirty="0" err="1"/>
              <a:t>KdS</a:t>
            </a:r>
            <a:r>
              <a:rPr lang="cs-CZ" dirty="0"/>
              <a:t>) geometry and </a:t>
            </a:r>
            <a:r>
              <a:rPr lang="cs-CZ" dirty="0" err="1"/>
              <a:t>equations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motion</a:t>
            </a:r>
            <a:endParaRPr lang="cs-CZ" dirty="0"/>
          </a:p>
          <a:p>
            <a:pPr marL="285750" indent="-285750">
              <a:buClr>
                <a:srgbClr val="DC6423"/>
              </a:buClr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Clr>
                <a:srgbClr val="DC6423"/>
              </a:buClr>
              <a:buFont typeface="Arial" panose="020B0604020202020204" pitchFamily="34" charset="0"/>
              <a:buChar char="•"/>
            </a:pPr>
            <a:r>
              <a:rPr lang="cs-CZ" dirty="0" err="1"/>
              <a:t>Division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KdS</a:t>
            </a:r>
            <a:r>
              <a:rPr lang="cs-CZ" dirty="0"/>
              <a:t> </a:t>
            </a:r>
            <a:r>
              <a:rPr lang="cs-CZ" dirty="0" err="1"/>
              <a:t>spacetimes</a:t>
            </a:r>
            <a:r>
              <a:rPr lang="cs-CZ" dirty="0"/>
              <a:t> </a:t>
            </a:r>
            <a:r>
              <a:rPr lang="cs-CZ" dirty="0" err="1"/>
              <a:t>according</a:t>
            </a:r>
            <a:r>
              <a:rPr lang="cs-CZ" dirty="0"/>
              <a:t> to </a:t>
            </a:r>
            <a:r>
              <a:rPr lang="cs-CZ" dirty="0" err="1"/>
              <a:t>character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photon</a:t>
            </a:r>
            <a:r>
              <a:rPr lang="cs-CZ" dirty="0"/>
              <a:t> </a:t>
            </a:r>
            <a:r>
              <a:rPr lang="cs-CZ" dirty="0" err="1"/>
              <a:t>motion</a:t>
            </a:r>
            <a:endParaRPr lang="cs-CZ" dirty="0"/>
          </a:p>
          <a:p>
            <a:pPr marL="285750" indent="-285750">
              <a:buClr>
                <a:srgbClr val="DC6423"/>
              </a:buClr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Clr>
                <a:srgbClr val="DC6423"/>
              </a:buClr>
              <a:buFont typeface="Arial" panose="020B0604020202020204" pitchFamily="34" charset="0"/>
              <a:buChar char="•"/>
            </a:pPr>
            <a:r>
              <a:rPr lang="cs-CZ" dirty="0" err="1"/>
              <a:t>Some</a:t>
            </a:r>
            <a:r>
              <a:rPr lang="cs-CZ" dirty="0"/>
              <a:t> </a:t>
            </a:r>
            <a:r>
              <a:rPr lang="cs-CZ" dirty="0" err="1"/>
              <a:t>optical</a:t>
            </a:r>
            <a:r>
              <a:rPr lang="cs-CZ" dirty="0"/>
              <a:t> </a:t>
            </a:r>
            <a:r>
              <a:rPr lang="cs-CZ" dirty="0" err="1"/>
              <a:t>phenomena</a:t>
            </a:r>
            <a:r>
              <a:rPr lang="cs-CZ" dirty="0"/>
              <a:t> and </a:t>
            </a:r>
            <a:r>
              <a:rPr lang="cs-CZ" dirty="0" err="1"/>
              <a:t>their</a:t>
            </a:r>
            <a:r>
              <a:rPr lang="cs-CZ" dirty="0"/>
              <a:t> </a:t>
            </a:r>
            <a:r>
              <a:rPr lang="cs-CZ" dirty="0" err="1"/>
              <a:t>observational</a:t>
            </a:r>
            <a:r>
              <a:rPr lang="cs-CZ" dirty="0"/>
              <a:t> relevance</a:t>
            </a:r>
          </a:p>
          <a:p>
            <a:pPr marL="742950" lvl="1" indent="-285750">
              <a:buClr>
                <a:srgbClr val="DC6423"/>
              </a:buClr>
              <a:buFont typeface="Courier New" panose="02070309020205020404" pitchFamily="49" charset="0"/>
              <a:buChar char="o"/>
            </a:pPr>
            <a:r>
              <a:rPr lang="cs-CZ" sz="1200" dirty="0" err="1"/>
              <a:t>Measuring</a:t>
            </a:r>
            <a:r>
              <a:rPr lang="cs-CZ" sz="1200" dirty="0"/>
              <a:t> </a:t>
            </a:r>
            <a:r>
              <a:rPr lang="cs-CZ" sz="1200" dirty="0" err="1"/>
              <a:t>the</a:t>
            </a:r>
            <a:r>
              <a:rPr lang="cs-CZ" sz="1200" dirty="0"/>
              <a:t> </a:t>
            </a:r>
            <a:r>
              <a:rPr lang="en-US" sz="1200" dirty="0" err="1"/>
              <a:t>KdS</a:t>
            </a:r>
            <a:r>
              <a:rPr lang="en-US" sz="1200" dirty="0"/>
              <a:t> </a:t>
            </a:r>
            <a:r>
              <a:rPr lang="cs-CZ" sz="1200" dirty="0"/>
              <a:t>NS spin by </a:t>
            </a:r>
            <a:r>
              <a:rPr lang="en-US" sz="1200" dirty="0"/>
              <a:t>observation </a:t>
            </a:r>
            <a:r>
              <a:rPr lang="cs-CZ" sz="1200" dirty="0" err="1"/>
              <a:t>shadows</a:t>
            </a:r>
            <a:r>
              <a:rPr lang="cs-CZ" sz="1200" dirty="0"/>
              <a:t> </a:t>
            </a:r>
            <a:r>
              <a:rPr lang="cs-CZ" sz="1200" dirty="0" err="1"/>
              <a:t>of</a:t>
            </a:r>
            <a:r>
              <a:rPr lang="cs-CZ" sz="1200" dirty="0"/>
              <a:t> </a:t>
            </a:r>
            <a:r>
              <a:rPr lang="cs-CZ" sz="1200" dirty="0" err="1"/>
              <a:t>compact</a:t>
            </a:r>
            <a:r>
              <a:rPr lang="cs-CZ" sz="1200" dirty="0"/>
              <a:t> </a:t>
            </a:r>
            <a:r>
              <a:rPr lang="cs-CZ" sz="1200" dirty="0" err="1"/>
              <a:t>objects</a:t>
            </a:r>
            <a:endParaRPr lang="cs-CZ" dirty="0"/>
          </a:p>
          <a:p>
            <a:pPr marL="742950" lvl="1" indent="-285750">
              <a:buClr>
                <a:srgbClr val="DC6423"/>
              </a:buClr>
              <a:buFont typeface="Courier New" panose="02070309020205020404" pitchFamily="49" charset="0"/>
              <a:buChar char="o"/>
            </a:pPr>
            <a:r>
              <a:rPr lang="cs-CZ" sz="1200" dirty="0" err="1"/>
              <a:t>Spherical</a:t>
            </a:r>
            <a:r>
              <a:rPr lang="cs-CZ" sz="1200" dirty="0"/>
              <a:t> </a:t>
            </a:r>
            <a:r>
              <a:rPr lang="cs-CZ" sz="1200" dirty="0" err="1"/>
              <a:t>photon</a:t>
            </a:r>
            <a:r>
              <a:rPr lang="cs-CZ" sz="1200" dirty="0"/>
              <a:t> </a:t>
            </a:r>
            <a:r>
              <a:rPr lang="cs-CZ" sz="1200" dirty="0" err="1"/>
              <a:t>orbits</a:t>
            </a:r>
            <a:r>
              <a:rPr lang="cs-CZ" sz="1200" dirty="0"/>
              <a:t> (</a:t>
            </a:r>
            <a:r>
              <a:rPr lang="cs-CZ" sz="1200" dirty="0" err="1"/>
              <a:t>SPOs</a:t>
            </a:r>
            <a:r>
              <a:rPr lang="cs-CZ" sz="1200" dirty="0"/>
              <a:t>) in </a:t>
            </a:r>
            <a:r>
              <a:rPr lang="cs-CZ" sz="1200" dirty="0" err="1"/>
              <a:t>Kerr</a:t>
            </a:r>
            <a:r>
              <a:rPr lang="cs-CZ" sz="1200" dirty="0"/>
              <a:t> case and </a:t>
            </a:r>
            <a:r>
              <a:rPr lang="cs-CZ" sz="1200" dirty="0" err="1"/>
              <a:t>observational</a:t>
            </a:r>
            <a:r>
              <a:rPr lang="cs-CZ" sz="1200" dirty="0"/>
              <a:t> </a:t>
            </a:r>
            <a:r>
              <a:rPr lang="cs-CZ" sz="1200" dirty="0" err="1"/>
              <a:t>consequences</a:t>
            </a:r>
            <a:endParaRPr lang="cs-CZ" sz="1200" dirty="0"/>
          </a:p>
          <a:p>
            <a:pPr marL="742950" lvl="1" indent="-285750">
              <a:buClr>
                <a:srgbClr val="DC6423"/>
              </a:buClr>
              <a:buFont typeface="Courier New" panose="02070309020205020404" pitchFamily="49" charset="0"/>
              <a:buChar char="o"/>
            </a:pPr>
            <a:endParaRPr lang="cs-CZ" sz="1200" dirty="0"/>
          </a:p>
          <a:p>
            <a:pPr marL="285750" indent="-285750">
              <a:buClr>
                <a:srgbClr val="DC6423"/>
              </a:buClr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Clr>
                <a:srgbClr val="DC6423"/>
              </a:buClr>
              <a:buFont typeface="Arial" panose="020B0604020202020204" pitchFamily="34" charset="0"/>
              <a:buChar char="•"/>
            </a:pPr>
            <a:r>
              <a:rPr lang="cs-CZ" dirty="0" err="1"/>
              <a:t>Summary</a:t>
            </a:r>
            <a:endParaRPr lang="cs-CZ" dirty="0"/>
          </a:p>
          <a:p>
            <a:pPr>
              <a:buClr>
                <a:srgbClr val="DC6423"/>
              </a:buClr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472014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4294967295"/>
              </p:nvPr>
            </p:nvSpPr>
            <p:spPr>
              <a:xfrm>
                <a:off x="539552" y="2571750"/>
                <a:ext cx="6768752" cy="720080"/>
              </a:xfrm>
              <a:prstGeom prst="rect">
                <a:avLst/>
              </a:prstGeom>
              <a:ln>
                <a:solidFill>
                  <a:srgbClr val="DC6423"/>
                </a:solidFill>
              </a:ln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altLang="cs-CZ" sz="1400" i="1" dirty="0">
                    <a:solidFill>
                      <a:srgbClr val="002060"/>
                    </a:solidFill>
                    <a:latin typeface="Cambria Math" panose="02040503050406030204" pitchFamily="18" charset="0"/>
                    <a:cs typeface="Times New Roman" panose="02020603050405020304" pitchFamily="18" charset="0"/>
                  </a:rPr>
                  <a:t>Line element:</a:t>
                </a:r>
              </a:p>
              <a:p>
                <a:pPr marL="0" indent="0">
                  <a:buNone/>
                </a:pPr>
                <a:r>
                  <a:rPr lang="en-US" altLang="cs-CZ" sz="1400" i="1" dirty="0">
                    <a:solidFill>
                      <a:srgbClr val="002060"/>
                    </a:solidFill>
                    <a:latin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cs-CZ" sz="1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cs-CZ" sz="1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𝑑𝑠</m:t>
                        </m:r>
                      </m:e>
                      <m:sup>
                        <m:r>
                          <a:rPr lang="en-US" altLang="cs-CZ" sz="1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cs-CZ" sz="1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=−</m:t>
                    </m:r>
                    <m:f>
                      <m:fPr>
                        <m:ctrlPr>
                          <a:rPr lang="en-US" altLang="cs-CZ" sz="1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cs-CZ" sz="14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altLang="cs-CZ" sz="14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Δ</m:t>
                            </m:r>
                          </m:e>
                          <m:sub>
                            <m:r>
                              <a:rPr lang="en-US" altLang="cs-CZ" sz="14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𝑟</m:t>
                            </m:r>
                          </m:sub>
                        </m:sSub>
                      </m:num>
                      <m:den>
                        <m:sSup>
                          <m:sSupPr>
                            <m:ctrlPr>
                              <a:rPr lang="en-US" altLang="cs-CZ" sz="14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cs-CZ" sz="14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𝐼</m:t>
                            </m:r>
                          </m:e>
                          <m:sup>
                            <m:r>
                              <a:rPr lang="en-US" altLang="cs-CZ" sz="14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cs-CZ" sz="1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en-US" altLang="cs-CZ" sz="14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cs-CZ" sz="14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𝜌</m:t>
                            </m:r>
                          </m:e>
                          <m:sup>
                            <m:r>
                              <a:rPr lang="en-US" altLang="cs-CZ" sz="14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altLang="cs-CZ" sz="1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sSup>
                      <m:sSupPr>
                        <m:ctrlPr>
                          <a:rPr lang="en-US" altLang="cs-CZ" sz="1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cs-CZ" sz="14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cs-CZ" sz="14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𝑑𝑡</m:t>
                            </m:r>
                            <m:r>
                              <a:rPr lang="en-US" altLang="cs-CZ" sz="14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altLang="cs-CZ" sz="14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  <m:func>
                              <m:funcPr>
                                <m:ctrlPr>
                                  <a:rPr lang="en-US" altLang="cs-CZ" sz="1400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sSup>
                                  <m:sSupPr>
                                    <m:ctrlPr>
                                      <a:rPr lang="en-US" altLang="cs-CZ" sz="1400" i="1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cs-CZ" sz="1400" i="1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sin</m:t>
                                    </m:r>
                                  </m:e>
                                  <m:sup>
                                    <m:r>
                                      <a:rPr lang="en-US" altLang="cs-CZ" sz="1400" i="1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fName>
                              <m:e>
                                <m:r>
                                  <a:rPr lang="en-US" altLang="cs-CZ" sz="1400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</m:func>
                            <m:r>
                              <a:rPr lang="en-US" altLang="cs-CZ" sz="14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𝑑</m:t>
                            </m:r>
                            <m:r>
                              <a:rPr lang="en-US" altLang="cs-CZ" sz="14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𝜙</m:t>
                            </m:r>
                          </m:e>
                        </m:d>
                      </m:e>
                      <m:sup>
                        <m:r>
                          <a:rPr lang="en-US" altLang="cs-CZ" sz="1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cs-CZ" sz="1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altLang="cs-CZ" sz="1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cs-CZ" sz="14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altLang="cs-CZ" sz="14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Δ</m:t>
                            </m:r>
                          </m:e>
                          <m:sub>
                            <m:r>
                              <a:rPr lang="el-GR" altLang="cs-CZ" sz="140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𝜃</m:t>
                            </m:r>
                            <m:r>
                              <a:rPr lang="en-US" altLang="cs-CZ" sz="14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</m:sub>
                        </m:sSub>
                        <m:func>
                          <m:funcPr>
                            <m:ctrlPr>
                              <a:rPr lang="en-US" altLang="cs-CZ" sz="14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altLang="cs-CZ" sz="1400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cs-CZ" sz="1400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sin</m:t>
                                </m:r>
                              </m:e>
                              <m:sup>
                                <m:r>
                                  <a:rPr lang="en-US" altLang="cs-CZ" sz="1400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fName>
                          <m:e>
                            <m:r>
                              <a:rPr lang="en-US" altLang="cs-CZ" sz="14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func>
                      </m:num>
                      <m:den>
                        <m:sSup>
                          <m:sSupPr>
                            <m:ctrlPr>
                              <a:rPr lang="en-US" altLang="cs-CZ" sz="14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cs-CZ" sz="14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𝐼</m:t>
                            </m:r>
                          </m:e>
                          <m:sup>
                            <m:r>
                              <a:rPr lang="en-US" altLang="cs-CZ" sz="14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cs-CZ" sz="1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en-US" altLang="cs-CZ" sz="14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cs-CZ" sz="14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𝜌</m:t>
                            </m:r>
                          </m:e>
                          <m:sup>
                            <m:r>
                              <a:rPr lang="en-US" altLang="cs-CZ" sz="14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sSup>
                      <m:sSupPr>
                        <m:ctrlPr>
                          <a:rPr lang="en-US" altLang="cs-CZ" sz="1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altLang="cs-CZ" sz="14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cs-CZ" sz="14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  <m:r>
                              <a:rPr lang="en-US" altLang="cs-CZ" sz="14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en-US" altLang="cs-CZ" sz="14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𝑑𝑡</m:t>
                            </m:r>
                            <m:r>
                              <a:rPr lang="en-US" altLang="cs-CZ" sz="14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d>
                              <m:dPr>
                                <m:ctrlPr>
                                  <a:rPr lang="en-US" altLang="cs-CZ" sz="1400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altLang="cs-CZ" sz="1400" i="1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cs-CZ" sz="1400" i="1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𝑟</m:t>
                                    </m:r>
                                  </m:e>
                                  <m:sup>
                                    <m:r>
                                      <a:rPr lang="en-US" altLang="cs-CZ" sz="1400" i="1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altLang="cs-CZ" sz="1400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en-US" altLang="cs-CZ" sz="1400" i="1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cs-CZ" sz="1400" i="1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𝑎</m:t>
                                    </m:r>
                                  </m:e>
                                  <m:sup>
                                    <m:r>
                                      <a:rPr lang="en-US" altLang="cs-CZ" sz="1400" i="1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d>
                            <m:r>
                              <a:rPr lang="en-US" altLang="cs-CZ" sz="14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𝑑</m:t>
                            </m:r>
                            <m:r>
                              <a:rPr lang="en-US" altLang="cs-CZ" sz="14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𝜙</m:t>
                            </m:r>
                          </m:e>
                        </m:d>
                      </m:e>
                      <m:sup>
                        <m:r>
                          <a:rPr lang="en-US" altLang="cs-CZ" sz="1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cs-CZ" sz="140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altLang="cs-CZ" sz="1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cs-CZ" sz="14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cs-CZ" sz="14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𝜌</m:t>
                            </m:r>
                          </m:e>
                          <m:sup>
                            <m:r>
                              <a:rPr lang="en-US" altLang="cs-CZ" sz="14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b>
                          <m:sSubPr>
                            <m:ctrlPr>
                              <a:rPr lang="en-US" altLang="cs-CZ" sz="14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altLang="cs-CZ" sz="14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Δ</m:t>
                            </m:r>
                          </m:e>
                          <m:sub>
                            <m:r>
                              <a:rPr lang="en-US" altLang="cs-CZ" sz="14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𝑟</m:t>
                            </m:r>
                          </m:sub>
                        </m:sSub>
                      </m:den>
                    </m:f>
                    <m:r>
                      <a:rPr lang="en-US" altLang="cs-CZ" sz="14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sSup>
                      <m:sSupPr>
                        <m:ctrlPr>
                          <a:rPr lang="en-US" altLang="cs-CZ" sz="1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cs-CZ" sz="1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𝑑𝑟</m:t>
                        </m:r>
                      </m:e>
                      <m:sup>
                        <m:r>
                          <a:rPr lang="en-US" altLang="cs-CZ" sz="1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cs-CZ" sz="14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altLang="cs-CZ" sz="1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cs-CZ" sz="14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cs-CZ" sz="14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𝜌</m:t>
                            </m:r>
                          </m:e>
                          <m:sup>
                            <m:r>
                              <a:rPr lang="en-US" altLang="cs-CZ" sz="14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b>
                          <m:sSubPr>
                            <m:ctrlPr>
                              <a:rPr lang="en-US" altLang="cs-CZ" sz="14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altLang="cs-CZ" sz="14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Δ</m:t>
                            </m:r>
                          </m:e>
                          <m:sub>
                            <m:r>
                              <a:rPr lang="el-GR" altLang="cs-CZ" sz="14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𝜃</m:t>
                            </m:r>
                            <m:r>
                              <a:rPr lang="en-US" altLang="cs-CZ" sz="14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</m:sub>
                        </m:sSub>
                      </m:den>
                    </m:f>
                    <m:r>
                      <a:rPr lang="en-US" altLang="cs-CZ" sz="14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sSup>
                      <m:sSupPr>
                        <m:ctrlPr>
                          <a:rPr lang="en-US" altLang="cs-CZ" sz="1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cs-CZ" sz="1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𝑑</m:t>
                        </m:r>
                        <m:r>
                          <a:rPr lang="en-US" altLang="cs-CZ" sz="1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𝜃</m:t>
                        </m:r>
                      </m:e>
                      <m:sup>
                        <m:r>
                          <a:rPr lang="en-US" altLang="cs-CZ" sz="1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cs-CZ" sz="14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endParaRPr lang="en-US" altLang="cs-CZ" sz="1400" i="1" dirty="0">
                  <a:solidFill>
                    <a:srgbClr val="002060"/>
                  </a:solidFill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>
                  <a:buClr>
                    <a:srgbClr val="DC6423"/>
                  </a:buClr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cs-CZ" sz="1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altLang="cs-CZ" sz="1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Δ</m:t>
                        </m:r>
                      </m:e>
                      <m:sub>
                        <m:r>
                          <a:rPr lang="el-GR" altLang="cs-CZ" sz="1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𝜃</m:t>
                        </m:r>
                        <m:r>
                          <a:rPr lang="en-US" altLang="cs-CZ" sz="1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sub>
                    </m:sSub>
                    <m:r>
                      <a:rPr lang="en-US" altLang="cs-CZ" sz="1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=1+</m:t>
                    </m:r>
                    <m:sSup>
                      <m:sSupPr>
                        <m:ctrlPr>
                          <a:rPr lang="en-US" altLang="cs-CZ" sz="1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cs-CZ" sz="1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en-US" altLang="cs-CZ" sz="1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cs-CZ" sz="1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func>
                      <m:funcPr>
                        <m:ctrlPr>
                          <a:rPr lang="en-US" sz="1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14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140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cos</m:t>
                            </m:r>
                          </m:e>
                          <m:sup>
                            <m:r>
                              <a:rPr lang="en-US" sz="14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US" sz="1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func>
                  </m:oMath>
                </a14:m>
                <a:endParaRPr lang="en-US" sz="14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>
                  <a:buClr>
                    <a:srgbClr val="DC6423"/>
                  </a:buClr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cs-CZ" sz="14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altLang="cs-CZ" sz="1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Δ</m:t>
                        </m:r>
                      </m:e>
                      <m:sub>
                        <m:r>
                          <a:rPr lang="en-US" altLang="cs-CZ" sz="1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𝑟</m:t>
                        </m:r>
                      </m:sub>
                    </m:sSub>
                    <m:r>
                      <a:rPr lang="en-US" altLang="cs-CZ" sz="1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=(1−</m:t>
                    </m:r>
                    <m:r>
                      <a:rPr lang="en-US" altLang="cs-CZ" sz="1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sSup>
                      <m:sSupPr>
                        <m:ctrlPr>
                          <a:rPr lang="en-US" altLang="cs-CZ" sz="1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cs-CZ" sz="1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𝑟</m:t>
                        </m:r>
                      </m:e>
                      <m:sup>
                        <m:r>
                          <a:rPr lang="en-US" altLang="cs-CZ" sz="1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cs-CZ" sz="1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)(</m:t>
                    </m:r>
                    <m:sSup>
                      <m:sSupPr>
                        <m:ctrlPr>
                          <a:rPr lang="en-US" altLang="cs-CZ" sz="1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cs-CZ" sz="1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𝑟</m:t>
                        </m:r>
                      </m:e>
                      <m:sup>
                        <m:r>
                          <a:rPr lang="en-US" altLang="cs-CZ" sz="1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cs-CZ" sz="1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altLang="cs-CZ" sz="1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cs-CZ" sz="1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en-US" altLang="cs-CZ" sz="1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cs-CZ" sz="1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US" sz="1400" b="1" dirty="0">
                  <a:solidFill>
                    <a:srgbClr val="DC642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buClr>
                    <a:srgbClr val="DC6423"/>
                  </a:buClr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cs-CZ" sz="14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I</m:t>
                    </m:r>
                    <m:r>
                      <a:rPr lang="en-US" altLang="cs-CZ" sz="1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=1+</m:t>
                    </m:r>
                    <m:sSup>
                      <m:sSupPr>
                        <m:ctrlPr>
                          <a:rPr lang="en-US" altLang="cs-CZ" sz="1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cs-CZ" sz="1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en-US" altLang="cs-CZ" sz="1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cs-CZ" sz="1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</m:oMath>
                </a14:m>
                <a:endParaRPr lang="cs-CZ" altLang="cs-CZ" sz="1400" b="0" dirty="0">
                  <a:solidFill>
                    <a:srgbClr val="002060"/>
                  </a:solidFill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>
                  <a:buClr>
                    <a:srgbClr val="DC6423"/>
                  </a:buClr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altLang="cs-CZ" sz="1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cs-CZ" sz="1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𝜌</m:t>
                        </m:r>
                      </m:e>
                      <m:sup>
                        <m:r>
                          <a:rPr lang="cs-CZ" altLang="cs-CZ" sz="1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cs-CZ" sz="1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cs-CZ" sz="1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cs-CZ" sz="1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𝑟</m:t>
                        </m:r>
                      </m:e>
                      <m:sup>
                        <m:r>
                          <a:rPr lang="en-US" altLang="cs-CZ" sz="1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cs-CZ" sz="1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altLang="cs-CZ" sz="1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cs-CZ" sz="1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en-US" altLang="cs-CZ" sz="1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func>
                      <m:funcPr>
                        <m:ctrlPr>
                          <a:rPr lang="en-US" sz="14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14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140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cos</m:t>
                            </m:r>
                          </m:e>
                          <m:sup>
                            <m:r>
                              <a:rPr lang="en-US" sz="14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US" sz="1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func>
                  </m:oMath>
                </a14:m>
                <a:endParaRPr lang="en-US" altLang="cs-CZ" sz="1400" b="0" dirty="0">
                  <a:solidFill>
                    <a:srgbClr val="002060"/>
                  </a:solidFill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sz="1400" b="1" dirty="0">
                  <a:solidFill>
                    <a:srgbClr val="DC642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cs-CZ" sz="1400" b="1" dirty="0">
                  <a:solidFill>
                    <a:srgbClr val="DC642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539552" y="2571750"/>
                <a:ext cx="6768752" cy="720080"/>
              </a:xfrm>
              <a:prstGeom prst="rect">
                <a:avLst/>
              </a:prstGeom>
              <a:blipFill>
                <a:blip r:embed="rId3"/>
                <a:stretch>
                  <a:fillRect l="-180" t="-1667" b="-148333"/>
                </a:stretch>
              </a:blipFill>
              <a:ln>
                <a:solidFill>
                  <a:srgbClr val="DC6423"/>
                </a:solidFill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Zástupný symbol pro obsah 2"/>
              <p:cNvSpPr txBox="1">
                <a:spLocks/>
              </p:cNvSpPr>
              <p:nvPr/>
            </p:nvSpPr>
            <p:spPr>
              <a:xfrm>
                <a:off x="539552" y="961836"/>
                <a:ext cx="6840760" cy="146589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altLang="cs-CZ" sz="1400" b="0" i="1" dirty="0">
                    <a:solidFill>
                      <a:srgbClr val="002060"/>
                    </a:solidFill>
                    <a:latin typeface="Cambria Math" panose="02040503050406030204" pitchFamily="18" charset="0"/>
                    <a:cs typeface="Times New Roman" panose="02020603050405020304" pitchFamily="18" charset="0"/>
                  </a:rPr>
                  <a:t>M – mass parameter, </a:t>
                </a:r>
                <a:r>
                  <a:rPr lang="en-US" altLang="cs-CZ" sz="1400" i="1" dirty="0">
                    <a:solidFill>
                      <a:srgbClr val="002060"/>
                    </a:solidFill>
                    <a:latin typeface="Cambria Math" panose="02040503050406030204" pitchFamily="18" charset="0"/>
                    <a:cs typeface="Times New Roman" panose="02020603050405020304" pitchFamily="18" charset="0"/>
                  </a:rPr>
                  <a:t>J – angular momentum of the central object </a:t>
                </a:r>
                <a:r>
                  <a:rPr lang="cs-CZ" altLang="cs-CZ" sz="1400" i="1" dirty="0">
                    <a:solidFill>
                      <a:srgbClr val="002060"/>
                    </a:solidFill>
                    <a:latin typeface="Cambria Math" panose="02040503050406030204" pitchFamily="18" charset="0"/>
                    <a:cs typeface="Times New Roman" panose="02020603050405020304" pitchFamily="18" charset="0"/>
                  </a:rPr>
                  <a:t>,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altLang="cs-CZ" sz="1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altLang="cs-CZ" sz="1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type m:val="skw"/>
                        <m:ctrlPr>
                          <a:rPr lang="en-US" altLang="cs-CZ" sz="1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cs-CZ" sz="1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𝐽</m:t>
                        </m:r>
                      </m:num>
                      <m:den>
                        <m:r>
                          <a:rPr lang="en-US" altLang="cs-CZ" sz="1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𝑀</m:t>
                        </m:r>
                      </m:den>
                    </m:f>
                  </m:oMath>
                </a14:m>
                <a:r>
                  <a:rPr lang="en-US" altLang="cs-CZ" sz="1400" b="0" i="1" dirty="0">
                    <a:solidFill>
                      <a:srgbClr val="002060"/>
                    </a:solidFill>
                    <a:latin typeface="Cambria Math" panose="02040503050406030204" pitchFamily="18" charset="0"/>
                    <a:cs typeface="Times New Roman" panose="02020603050405020304" pitchFamily="18" charset="0"/>
                  </a:rPr>
                  <a:t> - spin parameter</a:t>
                </a:r>
              </a:p>
              <a:p>
                <a:pPr marL="0" indent="0">
                  <a:buNone/>
                </a:pPr>
                <a:r>
                  <a:rPr lang="en-US" altLang="cs-CZ" sz="1400" b="0" i="1" dirty="0">
                    <a:solidFill>
                      <a:srgbClr val="002060"/>
                    </a:solidFill>
                    <a:latin typeface="Cambria Math" panose="02040503050406030204" pitchFamily="18" charset="0"/>
                    <a:cs typeface="Times New Roman" panose="02020603050405020304" pitchFamily="18" charset="0"/>
                  </a:rPr>
                  <a:t>Boyer-Lindquist coordinates  {t, r, </a:t>
                </a:r>
                <a14:m>
                  <m:oMath xmlns:m="http://schemas.openxmlformats.org/officeDocument/2006/math">
                    <m:r>
                      <a:rPr lang="en-US" altLang="cs-CZ" sz="1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𝜃</m:t>
                    </m:r>
                    <m:r>
                      <a:rPr lang="en-US" altLang="cs-CZ" sz="1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altLang="cs-CZ" sz="1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𝜙</m:t>
                    </m:r>
                  </m:oMath>
                </a14:m>
                <a:r>
                  <a:rPr lang="en-US" altLang="cs-CZ" sz="1400" b="0" i="1" dirty="0">
                    <a:solidFill>
                      <a:srgbClr val="002060"/>
                    </a:solidFill>
                    <a:latin typeface="Cambria Math" panose="02040503050406030204" pitchFamily="18" charset="0"/>
                    <a:cs typeface="Times New Roman" panose="02020603050405020304" pitchFamily="18" charset="0"/>
                  </a:rPr>
                  <a:t>}/ </a:t>
                </a:r>
                <a:r>
                  <a:rPr lang="cs-CZ" altLang="cs-CZ" sz="1400" b="0" i="1" dirty="0" err="1">
                    <a:solidFill>
                      <a:srgbClr val="002060"/>
                    </a:solidFill>
                    <a:latin typeface="Cambria Math" panose="02040503050406030204" pitchFamily="18" charset="0"/>
                    <a:cs typeface="Times New Roman" panose="02020603050405020304" pitchFamily="18" charset="0"/>
                  </a:rPr>
                  <a:t>geometric</a:t>
                </a:r>
                <a:r>
                  <a:rPr lang="cs-CZ" altLang="cs-CZ" sz="1400" b="0" i="1" dirty="0">
                    <a:solidFill>
                      <a:srgbClr val="002060"/>
                    </a:solidFill>
                    <a:latin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cs-CZ" sz="1400" b="0" i="1" dirty="0">
                    <a:solidFill>
                      <a:srgbClr val="002060"/>
                    </a:solidFill>
                    <a:latin typeface="Cambria Math" panose="02040503050406030204" pitchFamily="18" charset="0"/>
                    <a:cs typeface="Times New Roman" panose="02020603050405020304" pitchFamily="18" charset="0"/>
                  </a:rPr>
                  <a:t>system of units c=G=1</a:t>
                </a:r>
              </a:p>
              <a:p>
                <a:pPr marL="0" indent="0">
                  <a:buNone/>
                </a:pPr>
                <a:r>
                  <a:rPr lang="el-GR" altLang="cs-CZ" sz="1400" i="1" dirty="0">
                    <a:solidFill>
                      <a:srgbClr val="002060"/>
                    </a:solidFill>
                    <a:latin typeface="Cambria Math" panose="02040503050406030204" pitchFamily="18" charset="0"/>
                    <a:cs typeface="Times New Roman" panose="02020603050405020304" pitchFamily="18" charset="0"/>
                  </a:rPr>
                  <a:t>Λ</a:t>
                </a:r>
                <a:r>
                  <a:rPr lang="en-US" altLang="cs-CZ" sz="1400" i="1" dirty="0">
                    <a:solidFill>
                      <a:srgbClr val="002060"/>
                    </a:solidFill>
                    <a:latin typeface="Cambria Math" panose="02040503050406030204" pitchFamily="18" charset="0"/>
                    <a:cs typeface="Times New Roman" panose="02020603050405020304" pitchFamily="18" charset="0"/>
                  </a:rPr>
                  <a:t> – cosmological constant → </a:t>
                </a:r>
                <a14:m>
                  <m:oMath xmlns:m="http://schemas.openxmlformats.org/officeDocument/2006/math">
                    <m:r>
                      <a:rPr lang="en-US" altLang="cs-CZ" sz="1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altLang="cs-CZ" sz="1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altLang="cs-CZ" sz="1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cs-CZ" sz="1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cs-CZ" sz="1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m:rPr>
                        <m:sty m:val="p"/>
                      </m:rPr>
                      <a:rPr lang="el-GR" altLang="cs-CZ" sz="1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Λ</m:t>
                    </m:r>
                    <m:sSup>
                      <m:sSupPr>
                        <m:ctrlPr>
                          <a:rPr lang="el-GR" altLang="cs-CZ" sz="1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cs-CZ" sz="1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𝑀</m:t>
                        </m:r>
                      </m:e>
                      <m:sup>
                        <m:r>
                          <a:rPr lang="en-US" altLang="cs-CZ" sz="1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cs-CZ" sz="1400" i="1" dirty="0">
                    <a:solidFill>
                      <a:srgbClr val="002060"/>
                    </a:solidFill>
                    <a:latin typeface="Cambria Math" panose="02040503050406030204" pitchFamily="18" charset="0"/>
                    <a:cs typeface="Times New Roman" panose="02020603050405020304" pitchFamily="18" charset="0"/>
                  </a:rPr>
                  <a:t> - dimensionless cosmological parameter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altLang="cs-CZ" sz="14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cs-CZ" sz="1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num>
                      <m:den>
                        <m:r>
                          <a:rPr lang="en-US" altLang="cs-CZ" sz="1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𝑀</m:t>
                        </m:r>
                      </m:den>
                    </m:f>
                    <m:r>
                      <a:rPr lang="en-US" altLang="cs-CZ" sz="140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  <m:r>
                      <a:rPr lang="en-US" altLang="cs-CZ" sz="1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𝑠</m:t>
                    </m:r>
                  </m:oMath>
                </a14:m>
                <a:r>
                  <a:rPr lang="en-US" altLang="cs-CZ" sz="1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altLang="cs-CZ" sz="14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cs-CZ" sz="1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num>
                      <m:den>
                        <m:r>
                          <a:rPr lang="en-US" altLang="cs-CZ" sz="1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𝑀</m:t>
                        </m:r>
                      </m:den>
                    </m:f>
                    <m:r>
                      <a:rPr lang="en-US" altLang="cs-CZ" sz="140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  <m:r>
                      <a:rPr lang="en-US" altLang="cs-CZ" sz="1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𝑡</m:t>
                    </m:r>
                  </m:oMath>
                </a14:m>
                <a:r>
                  <a:rPr lang="en-US" altLang="cs-CZ" sz="1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	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altLang="cs-CZ" sz="14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cs-CZ" sz="1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𝑟</m:t>
                        </m:r>
                      </m:num>
                      <m:den>
                        <m:r>
                          <a:rPr lang="en-US" altLang="cs-CZ" sz="1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𝑀</m:t>
                        </m:r>
                      </m:den>
                    </m:f>
                    <m:r>
                      <a:rPr lang="en-US" altLang="cs-CZ" sz="140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  <m:r>
                      <a:rPr lang="en-US" altLang="cs-CZ" sz="1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𝑟</m:t>
                    </m:r>
                  </m:oMath>
                </a14:m>
                <a:r>
                  <a:rPr lang="en-US" altLang="cs-CZ" sz="1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	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altLang="cs-CZ" sz="14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cs-CZ" sz="1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altLang="cs-CZ" sz="1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𝑀</m:t>
                        </m:r>
                      </m:den>
                    </m:f>
                    <m:r>
                      <a:rPr lang="en-US" altLang="cs-CZ" sz="140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  <m:r>
                      <a:rPr lang="en-US" altLang="cs-CZ" sz="1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en-US" altLang="cs-CZ" sz="1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	</a:t>
                </a:r>
                <a14:m>
                  <m:oMath xmlns:m="http://schemas.openxmlformats.org/officeDocument/2006/math">
                    <m:r>
                      <a:rPr lang="en-US" altLang="cs-CZ" sz="140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⟺</m:t>
                    </m:r>
                    <m:r>
                      <a:rPr lang="en-US" altLang="cs-CZ" sz="1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𝑀</m:t>
                    </m:r>
                    <m:r>
                      <a:rPr lang="en-US" altLang="cs-CZ" sz="1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=1</m:t>
                    </m:r>
                  </m:oMath>
                </a14:m>
                <a:r>
                  <a:rPr lang="en-US" altLang="cs-CZ" sz="1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cs-CZ" sz="1400" b="0" i="0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altLang="cs-CZ" sz="1400" b="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𝑠</m:t>
                    </m:r>
                    <m:r>
                      <a:rPr lang="en-US" altLang="cs-CZ" sz="1400" b="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altLang="cs-CZ" sz="1400" b="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𝑡</m:t>
                    </m:r>
                    <m:r>
                      <a:rPr lang="en-US" altLang="cs-CZ" sz="1400" b="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altLang="cs-CZ" sz="1400" b="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𝑟</m:t>
                    </m:r>
                    <m:r>
                      <a:rPr lang="en-US" altLang="cs-CZ" sz="1400" b="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altLang="cs-CZ" sz="1400" b="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altLang="cs-CZ" sz="1400" b="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−</m:t>
                    </m:r>
                    <m:r>
                      <a:rPr lang="en-US" altLang="cs-CZ" sz="1400" b="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𝑑𝑖𝑚𝑒𝑛𝑠𝑖𝑜𝑛𝑙𝑒𝑠𝑠</m:t>
                    </m:r>
                    <m:r>
                      <a:rPr lang="en-US" altLang="cs-CZ" sz="1400" b="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cs-CZ" altLang="cs-CZ" sz="1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6" name="Zástupný symbol pro obsah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961836"/>
                <a:ext cx="6840760" cy="1465898"/>
              </a:xfrm>
              <a:prstGeom prst="rect">
                <a:avLst/>
              </a:prstGeom>
              <a:blipFill>
                <a:blip r:embed="rId4"/>
                <a:stretch>
                  <a:fillRect l="-2496" t="-1667" b="-3250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3888432" cy="507703"/>
          </a:xfrm>
        </p:spPr>
        <p:txBody>
          <a:bodyPr/>
          <a:lstStyle/>
          <a:p>
            <a:r>
              <a:rPr lang="cs-CZ" b="1" dirty="0" err="1">
                <a:solidFill>
                  <a:srgbClr val="DC6423"/>
                </a:solidFill>
              </a:rPr>
              <a:t>Kerr</a:t>
            </a:r>
            <a:r>
              <a:rPr lang="en-US" b="1" dirty="0">
                <a:solidFill>
                  <a:srgbClr val="DC6423"/>
                </a:solidFill>
              </a:rPr>
              <a:t>-</a:t>
            </a:r>
            <a:r>
              <a:rPr lang="cs-CZ" b="1" dirty="0">
                <a:solidFill>
                  <a:srgbClr val="DC6423"/>
                </a:solidFill>
              </a:rPr>
              <a:t>de </a:t>
            </a:r>
            <a:r>
              <a:rPr lang="cs-CZ" b="1" dirty="0" err="1">
                <a:solidFill>
                  <a:srgbClr val="DC6423"/>
                </a:solidFill>
              </a:rPr>
              <a:t>Sitter</a:t>
            </a:r>
            <a:r>
              <a:rPr lang="cs-CZ" b="1" dirty="0">
                <a:solidFill>
                  <a:srgbClr val="DC6423"/>
                </a:solidFill>
              </a:rPr>
              <a:t> geometry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fld id="{57DBD558-9A89-4908-A280-976A4358E719}" type="slidenum">
              <a:rPr lang="cs-CZ" altLang="cs-CZ" sz="800" smtClean="0">
                <a:solidFill>
                  <a:srgbClr val="DC64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fld>
            <a:endParaRPr lang="cs-CZ" sz="1400" dirty="0">
              <a:solidFill>
                <a:srgbClr val="DC6423"/>
              </a:solidFill>
              <a:latin typeface="Enriqueta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ovéPole 1">
                <a:extLst>
                  <a:ext uri="{FF2B5EF4-FFF2-40B4-BE49-F238E27FC236}">
                    <a16:creationId xmlns:a16="http://schemas.microsoft.com/office/drawing/2014/main" id="{0DAE96AE-A81D-1E97-230B-FBB520D4309B}"/>
                  </a:ext>
                </a:extLst>
              </p:cNvPr>
              <p:cNvSpPr txBox="1"/>
              <p:nvPr/>
            </p:nvSpPr>
            <p:spPr>
              <a:xfrm flipH="1">
                <a:off x="7524328" y="2908134"/>
                <a:ext cx="288031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(1)</m:t>
                      </m:r>
                    </m:oMath>
                  </m:oMathPara>
                </a14:m>
                <a:endParaRPr lang="cs-CZ" sz="1600" dirty="0"/>
              </a:p>
            </p:txBody>
          </p:sp>
        </mc:Choice>
        <mc:Fallback xmlns="">
          <p:sp>
            <p:nvSpPr>
              <p:cNvPr id="2" name="TextovéPole 1">
                <a:extLst>
                  <a:ext uri="{FF2B5EF4-FFF2-40B4-BE49-F238E27FC236}">
                    <a16:creationId xmlns:a16="http://schemas.microsoft.com/office/drawing/2014/main" id="{0DAE96AE-A81D-1E97-230B-FBB520D430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7524328" y="2908134"/>
                <a:ext cx="288031" cy="246221"/>
              </a:xfrm>
              <a:prstGeom prst="rect">
                <a:avLst/>
              </a:prstGeom>
              <a:blipFill>
                <a:blip r:embed="rId5"/>
                <a:stretch>
                  <a:fillRect l="-29167" r="-31250" b="-3750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ovéPole 3">
                <a:extLst>
                  <a:ext uri="{FF2B5EF4-FFF2-40B4-BE49-F238E27FC236}">
                    <a16:creationId xmlns:a16="http://schemas.microsoft.com/office/drawing/2014/main" id="{D42882BD-4FE7-F5AE-14DB-0AF7A66FD94A}"/>
                  </a:ext>
                </a:extLst>
              </p:cNvPr>
              <p:cNvSpPr txBox="1"/>
              <p:nvPr/>
            </p:nvSpPr>
            <p:spPr>
              <a:xfrm>
                <a:off x="3203848" y="3708675"/>
                <a:ext cx="335028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(2)</m:t>
                      </m:r>
                    </m:oMath>
                  </m:oMathPara>
                </a14:m>
                <a:endParaRPr lang="cs-CZ" sz="1600" dirty="0"/>
              </a:p>
            </p:txBody>
          </p:sp>
        </mc:Choice>
        <mc:Fallback xmlns="">
          <p:sp>
            <p:nvSpPr>
              <p:cNvPr id="4" name="TextovéPole 3">
                <a:extLst>
                  <a:ext uri="{FF2B5EF4-FFF2-40B4-BE49-F238E27FC236}">
                    <a16:creationId xmlns:a16="http://schemas.microsoft.com/office/drawing/2014/main" id="{D42882BD-4FE7-F5AE-14DB-0AF7A66FD9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3848" y="3708675"/>
                <a:ext cx="335028" cy="246221"/>
              </a:xfrm>
              <a:prstGeom prst="rect">
                <a:avLst/>
              </a:prstGeom>
              <a:blipFill>
                <a:blip r:embed="rId6"/>
                <a:stretch>
                  <a:fillRect l="-21818" r="-20000" b="-3414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ovéPole 4">
                <a:extLst>
                  <a:ext uri="{FF2B5EF4-FFF2-40B4-BE49-F238E27FC236}">
                    <a16:creationId xmlns:a16="http://schemas.microsoft.com/office/drawing/2014/main" id="{3E775A8B-1B4B-4F34-6D9C-325BF3F3FC00}"/>
                  </a:ext>
                </a:extLst>
              </p:cNvPr>
              <p:cNvSpPr txBox="1"/>
              <p:nvPr/>
            </p:nvSpPr>
            <p:spPr>
              <a:xfrm>
                <a:off x="4860000" y="3409916"/>
                <a:ext cx="1739964" cy="307777"/>
              </a:xfrm>
              <a:prstGeom prst="rect">
                <a:avLst/>
              </a:prstGeom>
              <a:noFill/>
              <a:ln>
                <a:solidFill>
                  <a:srgbClr val="DC6423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solidFill>
                      <a:srgbClr val="002060"/>
                    </a:solidFill>
                  </a:rPr>
                  <a:t>Event horizons: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cs-CZ" sz="14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altLang="cs-CZ" sz="1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Δ</m:t>
                        </m:r>
                      </m:e>
                      <m:sub>
                        <m:r>
                          <a:rPr lang="en-US" altLang="cs-CZ" sz="1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sz="1400" dirty="0">
                    <a:solidFill>
                      <a:srgbClr val="002060"/>
                    </a:solidFill>
                  </a:rPr>
                  <a:t>=0</a:t>
                </a:r>
                <a:endParaRPr lang="cs-CZ" sz="14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5" name="TextovéPole 4">
                <a:extLst>
                  <a:ext uri="{FF2B5EF4-FFF2-40B4-BE49-F238E27FC236}">
                    <a16:creationId xmlns:a16="http://schemas.microsoft.com/office/drawing/2014/main" id="{3E775A8B-1B4B-4F34-6D9C-325BF3F3FC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0000" y="3409916"/>
                <a:ext cx="1739964" cy="307777"/>
              </a:xfrm>
              <a:prstGeom prst="rect">
                <a:avLst/>
              </a:prstGeom>
              <a:blipFill>
                <a:blip r:embed="rId7"/>
                <a:stretch>
                  <a:fillRect l="-694" b="-16981"/>
                </a:stretch>
              </a:blipFill>
              <a:ln>
                <a:solidFill>
                  <a:srgbClr val="DC6423"/>
                </a:solidFill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ovéPole 6">
                <a:extLst>
                  <a:ext uri="{FF2B5EF4-FFF2-40B4-BE49-F238E27FC236}">
                    <a16:creationId xmlns:a16="http://schemas.microsoft.com/office/drawing/2014/main" id="{5EFD699B-F2B6-F456-CC03-D0C0FDD76920}"/>
                  </a:ext>
                </a:extLst>
              </p:cNvPr>
              <p:cNvSpPr txBox="1"/>
              <p:nvPr/>
            </p:nvSpPr>
            <p:spPr>
              <a:xfrm>
                <a:off x="4860000" y="3831785"/>
                <a:ext cx="1658146" cy="307777"/>
              </a:xfrm>
              <a:prstGeom prst="rect">
                <a:avLst/>
              </a:prstGeom>
              <a:noFill/>
              <a:ln>
                <a:solidFill>
                  <a:srgbClr val="DC6423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solidFill>
                      <a:srgbClr val="002060"/>
                    </a:solidFill>
                  </a:rPr>
                  <a:t>Ergosphere: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𝑡𝑡</m:t>
                        </m:r>
                      </m:sub>
                    </m:sSub>
                    <m:r>
                      <a:rPr lang="en-US" sz="1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cs-CZ" sz="14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7" name="TextovéPole 6">
                <a:extLst>
                  <a:ext uri="{FF2B5EF4-FFF2-40B4-BE49-F238E27FC236}">
                    <a16:creationId xmlns:a16="http://schemas.microsoft.com/office/drawing/2014/main" id="{5EFD699B-F2B6-F456-CC03-D0C0FDD769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0000" y="3831785"/>
                <a:ext cx="1658146" cy="307777"/>
              </a:xfrm>
              <a:prstGeom prst="rect">
                <a:avLst/>
              </a:prstGeom>
              <a:blipFill>
                <a:blip r:embed="rId8"/>
                <a:stretch>
                  <a:fillRect l="-730" t="-1923" b="-17308"/>
                </a:stretch>
              </a:blipFill>
              <a:ln>
                <a:solidFill>
                  <a:srgbClr val="DC6423"/>
                </a:solidFill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ovéPole 8">
                <a:extLst>
                  <a:ext uri="{FF2B5EF4-FFF2-40B4-BE49-F238E27FC236}">
                    <a16:creationId xmlns:a16="http://schemas.microsoft.com/office/drawing/2014/main" id="{D05E827E-B85A-BA0C-BFA8-D2D59FD85546}"/>
                  </a:ext>
                </a:extLst>
              </p:cNvPr>
              <p:cNvSpPr txBox="1"/>
              <p:nvPr/>
            </p:nvSpPr>
            <p:spPr>
              <a:xfrm>
                <a:off x="7452343" y="3392840"/>
                <a:ext cx="432000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(3)</m:t>
                      </m:r>
                    </m:oMath>
                  </m:oMathPara>
                </a14:m>
                <a:endParaRPr kumimoji="0" lang="cs-CZ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9" name="TextovéPole 8">
                <a:extLst>
                  <a:ext uri="{FF2B5EF4-FFF2-40B4-BE49-F238E27FC236}">
                    <a16:creationId xmlns:a16="http://schemas.microsoft.com/office/drawing/2014/main" id="{D05E827E-B85A-BA0C-BFA8-D2D59FD855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2343" y="3392840"/>
                <a:ext cx="432000" cy="338554"/>
              </a:xfrm>
              <a:prstGeom prst="rect">
                <a:avLst/>
              </a:prstGeom>
              <a:blipFill>
                <a:blip r:embed="rId9"/>
                <a:stretch>
                  <a:fillRect r="-8451" b="-1272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ovéPole 10">
                <a:extLst>
                  <a:ext uri="{FF2B5EF4-FFF2-40B4-BE49-F238E27FC236}">
                    <a16:creationId xmlns:a16="http://schemas.microsoft.com/office/drawing/2014/main" id="{B36A8091-036D-D9B6-74CE-2C7BBE3C9B60}"/>
                  </a:ext>
                </a:extLst>
              </p:cNvPr>
              <p:cNvSpPr txBox="1"/>
              <p:nvPr/>
            </p:nvSpPr>
            <p:spPr>
              <a:xfrm>
                <a:off x="7452343" y="3831785"/>
                <a:ext cx="432000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(4)</m:t>
                      </m:r>
                    </m:oMath>
                  </m:oMathPara>
                </a14:m>
                <a:endParaRPr kumimoji="0" lang="cs-CZ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1" name="TextovéPole 10">
                <a:extLst>
                  <a:ext uri="{FF2B5EF4-FFF2-40B4-BE49-F238E27FC236}">
                    <a16:creationId xmlns:a16="http://schemas.microsoft.com/office/drawing/2014/main" id="{B36A8091-036D-D9B6-74CE-2C7BBE3C9B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2343" y="3831785"/>
                <a:ext cx="432000" cy="338554"/>
              </a:xfrm>
              <a:prstGeom prst="rect">
                <a:avLst/>
              </a:prstGeom>
              <a:blipFill>
                <a:blip r:embed="rId10"/>
                <a:stretch>
                  <a:fillRect r="-8451" b="-1272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975437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5616488" cy="507703"/>
          </a:xfrm>
        </p:spPr>
        <p:txBody>
          <a:bodyPr/>
          <a:lstStyle/>
          <a:p>
            <a:r>
              <a:rPr lang="cs-CZ" b="1" dirty="0">
                <a:solidFill>
                  <a:srgbClr val="DC6423"/>
                </a:solidFill>
              </a:rPr>
              <a:t>Event </a:t>
            </a:r>
            <a:r>
              <a:rPr lang="cs-CZ" b="1" dirty="0" err="1">
                <a:solidFill>
                  <a:srgbClr val="DC6423"/>
                </a:solidFill>
              </a:rPr>
              <a:t>horizons</a:t>
            </a:r>
            <a:r>
              <a:rPr lang="cs-CZ" b="1" dirty="0">
                <a:solidFill>
                  <a:srgbClr val="DC6423"/>
                </a:solidFill>
              </a:rPr>
              <a:t> and </a:t>
            </a:r>
            <a:r>
              <a:rPr lang="cs-CZ" b="1" dirty="0" err="1">
                <a:solidFill>
                  <a:srgbClr val="DC6423"/>
                </a:solidFill>
              </a:rPr>
              <a:t>ergosphere</a:t>
            </a:r>
            <a:endParaRPr lang="cs-CZ" b="1" dirty="0">
              <a:solidFill>
                <a:srgbClr val="DC6423"/>
              </a:solidFill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fld id="{57DBD558-9A89-4908-A280-976A4358E719}" type="slidenum">
              <a:rPr lang="cs-CZ" altLang="cs-CZ" sz="800" smtClean="0">
                <a:solidFill>
                  <a:srgbClr val="DC64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fld>
            <a:endParaRPr lang="cs-CZ" sz="1400" dirty="0">
              <a:solidFill>
                <a:srgbClr val="DC6423"/>
              </a:solidFill>
              <a:latin typeface="Enriqueta" panose="02000000000000000000" pitchFamily="2" charset="0"/>
            </a:endParaRP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F38AA401-5F56-3F86-5ED3-D376E538FA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000" y="771750"/>
            <a:ext cx="3798137" cy="286537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A51B5127-2FB3-753C-C40C-0AD038F9DE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000" y="1077674"/>
            <a:ext cx="3384000" cy="3586382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5000C7D3-9BAB-CE30-A7E1-C87AB32D80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83418" y="1077673"/>
            <a:ext cx="3294673" cy="351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7992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742168" y="946404"/>
            <a:ext cx="6624736" cy="13218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altLang="cs-CZ" sz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632848" cy="507703"/>
          </a:xfrm>
        </p:spPr>
        <p:txBody>
          <a:bodyPr/>
          <a:lstStyle/>
          <a:p>
            <a:r>
              <a:rPr lang="en-US" sz="2300" b="1" dirty="0">
                <a:solidFill>
                  <a:srgbClr val="DC6423"/>
                </a:solidFill>
              </a:rPr>
              <a:t>Motion constants and equations of motion</a:t>
            </a:r>
            <a:endParaRPr lang="cs-CZ" sz="2300" b="1" dirty="0">
              <a:solidFill>
                <a:srgbClr val="DC6423"/>
              </a:solidFill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DC64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  <a:p>
            <a:pPr marL="0" indent="0">
              <a:buNone/>
            </a:pPr>
            <a:endParaRPr lang="cs-CZ" sz="1400" dirty="0">
              <a:solidFill>
                <a:srgbClr val="DC6423"/>
              </a:solidFill>
              <a:latin typeface="Enriqueta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ovéPole 3">
                <a:extLst>
                  <a:ext uri="{FF2B5EF4-FFF2-40B4-BE49-F238E27FC236}">
                    <a16:creationId xmlns:a16="http://schemas.microsoft.com/office/drawing/2014/main" id="{01A8FDA0-4838-7010-A2DB-9D098EB312FF}"/>
                  </a:ext>
                </a:extLst>
              </p:cNvPr>
              <p:cNvSpPr txBox="1"/>
              <p:nvPr/>
            </p:nvSpPr>
            <p:spPr>
              <a:xfrm>
                <a:off x="395537" y="1030459"/>
                <a:ext cx="5472608" cy="1491306"/>
              </a:xfrm>
              <a:prstGeom prst="rect">
                <a:avLst/>
              </a:prstGeom>
              <a:noFill/>
              <a:ln>
                <a:solidFill>
                  <a:srgbClr val="DC6423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/>
                  <a:t>Test particle four-momentum: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sz="1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l-GR" sz="1400" i="1" smtClean="0">
                            <a:latin typeface="Cambria Math" panose="02040503050406030204" pitchFamily="18" charset="0"/>
                          </a:rPr>
                          <m:t>μ</m:t>
                        </m:r>
                      </m:sup>
                    </m:sSup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sSup>
                          <m:sSup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sup>
                        </m:sSup>
                      </m:num>
                      <m:den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den>
                    </m:f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sup>
                    </m:sSup>
                    <m:r>
                      <a:rPr lang="en-US" sz="1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1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t</m:t>
                    </m:r>
                    <m:r>
                      <a:rPr lang="en-US" sz="1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en-US" sz="1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r</m:t>
                    </m:r>
                    <m:r>
                      <a:rPr lang="en-US" sz="1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el-GR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θ</m:t>
                    </m:r>
                  </m:oMath>
                </a14:m>
                <a:r>
                  <a:rPr lang="en-US" sz="1400" dirty="0"/>
                  <a:t>, </a:t>
                </a:r>
                <a:r>
                  <a:rPr lang="el-GR" sz="1400" dirty="0"/>
                  <a:t>φ</a:t>
                </a:r>
                <a:r>
                  <a:rPr lang="cs-CZ" sz="1400" dirty="0"/>
                  <a:t> </a:t>
                </a:r>
                <a:r>
                  <a:rPr lang="en-US" sz="1400" dirty="0"/>
                  <a:t>| </a:t>
                </a:r>
                <a14:m>
                  <m:oMath xmlns:m="http://schemas.openxmlformats.org/officeDocument/2006/math">
                    <m:r>
                      <a:rPr lang="cs-CZ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𝜏</m:t>
                    </m:r>
                    <m:r>
                      <a:rPr lang="en-US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l-GR" sz="1400" i="1">
                        <a:solidFill>
                          <a:srgbClr val="DC6423"/>
                        </a:solidFill>
                        <a:latin typeface="Cambria Math" panose="02040503050406030204" pitchFamily="18" charset="0"/>
                      </a:rPr>
                      <m:t>μ</m:t>
                    </m:r>
                    <m:r>
                      <a:rPr lang="en-US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</m:oMath>
                </a14:m>
                <a:endParaRPr lang="en-US" sz="1400" dirty="0"/>
              </a:p>
              <a:p>
                <a:pPr lvl="0"/>
                <a:r>
                  <a:rPr lang="en-US" sz="1400" b="1" dirty="0">
                    <a:solidFill>
                      <a:srgbClr val="DC6423"/>
                    </a:solidFill>
                  </a:rPr>
                  <a:t>Constants of motion:</a:t>
                </a:r>
                <a:r>
                  <a:rPr lang="cs-CZ" sz="1400" b="1" dirty="0">
                    <a:solidFill>
                      <a:srgbClr val="DC6423"/>
                    </a:solidFill>
                  </a:rPr>
                  <a:t> </a:t>
                </a:r>
                <a:r>
                  <a:rPr lang="en-US" sz="1400" b="1" dirty="0">
                    <a:solidFill>
                      <a:srgbClr val="DC6423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sz="1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cs-CZ" sz="1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sup>
                    </m:sSup>
                    <m:sSub>
                      <m:sSubPr>
                        <m:ctrlPr>
                          <a:rPr lang="cs-CZ" sz="1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cs-CZ" sz="1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sub>
                    </m:sSub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=−</m:t>
                    </m:r>
                    <m:sSup>
                      <m:sSup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sz="1400" b="0" i="1" smtClean="0">
                            <a:solidFill>
                              <a:srgbClr val="DC6423"/>
                            </a:solidFill>
                            <a:latin typeface="Cambria Math" panose="02040503050406030204" pitchFamily="18" charset="0"/>
                          </a:rPr>
                          <m:t>μ</m:t>
                        </m:r>
                      </m:e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1400" dirty="0"/>
                  <a:t> 	for photons: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1400" i="1">
                        <a:solidFill>
                          <a:srgbClr val="DC6423"/>
                        </a:solidFill>
                        <a:latin typeface="Cambria Math" panose="02040503050406030204" pitchFamily="18" charset="0"/>
                      </a:rPr>
                      <m:t>μ</m:t>
                    </m:r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cs-CZ" sz="1400" dirty="0">
                  <a:solidFill>
                    <a:prstClr val="black"/>
                  </a:solidFill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cs-CZ" sz="1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cs-CZ" sz="1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𝜇𝜈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=0 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 </m:t>
                    </m:r>
                    <m:sSub>
                      <m:sSubPr>
                        <m:ctrlP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1400" b="0" i="1" smtClean="0">
                        <a:solidFill>
                          <a:srgbClr val="DC6423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sz="1400" dirty="0"/>
                  <a:t> – ‘energy’</a:t>
                </a:r>
              </a:p>
              <a:p>
                <a:r>
                  <a:rPr lang="cs-CZ" sz="1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cs-CZ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𝜇𝜈</m:t>
                        </m:r>
                        <m: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𝜑</m:t>
                        </m:r>
                      </m:sub>
                    </m:sSub>
                    <m:r>
                      <a:rPr lang="en-US" sz="1400" i="1">
                        <a:latin typeface="Cambria Math" panose="02040503050406030204" pitchFamily="18" charset="0"/>
                      </a:rPr>
                      <m:t>=0 </m:t>
                    </m:r>
                    <m:r>
                      <a:rPr lang="en-US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 </m:t>
                    </m:r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𝜑</m:t>
                        </m:r>
                      </m:sub>
                    </m:sSub>
                    <m:r>
                      <a:rPr lang="en-US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l-GR" sz="1400" i="1" smtClean="0">
                        <a:solidFill>
                          <a:srgbClr val="DC6423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Φ</m:t>
                    </m:r>
                  </m:oMath>
                </a14:m>
                <a:r>
                  <a:rPr lang="en-US" sz="1400" dirty="0"/>
                  <a:t> – axial angular momentum</a:t>
                </a:r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sub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+</m:t>
                    </m:r>
                    <m:func>
                      <m:funcPr>
                        <m:ctrlP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14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cos</m:t>
                            </m:r>
                          </m:e>
                          <m:sup>
                            <m:r>
                              <a:rPr lang="en-US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func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[</m:t>
                    </m:r>
                    <m:f>
                      <m:f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Φ</m:t>
                            </m:r>
                          </m:e>
                          <m:sup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𝑠𝑖𝑛</m:t>
                            </m:r>
                          </m:e>
                          <m:sup>
                            <m:r>
                              <a:rPr lang="en-US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den>
                    </m:f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)]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1400" i="1">
                        <a:solidFill>
                          <a:srgbClr val="DC6423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sz="1400" dirty="0"/>
                  <a:t> – fourth Carter motion constant</a:t>
                </a:r>
              </a:p>
            </p:txBody>
          </p:sp>
        </mc:Choice>
        <mc:Fallback xmlns="">
          <p:sp>
            <p:nvSpPr>
              <p:cNvPr id="4" name="TextovéPole 3">
                <a:extLst>
                  <a:ext uri="{FF2B5EF4-FFF2-40B4-BE49-F238E27FC236}">
                    <a16:creationId xmlns:a16="http://schemas.microsoft.com/office/drawing/2014/main" id="{01A8FDA0-4838-7010-A2DB-9D098EB312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7" y="1030459"/>
                <a:ext cx="5472608" cy="1491306"/>
              </a:xfrm>
              <a:prstGeom prst="rect">
                <a:avLst/>
              </a:prstGeom>
              <a:blipFill>
                <a:blip r:embed="rId3"/>
                <a:stretch>
                  <a:fillRect l="-222"/>
                </a:stretch>
              </a:blipFill>
              <a:ln>
                <a:solidFill>
                  <a:srgbClr val="DC6423"/>
                </a:solidFill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ovéPole 9">
            <a:extLst>
              <a:ext uri="{FF2B5EF4-FFF2-40B4-BE49-F238E27FC236}">
                <a16:creationId xmlns:a16="http://schemas.microsoft.com/office/drawing/2014/main" id="{9684B4D8-AE89-FA04-73ED-36201BFD801E}"/>
              </a:ext>
            </a:extLst>
          </p:cNvPr>
          <p:cNvSpPr txBox="1"/>
          <p:nvPr/>
        </p:nvSpPr>
        <p:spPr>
          <a:xfrm>
            <a:off x="395537" y="2597104"/>
            <a:ext cx="7549794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DC6423"/>
                </a:solidFill>
              </a:rPr>
              <a:t>Carter’s equations of geo</a:t>
            </a:r>
            <a:r>
              <a:rPr lang="cs-CZ" sz="1400" b="1" dirty="0">
                <a:solidFill>
                  <a:srgbClr val="DC6423"/>
                </a:solidFill>
              </a:rPr>
              <a:t>d</a:t>
            </a:r>
            <a:r>
              <a:rPr lang="en-US" sz="1400" b="1" dirty="0">
                <a:solidFill>
                  <a:srgbClr val="DC6423"/>
                </a:solidFill>
              </a:rPr>
              <a:t>e</a:t>
            </a:r>
            <a:r>
              <a:rPr lang="cs-CZ" sz="1400" b="1" dirty="0">
                <a:solidFill>
                  <a:srgbClr val="DC6423"/>
                </a:solidFill>
              </a:rPr>
              <a:t>s</a:t>
            </a:r>
            <a:r>
              <a:rPr lang="en-US" sz="1400" b="1" dirty="0" err="1">
                <a:solidFill>
                  <a:srgbClr val="DC6423"/>
                </a:solidFill>
              </a:rPr>
              <a:t>ic</a:t>
            </a:r>
            <a:r>
              <a:rPr lang="en-US" sz="1400" b="1" dirty="0">
                <a:solidFill>
                  <a:srgbClr val="DC6423"/>
                </a:solidFill>
              </a:rPr>
              <a:t> motion of test particle: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ovéPole 14">
                <a:extLst>
                  <a:ext uri="{FF2B5EF4-FFF2-40B4-BE49-F238E27FC236}">
                    <a16:creationId xmlns:a16="http://schemas.microsoft.com/office/drawing/2014/main" id="{7C1DDD36-CEBA-42D9-7071-2F9E175F64F6}"/>
                  </a:ext>
                </a:extLst>
              </p:cNvPr>
              <p:cNvSpPr txBox="1"/>
              <p:nvPr/>
            </p:nvSpPr>
            <p:spPr>
              <a:xfrm>
                <a:off x="395537" y="3000119"/>
                <a:ext cx="2736304" cy="1349472"/>
              </a:xfrm>
              <a:prstGeom prst="rect">
                <a:avLst/>
              </a:prstGeom>
              <a:noFill/>
              <a:ln>
                <a:solidFill>
                  <a:srgbClr val="DC6423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marL="285750" indent="-285750">
                  <a:buClr>
                    <a:schemeClr val="bg1"/>
                  </a:buCl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cs-CZ" sz="16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e>
                      <m:sup>
                        <m:r>
                          <a:rPr lang="cs-CZ" sz="160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cs-CZ" sz="16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cs-CZ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  <m:rad>
                      <m:radPr>
                        <m:degHide m:val="on"/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</m:rad>
                  </m:oMath>
                </a14:m>
                <a:endParaRPr lang="en-US" sz="1600" dirty="0"/>
              </a:p>
              <a:p>
                <a:pPr marL="285750" indent="-285750">
                  <a:buClr>
                    <a:schemeClr val="bg1"/>
                  </a:buCl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cs-CZ" sz="16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e>
                      <m:sup>
                        <m:r>
                          <a:rPr lang="cs-CZ" sz="160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cs-CZ" sz="16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sz="16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cs-CZ" sz="16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  <m:rad>
                      <m:radPr>
                        <m:degHide m:val="on"/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rad>
                  </m:oMath>
                </a14:m>
                <a:endParaRPr lang="en-US" sz="1600" dirty="0"/>
              </a:p>
              <a:p>
                <a:pPr marL="285750" indent="-285750">
                  <a:buClr>
                    <a:schemeClr val="bg1"/>
                  </a:buCl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cs-CZ" sz="16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e>
                      <m:sup>
                        <m:r>
                          <a:rPr lang="cs-CZ" sz="160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cs-CZ" sz="16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sz="16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l-GR" sz="1600" b="0" i="1" smtClean="0">
                            <a:latin typeface="Cambria Math" panose="02040503050406030204" pitchFamily="18" charset="0"/>
                          </a:rPr>
                          <m:t>φ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𝑎𝐼</m:t>
                        </m:r>
                        <m:sSub>
                          <m:sSubPr>
                            <m:ctrlPr>
                              <a:rPr lang="cs-CZ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Δ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</m:den>
                    </m:f>
                    <m:r>
                      <a:rPr lang="en-US" sz="1600" b="0" i="0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  <m:sSub>
                          <m:sSubPr>
                            <m:ctrlPr>
                              <a:rPr lang="cs-CZ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l-GR" sz="1600" i="1" smtClean="0">
                                <a:latin typeface="Cambria Math" panose="02040503050406030204" pitchFamily="18" charset="0"/>
                              </a:rPr>
                              <m:t>θ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Δ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sub>
                        </m:sSub>
                        <m:sSup>
                          <m:sSup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𝑠𝑖𝑛</m:t>
                            </m:r>
                          </m:e>
                          <m:sup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den>
                    </m:f>
                  </m:oMath>
                </a14:m>
                <a:endParaRPr lang="en-US" sz="1600" dirty="0"/>
              </a:p>
              <a:p>
                <a:pPr marL="285750" indent="-285750">
                  <a:buClr>
                    <a:schemeClr val="bg1"/>
                  </a:buCl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cs-CZ" sz="16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e>
                      <m:sup>
                        <m:r>
                          <a:rPr lang="cs-CZ" sz="160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cs-CZ" sz="16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sz="16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16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𝐼</m:t>
                        </m:r>
                        <m:sSub>
                          <m:sSubPr>
                            <m:ctrlPr>
                              <a:rPr lang="cs-CZ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p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p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d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Δ</m:t>
                            </m:r>
                          </m:e>
                          <m:sub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</m:den>
                    </m:f>
                    <m:r>
                      <a:rPr lang="en-US" sz="160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𝐼</m:t>
                        </m:r>
                        <m:sSub>
                          <m:sSubPr>
                            <m:ctrlPr>
                              <a:rPr lang="cs-CZ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l-GR" sz="1600" i="1">
                                <a:latin typeface="Cambria Math" panose="02040503050406030204" pitchFamily="18" charset="0"/>
                              </a:rPr>
                              <m:t>θ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Δ</m:t>
                            </m:r>
                          </m:e>
                          <m:sub>
                            <m: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sub>
                        </m:sSub>
                      </m:den>
                    </m:f>
                  </m:oMath>
                </a14:m>
                <a:endParaRPr lang="cs-CZ" sz="1600" dirty="0"/>
              </a:p>
            </p:txBody>
          </p:sp>
        </mc:Choice>
        <mc:Fallback xmlns="">
          <p:sp>
            <p:nvSpPr>
              <p:cNvPr id="15" name="TextovéPole 14">
                <a:extLst>
                  <a:ext uri="{FF2B5EF4-FFF2-40B4-BE49-F238E27FC236}">
                    <a16:creationId xmlns:a16="http://schemas.microsoft.com/office/drawing/2014/main" id="{7C1DDD36-CEBA-42D9-7071-2F9E175F64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7" y="3000119"/>
                <a:ext cx="2736304" cy="1349472"/>
              </a:xfrm>
              <a:prstGeom prst="rect">
                <a:avLst/>
              </a:prstGeom>
              <a:blipFill>
                <a:blip r:embed="rId4"/>
                <a:stretch>
                  <a:fillRect l="-3991" t="-1339" b="-2232"/>
                </a:stretch>
              </a:blipFill>
              <a:ln>
                <a:solidFill>
                  <a:srgbClr val="DC6423"/>
                </a:solidFill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ovéPole 1">
                <a:extLst>
                  <a:ext uri="{FF2B5EF4-FFF2-40B4-BE49-F238E27FC236}">
                    <a16:creationId xmlns:a16="http://schemas.microsoft.com/office/drawing/2014/main" id="{3EA08D71-4BE9-2F0D-BCBE-FC2F660CC2E2}"/>
                  </a:ext>
                </a:extLst>
              </p:cNvPr>
              <p:cNvSpPr txBox="1"/>
              <p:nvPr/>
            </p:nvSpPr>
            <p:spPr>
              <a:xfrm>
                <a:off x="3635897" y="2987888"/>
                <a:ext cx="4752528" cy="1180644"/>
              </a:xfrm>
              <a:prstGeom prst="rect">
                <a:avLst/>
              </a:prstGeom>
              <a:noFill/>
              <a:ln>
                <a:solidFill>
                  <a:srgbClr val="DC6423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Clr>
                    <a:schemeClr val="bg1"/>
                  </a:buCl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ctrlP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l-GR" sz="16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Φ</m:t>
                            </m:r>
                            <m: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𝑎𝐸</m:t>
                            </m:r>
                          </m:e>
                        </m:d>
                      </m:e>
                      <m:sup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func>
                      <m:funcPr>
                        <m:ctrlP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16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cos</m:t>
                            </m:r>
                          </m:e>
                          <m:sup>
                            <m: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func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Δ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f>
                          <m:f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cs-CZ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cs-CZ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𝜃</m:t>
                                </m:r>
                              </m:sub>
                            </m:sSub>
                          </m:num>
                          <m:den>
                            <m:func>
                              <m:funcPr>
                                <m:ctrlPr>
                                  <a:rPr lang="en-US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1600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sin</m:t>
                                </m:r>
                              </m:fName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</m:func>
                          </m:den>
                        </m:f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1600" b="0" i="1" dirty="0">
                  <a:latin typeface="Cambria Math" panose="02040503050406030204" pitchFamily="18" charset="0"/>
                </a:endParaRPr>
              </a:p>
              <a:p>
                <a:pPr marL="285750" indent="-285750">
                  <a:buClr>
                    <a:schemeClr val="bg1"/>
                  </a:buCl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Δ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[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sz="16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sz="16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l-GR" sz="16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Φ</m:t>
                            </m:r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𝑎𝐸</m:t>
                            </m:r>
                          </m:e>
                        </m:d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sz="1600" i="1" dirty="0">
                  <a:latin typeface="Cambria Math" panose="02040503050406030204" pitchFamily="18" charset="0"/>
                </a:endParaRPr>
              </a:p>
              <a:p>
                <a:pPr marL="285750" indent="-285750">
                  <a:buClr>
                    <a:schemeClr val="bg1"/>
                  </a:buCl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𝐼𝐸</m:t>
                    </m:r>
                    <m:d>
                      <m:d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sz="16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𝑎</m:t>
                    </m:r>
                    <m:r>
                      <m:rPr>
                        <m:sty m:val="p"/>
                      </m:rPr>
                      <a:rPr lang="el-GR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Φ</m:t>
                    </m:r>
                  </m:oMath>
                </a14:m>
                <a:endParaRPr lang="en-US" sz="1600" dirty="0">
                  <a:ea typeface="Cambria Math" panose="02040503050406030204" pitchFamily="18" charset="0"/>
                </a:endParaRPr>
              </a:p>
              <a:p>
                <a:pPr marL="285750" indent="-285750">
                  <a:buClr>
                    <a:schemeClr val="bg1"/>
                  </a:buCl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cs-CZ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𝐼𝑎𝐸</m:t>
                    </m:r>
                    <m:sSup>
                      <m:sSup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𝑠𝑖𝑛</m:t>
                        </m:r>
                      </m:e>
                      <m:sup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𝐼</m:t>
                    </m:r>
                    <m:r>
                      <m:rPr>
                        <m:sty m:val="p"/>
                      </m:rPr>
                      <a:rPr lang="el-GR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Φ</m:t>
                    </m:r>
                  </m:oMath>
                </a14:m>
                <a:endParaRPr lang="cs-CZ" sz="1600" dirty="0"/>
              </a:p>
            </p:txBody>
          </p:sp>
        </mc:Choice>
        <mc:Fallback xmlns="">
          <p:sp>
            <p:nvSpPr>
              <p:cNvPr id="2" name="TextovéPole 1">
                <a:extLst>
                  <a:ext uri="{FF2B5EF4-FFF2-40B4-BE49-F238E27FC236}">
                    <a16:creationId xmlns:a16="http://schemas.microsoft.com/office/drawing/2014/main" id="{3EA08D71-4BE9-2F0D-BCBE-FC2F660CC2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5897" y="2987888"/>
                <a:ext cx="4752528" cy="1180644"/>
              </a:xfrm>
              <a:prstGeom prst="rect">
                <a:avLst/>
              </a:prstGeom>
              <a:blipFill>
                <a:blip r:embed="rId5"/>
                <a:stretch>
                  <a:fillRect l="-384" b="-4082"/>
                </a:stretch>
              </a:blipFill>
              <a:ln>
                <a:solidFill>
                  <a:srgbClr val="DC6423"/>
                </a:solidFill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ovéPole 2">
                <a:extLst>
                  <a:ext uri="{FF2B5EF4-FFF2-40B4-BE49-F238E27FC236}">
                    <a16:creationId xmlns:a16="http://schemas.microsoft.com/office/drawing/2014/main" id="{B013EC52-A735-2533-F0B7-6BC2E7976C5C}"/>
                  </a:ext>
                </a:extLst>
              </p:cNvPr>
              <p:cNvSpPr txBox="1"/>
              <p:nvPr/>
            </p:nvSpPr>
            <p:spPr>
              <a:xfrm>
                <a:off x="3194714" y="3529061"/>
                <a:ext cx="335028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(5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cs-CZ" sz="1600" dirty="0"/>
              </a:p>
            </p:txBody>
          </p:sp>
        </mc:Choice>
        <mc:Fallback>
          <p:sp>
            <p:nvSpPr>
              <p:cNvPr id="3" name="TextovéPole 2">
                <a:extLst>
                  <a:ext uri="{FF2B5EF4-FFF2-40B4-BE49-F238E27FC236}">
                    <a16:creationId xmlns:a16="http://schemas.microsoft.com/office/drawing/2014/main" id="{B013EC52-A735-2533-F0B7-6BC2E7976C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4714" y="3529061"/>
                <a:ext cx="335028" cy="246221"/>
              </a:xfrm>
              <a:prstGeom prst="rect">
                <a:avLst/>
              </a:prstGeom>
              <a:blipFill>
                <a:blip r:embed="rId6"/>
                <a:stretch>
                  <a:fillRect l="-20000" r="-21818" b="-3500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ovéPole 4">
                <a:extLst>
                  <a:ext uri="{FF2B5EF4-FFF2-40B4-BE49-F238E27FC236}">
                    <a16:creationId xmlns:a16="http://schemas.microsoft.com/office/drawing/2014/main" id="{65DF9CB8-45B9-602E-CFCE-0620FD7F4F09}"/>
                  </a:ext>
                </a:extLst>
              </p:cNvPr>
              <p:cNvSpPr txBox="1"/>
              <p:nvPr/>
            </p:nvSpPr>
            <p:spPr>
              <a:xfrm>
                <a:off x="8494580" y="3529060"/>
                <a:ext cx="335028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(6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cs-CZ" sz="1600" dirty="0"/>
              </a:p>
            </p:txBody>
          </p:sp>
        </mc:Choice>
        <mc:Fallback>
          <p:sp>
            <p:nvSpPr>
              <p:cNvPr id="5" name="TextovéPole 4">
                <a:extLst>
                  <a:ext uri="{FF2B5EF4-FFF2-40B4-BE49-F238E27FC236}">
                    <a16:creationId xmlns:a16="http://schemas.microsoft.com/office/drawing/2014/main" id="{65DF9CB8-45B9-602E-CFCE-0620FD7F4F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94580" y="3529060"/>
                <a:ext cx="335028" cy="246221"/>
              </a:xfrm>
              <a:prstGeom prst="rect">
                <a:avLst/>
              </a:prstGeom>
              <a:blipFill>
                <a:blip r:embed="rId7"/>
                <a:stretch>
                  <a:fillRect l="-20000" r="-21818" b="-3500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748357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742168" y="946404"/>
            <a:ext cx="6624736" cy="13218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altLang="cs-CZ" sz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632848" cy="507703"/>
          </a:xfrm>
        </p:spPr>
        <p:txBody>
          <a:bodyPr/>
          <a:lstStyle/>
          <a:p>
            <a:r>
              <a:rPr lang="en-US" sz="2300" b="1" dirty="0">
                <a:solidFill>
                  <a:srgbClr val="DC6423"/>
                </a:solidFill>
              </a:rPr>
              <a:t>Motion of photons</a:t>
            </a:r>
            <a:endParaRPr lang="cs-CZ" sz="2300" b="1" dirty="0">
              <a:solidFill>
                <a:srgbClr val="DC6423"/>
              </a:solidFill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DC64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  <a:p>
            <a:pPr marL="0" indent="0">
              <a:buNone/>
            </a:pPr>
            <a:endParaRPr lang="cs-CZ" sz="1400" dirty="0">
              <a:solidFill>
                <a:srgbClr val="DC6423"/>
              </a:solidFill>
              <a:latin typeface="Enriqueta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ovéPole 3">
                <a:extLst>
                  <a:ext uri="{FF2B5EF4-FFF2-40B4-BE49-F238E27FC236}">
                    <a16:creationId xmlns:a16="http://schemas.microsoft.com/office/drawing/2014/main" id="{01A8FDA0-4838-7010-A2DB-9D098EB312FF}"/>
                  </a:ext>
                </a:extLst>
              </p:cNvPr>
              <p:cNvSpPr txBox="1"/>
              <p:nvPr/>
            </p:nvSpPr>
            <p:spPr>
              <a:xfrm>
                <a:off x="262566" y="797771"/>
                <a:ext cx="7117746" cy="4173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/>
                  <a:t>Photon four-momentum: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sz="1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l-GR" sz="1400" i="1" smtClean="0">
                            <a:latin typeface="Cambria Math" panose="02040503050406030204" pitchFamily="18" charset="0"/>
                          </a:rPr>
                          <m:t>μ</m:t>
                        </m:r>
                      </m:sup>
                    </m:sSup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sSup>
                          <m:sSup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sup>
                        </m:sSup>
                      </m:num>
                      <m:den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den>
                    </m:f>
                    <m:r>
                      <a:rPr lang="en-US" sz="140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cs-CZ" sz="1400" dirty="0"/>
                  <a:t> </a:t>
                </a:r>
                <a:r>
                  <a:rPr lang="en-US" sz="14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sz="1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sz="1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cs-CZ" sz="1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sup>
                    </m:sSup>
                    <m:sSub>
                      <m:sSubPr>
                        <m:ctrlPr>
                          <a:rPr lang="cs-CZ" sz="1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cs-CZ" sz="1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sub>
                    </m:sSub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sz="1400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1400" dirty="0"/>
                  <a:t>	</a:t>
                </a:r>
              </a:p>
            </p:txBody>
          </p:sp>
        </mc:Choice>
        <mc:Fallback xmlns="">
          <p:sp>
            <p:nvSpPr>
              <p:cNvPr id="4" name="TextovéPole 3">
                <a:extLst>
                  <a:ext uri="{FF2B5EF4-FFF2-40B4-BE49-F238E27FC236}">
                    <a16:creationId xmlns:a16="http://schemas.microsoft.com/office/drawing/2014/main" id="{01A8FDA0-4838-7010-A2DB-9D098EB312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566" y="797771"/>
                <a:ext cx="7117746" cy="417358"/>
              </a:xfrm>
              <a:prstGeom prst="rect">
                <a:avLst/>
              </a:prstGeom>
              <a:blipFill>
                <a:blip r:embed="rId3"/>
                <a:stretch>
                  <a:fillRect l="-257" b="-294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ovéPole 9">
            <a:extLst>
              <a:ext uri="{FF2B5EF4-FFF2-40B4-BE49-F238E27FC236}">
                <a16:creationId xmlns:a16="http://schemas.microsoft.com/office/drawing/2014/main" id="{9684B4D8-AE89-FA04-73ED-36201BFD801E}"/>
              </a:ext>
            </a:extLst>
          </p:cNvPr>
          <p:cNvSpPr txBox="1"/>
          <p:nvPr/>
        </p:nvSpPr>
        <p:spPr>
          <a:xfrm>
            <a:off x="221039" y="1067594"/>
            <a:ext cx="7549794" cy="7386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en-US" sz="1400" dirty="0"/>
          </a:p>
          <a:p>
            <a:r>
              <a:rPr lang="cs-CZ" sz="1400" dirty="0" err="1"/>
              <a:t>Constants</a:t>
            </a:r>
            <a:r>
              <a:rPr lang="cs-CZ" sz="1400" dirty="0"/>
              <a:t> </a:t>
            </a:r>
            <a:r>
              <a:rPr lang="cs-CZ" sz="1400" dirty="0" err="1"/>
              <a:t>of</a:t>
            </a:r>
            <a:r>
              <a:rPr lang="cs-CZ" sz="1400" dirty="0"/>
              <a:t> </a:t>
            </a:r>
            <a:r>
              <a:rPr lang="cs-CZ" sz="1400" dirty="0" err="1"/>
              <a:t>motion</a:t>
            </a:r>
            <a:r>
              <a:rPr lang="en-US" sz="1400" dirty="0"/>
              <a:t>:</a:t>
            </a:r>
          </a:p>
          <a:p>
            <a:endParaRPr lang="cs-CZ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ovéPole 10">
                <a:extLst>
                  <a:ext uri="{FF2B5EF4-FFF2-40B4-BE49-F238E27FC236}">
                    <a16:creationId xmlns:a16="http://schemas.microsoft.com/office/drawing/2014/main" id="{3351E04C-FC24-6EBA-B3F0-155B3FF29538}"/>
                  </a:ext>
                </a:extLst>
              </p:cNvPr>
              <p:cNvSpPr txBox="1"/>
              <p:nvPr/>
            </p:nvSpPr>
            <p:spPr>
              <a:xfrm>
                <a:off x="5076056" y="1271757"/>
                <a:ext cx="1152128" cy="307777"/>
              </a:xfrm>
              <a:prstGeom prst="rect">
                <a:avLst/>
              </a:prstGeom>
              <a:noFill/>
              <a:ln>
                <a:solidFill>
                  <a:srgbClr val="DC6423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1400" b="0" i="1" smtClean="0">
                          <a:solidFill>
                            <a:srgbClr val="DC6423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ℓ−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cs-CZ" sz="1400" dirty="0"/>
              </a:p>
            </p:txBody>
          </p:sp>
        </mc:Choice>
        <mc:Fallback xmlns="">
          <p:sp>
            <p:nvSpPr>
              <p:cNvPr id="11" name="TextovéPole 10">
                <a:extLst>
                  <a:ext uri="{FF2B5EF4-FFF2-40B4-BE49-F238E27FC236}">
                    <a16:creationId xmlns:a16="http://schemas.microsoft.com/office/drawing/2014/main" id="{3351E04C-FC24-6EBA-B3F0-155B3FF295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6056" y="1271757"/>
                <a:ext cx="1152128" cy="30777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rgbClr val="DC6423"/>
                </a:solidFill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ovéPole 12">
                <a:extLst>
                  <a:ext uri="{FF2B5EF4-FFF2-40B4-BE49-F238E27FC236}">
                    <a16:creationId xmlns:a16="http://schemas.microsoft.com/office/drawing/2014/main" id="{985840A2-17ED-1DE6-549F-552111B7B576}"/>
                  </a:ext>
                </a:extLst>
              </p:cNvPr>
              <p:cNvSpPr txBox="1"/>
              <p:nvPr/>
            </p:nvSpPr>
            <p:spPr>
              <a:xfrm>
                <a:off x="6426852" y="1279407"/>
                <a:ext cx="1149866" cy="307777"/>
              </a:xfrm>
              <a:prstGeom prst="rect">
                <a:avLst/>
              </a:prstGeom>
              <a:noFill/>
              <a:ln>
                <a:solidFill>
                  <a:srgbClr val="DC6423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DC6423"/>
                          </a:solidFill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type m:val="lin"/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num>
                        <m:den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p>
                                <m:sSup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p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cs-CZ" sz="1400" dirty="0"/>
              </a:p>
            </p:txBody>
          </p:sp>
        </mc:Choice>
        <mc:Fallback xmlns="">
          <p:sp>
            <p:nvSpPr>
              <p:cNvPr id="13" name="TextovéPole 12">
                <a:extLst>
                  <a:ext uri="{FF2B5EF4-FFF2-40B4-BE49-F238E27FC236}">
                    <a16:creationId xmlns:a16="http://schemas.microsoft.com/office/drawing/2014/main" id="{985840A2-17ED-1DE6-549F-552111B7B5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6852" y="1279407"/>
                <a:ext cx="1149866" cy="307777"/>
              </a:xfrm>
              <a:prstGeom prst="rect">
                <a:avLst/>
              </a:prstGeom>
              <a:blipFill>
                <a:blip r:embed="rId5"/>
                <a:stretch>
                  <a:fillRect t="-88462" r="-6283" b="-150000"/>
                </a:stretch>
              </a:blipFill>
              <a:ln>
                <a:solidFill>
                  <a:srgbClr val="DC6423"/>
                </a:solidFill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ovéPole 13">
                <a:extLst>
                  <a:ext uri="{FF2B5EF4-FFF2-40B4-BE49-F238E27FC236}">
                    <a16:creationId xmlns:a16="http://schemas.microsoft.com/office/drawing/2014/main" id="{6FF98B65-9FA1-8139-D98F-F9AE6AD8B1A1}"/>
                  </a:ext>
                </a:extLst>
              </p:cNvPr>
              <p:cNvSpPr txBox="1"/>
              <p:nvPr/>
            </p:nvSpPr>
            <p:spPr>
              <a:xfrm>
                <a:off x="1893645" y="1279407"/>
                <a:ext cx="3024336" cy="307777"/>
              </a:xfrm>
              <a:prstGeom prst="rect">
                <a:avLst/>
              </a:prstGeom>
              <a:noFill/>
              <a:ln>
                <a:solidFill>
                  <a:srgbClr val="DC6423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cs-CZ" sz="1400" i="1" smtClean="0">
                        <a:solidFill>
                          <a:srgbClr val="DC6423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ℓ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type m:val="skw"/>
                        <m:ctrlP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l-GR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Φ</m:t>
                        </m:r>
                      </m:num>
                      <m:den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den>
                    </m:f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, 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≠0</m:t>
                    </m:r>
                  </m:oMath>
                </a14:m>
                <a:r>
                  <a:rPr lang="en-US" sz="1400" dirty="0"/>
                  <a:t> - impact parameter</a:t>
                </a:r>
                <a:endParaRPr lang="cs-CZ" sz="1400" dirty="0"/>
              </a:p>
            </p:txBody>
          </p:sp>
        </mc:Choice>
        <mc:Fallback xmlns="">
          <p:sp>
            <p:nvSpPr>
              <p:cNvPr id="14" name="TextovéPole 13">
                <a:extLst>
                  <a:ext uri="{FF2B5EF4-FFF2-40B4-BE49-F238E27FC236}">
                    <a16:creationId xmlns:a16="http://schemas.microsoft.com/office/drawing/2014/main" id="{6FF98B65-9FA1-8139-D98F-F9AE6AD8B1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3645" y="1279407"/>
                <a:ext cx="3024336" cy="307777"/>
              </a:xfrm>
              <a:prstGeom prst="rect">
                <a:avLst/>
              </a:prstGeom>
              <a:blipFill>
                <a:blip r:embed="rId6"/>
                <a:stretch>
                  <a:fillRect t="-88462" b="-150000"/>
                </a:stretch>
              </a:blipFill>
              <a:ln>
                <a:solidFill>
                  <a:srgbClr val="DC6423"/>
                </a:solidFill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ovéPole 14">
                <a:extLst>
                  <a:ext uri="{FF2B5EF4-FFF2-40B4-BE49-F238E27FC236}">
                    <a16:creationId xmlns:a16="http://schemas.microsoft.com/office/drawing/2014/main" id="{7C1DDD36-CEBA-42D9-7071-2F9E175F64F6}"/>
                  </a:ext>
                </a:extLst>
              </p:cNvPr>
              <p:cNvSpPr txBox="1"/>
              <p:nvPr/>
            </p:nvSpPr>
            <p:spPr>
              <a:xfrm>
                <a:off x="278786" y="1829812"/>
                <a:ext cx="7101526" cy="1063625"/>
              </a:xfrm>
              <a:prstGeom prst="rect">
                <a:avLst/>
              </a:prstGeom>
              <a:noFill/>
              <a:ln>
                <a:solidFill>
                  <a:srgbClr val="DC6423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marL="285750" indent="-285750">
                  <a:buClr>
                    <a:schemeClr val="bg1"/>
                  </a:buCl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cs-CZ" sz="1600" b="0" i="1" smtClean="0">
                        <a:latin typeface="Cambria Math" panose="02040503050406030204" pitchFamily="18" charset="0"/>
                      </a:rPr>
                      <m:t>𝑊</m:t>
                    </m:r>
                    <m:r>
                      <a:rPr lang="cs-CZ" sz="1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cs-CZ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cs-CZ" sz="1600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p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p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d>
                      <m:dPr>
                        <m:begChr m:val="["/>
                        <m:endChr m:val="]"/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 smtClean="0">
                            <a:latin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p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</m:d>
                        <m:sSub>
                          <m:sSub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Δ</m:t>
                            </m:r>
                          </m:e>
                          <m:sub>
                            <m:r>
                              <a:rPr lang="el-GR" sz="16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sub>
                        </m:s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  <m:func>
                                      <m:funcPr>
                                        <m:ctrlPr>
                                          <a:rPr lang="en-US" sz="16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sSup>
                                          <m:sSupPr>
                                            <m:ctrlPr>
                                              <a:rPr lang="en-US" sz="16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sz="160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cos</m:t>
                                            </m:r>
                                          </m:e>
                                          <m:sup>
                                            <m:r>
                                              <a:rPr lang="en-US" sz="16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</m:fName>
                                      <m:e>
                                        <m:r>
                                          <a:rPr lang="en-US" sz="16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𝜃</m:t>
                                        </m:r>
                                      </m:e>
                                    </m:func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𝑠𝑖𝑛</m:t>
                                </m:r>
                              </m:e>
                              <m:sup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den>
                        </m:f>
                      </m:e>
                    </m:d>
                  </m:oMath>
                </a14:m>
                <a:endParaRPr lang="cs-CZ" sz="1600" i="1" dirty="0">
                  <a:latin typeface="Cambria Math" panose="02040503050406030204" pitchFamily="18" charset="0"/>
                </a:endParaRPr>
              </a:p>
              <a:p>
                <a:pPr marL="285750" indent="-285750">
                  <a:buClr>
                    <a:schemeClr val="bg1"/>
                  </a:buClr>
                  <a:buFont typeface="Arial" panose="020B0604020202020204" pitchFamily="34" charset="0"/>
                  <a:buChar char="•"/>
                </a:pPr>
                <a:r>
                  <a:rPr lang="en-US" sz="1400" dirty="0">
                    <a:solidFill>
                      <a:srgbClr val="002060"/>
                    </a:solidFill>
                    <a:ea typeface="Cambria Math" panose="02040503050406030204" pitchFamily="18" charset="0"/>
                  </a:rPr>
                  <a:t>For computational purposes</a:t>
                </a:r>
                <a:r>
                  <a:rPr lang="cs-CZ" sz="1400" dirty="0">
                    <a:solidFill>
                      <a:srgbClr val="002060"/>
                    </a:solidFill>
                    <a:ea typeface="Cambria Math" panose="02040503050406030204" pitchFamily="18" charset="0"/>
                  </a:rPr>
                  <a:t>:</a:t>
                </a:r>
                <a:r>
                  <a:rPr lang="en-US" sz="1400" dirty="0">
                    <a:solidFill>
                      <a:srgbClr val="002060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cs-CZ" sz="160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cs-CZ" sz="160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cs-CZ" sz="1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cs-CZ" sz="1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16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16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160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cos</m:t>
                            </m:r>
                          </m:e>
                          <m:sup>
                            <m:r>
                              <a:rPr lang="en-US" sz="16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US" sz="16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  <m:r>
                          <a:rPr lang="cs-CZ" sz="1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</m:e>
                    </m:func>
                  </m:oMath>
                </a14:m>
                <a:r>
                  <a:rPr lang="cs-CZ" sz="1600" i="1" dirty="0">
                    <a:solidFill>
                      <a:srgbClr val="002060"/>
                    </a:solidFill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sz="16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cs-CZ" sz="16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sup>
                    </m:sSup>
                    <m:r>
                      <a:rPr lang="el-GR" sz="160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cs-CZ" sz="16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cs-CZ" sz="160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s-CZ" sz="160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𝜌</m:t>
                            </m:r>
                          </m:e>
                          <m:sup>
                            <m:r>
                              <a:rPr lang="cs-CZ" sz="16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16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cs-CZ" sz="1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  <m:r>
                      <a:rPr lang="cs-CZ" sz="1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=±2</m:t>
                    </m:r>
                    <m:rad>
                      <m:radPr>
                        <m:degHide m:val="on"/>
                        <m:ctrlPr>
                          <a:rPr lang="cs-CZ" sz="1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cs-CZ" sz="1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</m:t>
                        </m:r>
                      </m:e>
                    </m:rad>
                  </m:oMath>
                </a14:m>
                <a:endParaRPr lang="cs-CZ" sz="1600" i="1" dirty="0">
                  <a:solidFill>
                    <a:srgbClr val="002060"/>
                  </a:solidFill>
                  <a:latin typeface="Cambria Math" panose="02040503050406030204" pitchFamily="18" charset="0"/>
                </a:endParaRPr>
              </a:p>
              <a:p>
                <a:pPr marL="285750" indent="-285750">
                  <a:buClr>
                    <a:schemeClr val="bg1"/>
                  </a:buCl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cs-CZ" sz="1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a:rPr lang="cs-CZ" sz="1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cs-CZ" sz="1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cs-CZ" sz="1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)=</m:t>
                    </m:r>
                  </m:oMath>
                </a14:m>
                <a:r>
                  <a:rPr lang="en-US" sz="1600" dirty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p>
                        <m:r>
                          <a:rPr lang="en-US" sz="16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sz="16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p>
                        <m:r>
                          <a:rPr lang="en-US" sz="16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cs-CZ" sz="1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1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[</m:t>
                    </m:r>
                    <m:d>
                      <m:dPr>
                        <m:ctrlPr>
                          <a:rPr lang="cs-CZ" sz="1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1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cs-CZ" sz="1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  <m:d>
                      <m:dPr>
                        <m:ctrlPr>
                          <a:rPr lang="en-US" sz="16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6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p>
                            <m:r>
                              <a:rPr lang="en-US" sz="16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16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16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sSub>
                      <m:sSubPr>
                        <m:ctrlPr>
                          <a:rPr lang="en-US" sz="16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16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Δ</m:t>
                        </m:r>
                      </m:e>
                      <m:sub>
                        <m:r>
                          <a:rPr lang="cs-CZ" sz="1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cs-CZ" sz="1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cs-CZ" sz="1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sz="1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cs-CZ" sz="1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𝑎𝑚</m:t>
                        </m:r>
                        <m:r>
                          <a:rPr lang="en-US" sz="1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sz="1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  <m:r>
                          <a:rPr lang="cs-CZ" sz="1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1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cs-CZ" sz="1600" i="1" dirty="0">
                  <a:solidFill>
                    <a:srgbClr val="00206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5" name="TextovéPole 14">
                <a:extLst>
                  <a:ext uri="{FF2B5EF4-FFF2-40B4-BE49-F238E27FC236}">
                    <a16:creationId xmlns:a16="http://schemas.microsoft.com/office/drawing/2014/main" id="{7C1DDD36-CEBA-42D9-7071-2F9E175F64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786" y="1829812"/>
                <a:ext cx="7101526" cy="1063625"/>
              </a:xfrm>
              <a:prstGeom prst="rect">
                <a:avLst/>
              </a:prstGeom>
              <a:blipFill>
                <a:blip r:embed="rId7"/>
                <a:stretch>
                  <a:fillRect l="-1542" b="-8475"/>
                </a:stretch>
              </a:blipFill>
              <a:ln>
                <a:solidFill>
                  <a:srgbClr val="DC6423"/>
                </a:solidFill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ovéPole 1">
                <a:extLst>
                  <a:ext uri="{FF2B5EF4-FFF2-40B4-BE49-F238E27FC236}">
                    <a16:creationId xmlns:a16="http://schemas.microsoft.com/office/drawing/2014/main" id="{C134EA72-7895-04A5-E26B-7CC5438734C2}"/>
                  </a:ext>
                </a:extLst>
              </p:cNvPr>
              <p:cNvSpPr txBox="1"/>
              <p:nvPr/>
            </p:nvSpPr>
            <p:spPr>
              <a:xfrm>
                <a:off x="306455" y="3531622"/>
                <a:ext cx="5375702" cy="11119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>
                    <a:solidFill>
                      <a:srgbClr val="DC6423"/>
                    </a:solidFill>
                  </a:rPr>
                  <a:t>Reality conditions:</a:t>
                </a:r>
              </a:p>
              <a:p>
                <a:pPr marL="285750" indent="-285750">
                  <a:buClr>
                    <a:srgbClr val="DC6423"/>
                  </a:buCl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cs-CZ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</m:t>
                    </m:r>
                    <m:d>
                      <m:dPr>
                        <m:ctrlPr>
                          <a:rPr lang="cs-CZ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  <m:r>
                          <a:rPr lang="cs-CZ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;</m:t>
                        </m:r>
                        <m:r>
                          <a:rPr lang="cs-CZ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cs-CZ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0⇒</m:t>
                    </m:r>
                    <m:r>
                      <a:rPr lang="cs-CZ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  <m:r>
                      <a:rPr lang="cs-CZ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⋛</m:t>
                    </m:r>
                    <m:sSubSup>
                      <m:sSubSupPr>
                        <m:ctrlPr>
                          <a:rPr lang="cs-CZ" sz="1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cs-CZ" sz="1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cs-CZ" sz="1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±</m:t>
                        </m:r>
                      </m:sub>
                      <m:sup>
                        <m:r>
                          <a:rPr lang="cs-CZ" sz="1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sup>
                    </m:sSubSup>
                    <m:d>
                      <m:dPr>
                        <m:ctrlPr>
                          <a:rPr lang="cs-CZ" sz="1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1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</m:d>
                    <m:r>
                      <a:rPr lang="cs-CZ" sz="1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  <m:f>
                      <m:fPr>
                        <m:ctrlPr>
                          <a:rPr lang="cs-CZ" sz="1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1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𝑎𝑚</m:t>
                        </m:r>
                        <m:r>
                          <a:rPr lang="en-US" sz="1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±</m:t>
                        </m:r>
                        <m:rad>
                          <m:radPr>
                            <m:degHide m:val="on"/>
                            <m:ctrlPr>
                              <a:rPr lang="en-US" sz="14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14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  <m:d>
                              <m:dPr>
                                <m:ctrlPr>
                                  <a:rPr lang="en-US" sz="1400" b="0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400" b="0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1−</m:t>
                                </m:r>
                                <m:r>
                                  <a:rPr lang="en-US" sz="1400" b="0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</m:d>
                            <m:sSub>
                              <m:sSubPr>
                                <m:ctrlPr>
                                  <a:rPr lang="en-US" sz="1400" b="0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b="0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△</m:t>
                                </m:r>
                              </m:e>
                              <m:sub>
                                <m:r>
                                  <a:rPr lang="en-US" sz="1400" b="0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𝑚</m:t>
                                </m:r>
                              </m:sub>
                            </m:sSub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1400" b="0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sz="1400" b="0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400" b="0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p>
                                    <m:r>
                                      <a:rPr lang="en-US" sz="1400" b="0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1400" b="0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𝑚</m:t>
                                </m:r>
                                <m:r>
                                  <a:rPr lang="en-US" sz="1400" b="0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1400" b="0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𝑞</m:t>
                                </m:r>
                                <m:d>
                                  <m:dPr>
                                    <m:ctrlPr>
                                      <a:rPr lang="en-US" sz="1400" b="0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1400" i="1">
                                            <a:solidFill>
                                              <a:srgbClr val="00206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400" i="1">
                                            <a:solidFill>
                                              <a:srgbClr val="00206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△</m:t>
                                        </m:r>
                                      </m:e>
                                      <m:sub>
                                        <m:r>
                                          <a:rPr lang="en-US" sz="1400" i="1">
                                            <a:solidFill>
                                              <a:srgbClr val="00206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</m:sub>
                                    </m:sSub>
                                    <m:r>
                                      <a:rPr lang="en-US" sz="1400" b="0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</m:t>
                                    </m:r>
                                    <m:sSup>
                                      <m:sSupPr>
                                        <m:ctrlPr>
                                          <a:rPr lang="en-US" sz="1400" b="0" i="1" smtClean="0">
                                            <a:solidFill>
                                              <a:srgbClr val="00206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400" b="0" i="1" smtClean="0">
                                            <a:solidFill>
                                              <a:srgbClr val="00206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p>
                                        <m:r>
                                          <a:rPr lang="en-US" sz="1400" b="0" i="1" smtClean="0">
                                            <a:solidFill>
                                              <a:srgbClr val="00206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US" sz="1400" b="0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</m:d>
                              </m:e>
                            </m:d>
                          </m:e>
                        </m:rad>
                      </m:num>
                      <m:den>
                        <m:r>
                          <a:rPr lang="en-US" sz="1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  <m:r>
                          <a:rPr lang="en-US" sz="1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14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△</m:t>
                            </m:r>
                          </m:e>
                          <m:sub>
                            <m:r>
                              <a:rPr lang="en-US" sz="14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  <m:r>
                          <a:rPr lang="en-US" sz="1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14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4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14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1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  <m:r>
                          <a:rPr lang="en-US" sz="1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)]</m:t>
                        </m:r>
                      </m:den>
                    </m:f>
                  </m:oMath>
                </a14:m>
                <a:endParaRPr lang="en-US" sz="1400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285750" indent="-285750">
                  <a:buClr>
                    <a:srgbClr val="DC6423"/>
                  </a:buCl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cs-CZ" sz="1400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)≥0⇒</m:t>
                    </m:r>
                    <m:r>
                      <a:rPr lang="cs-CZ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  <m:r>
                      <a:rPr lang="cs-CZ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⋛</m:t>
                    </m:r>
                    <m:sSub>
                      <m:sSubPr>
                        <m:ctrlPr>
                          <a:rPr lang="cs-CZ" sz="14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cs-CZ" sz="14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±</m:t>
                        </m:r>
                      </m:sub>
                    </m:sSub>
                    <m:r>
                      <a:rPr lang="en-US" sz="1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1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  <m:r>
                      <a:rPr lang="en-US" sz="1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)≡</m:t>
                    </m:r>
                    <m:f>
                      <m:fPr>
                        <m:ctrlPr>
                          <a:rPr lang="cs-CZ" sz="1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1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  <m:sSup>
                          <m:sSupPr>
                            <m:ctrlPr>
                              <a:rPr lang="en-US" sz="140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4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en-US" sz="140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1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±</m:t>
                        </m:r>
                        <m:rad>
                          <m:radPr>
                            <m:degHide m:val="on"/>
                            <m:ctrlPr>
                              <a:rPr lang="en-US" sz="14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b>
                              <m:sSubPr>
                                <m:ctrlPr>
                                  <a:rPr lang="en-US" sz="1400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△</m:t>
                                </m:r>
                              </m:e>
                              <m:sub>
                                <m:r>
                                  <a:rPr lang="en-US" sz="1400" b="0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𝑟</m:t>
                                </m:r>
                              </m:sub>
                            </m:sSub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1400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sz="1400" i="1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400" b="0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p>
                                    <m:r>
                                      <a:rPr lang="en-US" sz="1400" b="0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4</m:t>
                                    </m:r>
                                  </m:sup>
                                </m:sSup>
                                <m:r>
                                  <a:rPr lang="en-US" sz="1400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1400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𝑞</m:t>
                                </m:r>
                                <m:d>
                                  <m:dPr>
                                    <m:ctrlPr>
                                      <a:rPr lang="en-US" sz="1400" i="1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1400" i="1">
                                            <a:solidFill>
                                              <a:srgbClr val="00206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sSup>
                                          <m:sSupPr>
                                            <m:ctrlPr>
                                              <a:rPr lang="en-US" sz="1400" i="1">
                                                <a:solidFill>
                                                  <a:srgbClr val="002060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sz="1400" i="1">
                                                <a:solidFill>
                                                  <a:srgbClr val="002060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𝑎</m:t>
                                            </m:r>
                                          </m:e>
                                          <m:sup>
                                            <m:r>
                                              <a:rPr lang="en-US" sz="1400" i="1">
                                                <a:solidFill>
                                                  <a:srgbClr val="002060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  <m:r>
                                          <a:rPr lang="en-US" sz="1400" b="0" i="1" smtClean="0">
                                            <a:solidFill>
                                              <a:srgbClr val="00206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en-US" sz="1400" i="1">
                                            <a:solidFill>
                                              <a:srgbClr val="00206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△</m:t>
                                        </m:r>
                                      </m:e>
                                      <m:sub>
                                        <m:r>
                                          <a:rPr lang="en-US" sz="1400" b="0" i="1" smtClean="0">
                                            <a:solidFill>
                                              <a:srgbClr val="00206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𝑟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d>
                          </m:e>
                        </m:rad>
                      </m:num>
                      <m:den>
                        <m:sSub>
                          <m:sSubPr>
                            <m:ctrlPr>
                              <a:rPr lang="en-US" sz="14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sSup>
                              <m:sSupPr>
                                <m:ctrlPr>
                                  <a:rPr lang="en-US" sz="1400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400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sz="1400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14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−△</m:t>
                            </m:r>
                          </m:e>
                          <m:sub>
                            <m:r>
                              <a:rPr lang="en-US" sz="14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</m:den>
                    </m:f>
                  </m:oMath>
                </a14:m>
                <a:endParaRPr lang="cs-CZ" sz="1400" dirty="0"/>
              </a:p>
            </p:txBody>
          </p:sp>
        </mc:Choice>
        <mc:Fallback xmlns="">
          <p:sp>
            <p:nvSpPr>
              <p:cNvPr id="2" name="TextovéPole 1">
                <a:extLst>
                  <a:ext uri="{FF2B5EF4-FFF2-40B4-BE49-F238E27FC236}">
                    <a16:creationId xmlns:a16="http://schemas.microsoft.com/office/drawing/2014/main" id="{C134EA72-7895-04A5-E26B-7CC5438734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455" y="3531622"/>
                <a:ext cx="5375702" cy="1111907"/>
              </a:xfrm>
              <a:prstGeom prst="rect">
                <a:avLst/>
              </a:prstGeom>
              <a:blipFill>
                <a:blip r:embed="rId8"/>
                <a:stretch>
                  <a:fillRect l="-567" t="-163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ovéPole 7">
                <a:extLst>
                  <a:ext uri="{FF2B5EF4-FFF2-40B4-BE49-F238E27FC236}">
                    <a16:creationId xmlns:a16="http://schemas.microsoft.com/office/drawing/2014/main" id="{516C7AD0-D15F-E716-2AA3-F7E7A0EA942D}"/>
                  </a:ext>
                </a:extLst>
              </p:cNvPr>
              <p:cNvSpPr txBox="1"/>
              <p:nvPr/>
            </p:nvSpPr>
            <p:spPr>
              <a:xfrm>
                <a:off x="6837563" y="1842288"/>
                <a:ext cx="487537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(7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cs-CZ" sz="1800" dirty="0"/>
              </a:p>
            </p:txBody>
          </p:sp>
        </mc:Choice>
        <mc:Fallback>
          <p:sp>
            <p:nvSpPr>
              <p:cNvPr id="8" name="TextovéPole 7">
                <a:extLst>
                  <a:ext uri="{FF2B5EF4-FFF2-40B4-BE49-F238E27FC236}">
                    <a16:creationId xmlns:a16="http://schemas.microsoft.com/office/drawing/2014/main" id="{516C7AD0-D15F-E716-2AA3-F7E7A0EA94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7563" y="1842288"/>
                <a:ext cx="487537" cy="369332"/>
              </a:xfrm>
              <a:prstGeom prst="rect">
                <a:avLst/>
              </a:prstGeom>
              <a:blipFill>
                <a:blip r:embed="rId9"/>
                <a:stretch>
                  <a:fillRect l="-3750" r="-7500" b="-14754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ovéPole 2">
                <a:extLst>
                  <a:ext uri="{FF2B5EF4-FFF2-40B4-BE49-F238E27FC236}">
                    <a16:creationId xmlns:a16="http://schemas.microsoft.com/office/drawing/2014/main" id="{C4522C46-C8C6-1326-92A2-10D00184090D}"/>
                  </a:ext>
                </a:extLst>
              </p:cNvPr>
              <p:cNvSpPr txBox="1"/>
              <p:nvPr/>
            </p:nvSpPr>
            <p:spPr>
              <a:xfrm>
                <a:off x="278786" y="3165166"/>
                <a:ext cx="7101526" cy="276999"/>
              </a:xfrm>
              <a:prstGeom prst="rect">
                <a:avLst/>
              </a:prstGeom>
              <a:noFill/>
              <a:ln>
                <a:solidFill>
                  <a:srgbClr val="DC6423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marL="285750" indent="-285750">
                  <a:buClr>
                    <a:schemeClr val="bg1"/>
                  </a:buCl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)=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[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𝑎𝑋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Δ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)]</m:t>
                    </m:r>
                  </m:oMath>
                </a14:m>
                <a:endParaRPr lang="cs-CZ" dirty="0"/>
              </a:p>
            </p:txBody>
          </p:sp>
        </mc:Choice>
        <mc:Fallback xmlns="">
          <p:sp>
            <p:nvSpPr>
              <p:cNvPr id="3" name="TextovéPole 2">
                <a:extLst>
                  <a:ext uri="{FF2B5EF4-FFF2-40B4-BE49-F238E27FC236}">
                    <a16:creationId xmlns:a16="http://schemas.microsoft.com/office/drawing/2014/main" id="{C4522C46-C8C6-1326-92A2-10D0018409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786" y="3165166"/>
                <a:ext cx="7101526" cy="276999"/>
              </a:xfrm>
              <a:prstGeom prst="rect">
                <a:avLst/>
              </a:prstGeom>
              <a:blipFill>
                <a:blip r:embed="rId10"/>
                <a:stretch>
                  <a:fillRect l="-1799" t="-16667" b="-39583"/>
                </a:stretch>
              </a:blipFill>
              <a:ln>
                <a:solidFill>
                  <a:srgbClr val="DC6423"/>
                </a:solidFill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ovéPole 4">
                <a:extLst>
                  <a:ext uri="{FF2B5EF4-FFF2-40B4-BE49-F238E27FC236}">
                    <a16:creationId xmlns:a16="http://schemas.microsoft.com/office/drawing/2014/main" id="{0B075607-6162-CA4B-198E-A2B556DF598A}"/>
                  </a:ext>
                </a:extLst>
              </p:cNvPr>
              <p:cNvSpPr txBox="1"/>
              <p:nvPr/>
            </p:nvSpPr>
            <p:spPr>
              <a:xfrm>
                <a:off x="6881964" y="2511574"/>
                <a:ext cx="398733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8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>
          <p:sp>
            <p:nvSpPr>
              <p:cNvPr id="5" name="TextovéPole 4">
                <a:extLst>
                  <a:ext uri="{FF2B5EF4-FFF2-40B4-BE49-F238E27FC236}">
                    <a16:creationId xmlns:a16="http://schemas.microsoft.com/office/drawing/2014/main" id="{0B075607-6162-CA4B-198E-A2B556DF59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1964" y="2511574"/>
                <a:ext cx="398733" cy="276999"/>
              </a:xfrm>
              <a:prstGeom prst="rect">
                <a:avLst/>
              </a:prstGeom>
              <a:blipFill>
                <a:blip r:embed="rId11"/>
                <a:stretch>
                  <a:fillRect l="-16923" r="-20000" b="-3777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ovéPole 8">
                <a:extLst>
                  <a:ext uri="{FF2B5EF4-FFF2-40B4-BE49-F238E27FC236}">
                    <a16:creationId xmlns:a16="http://schemas.microsoft.com/office/drawing/2014/main" id="{E1AA5534-A168-491A-525A-C3F1068B4182}"/>
                  </a:ext>
                </a:extLst>
              </p:cNvPr>
              <p:cNvSpPr txBox="1"/>
              <p:nvPr/>
            </p:nvSpPr>
            <p:spPr>
              <a:xfrm>
                <a:off x="6837563" y="3118999"/>
                <a:ext cx="432048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(9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cs-CZ" sz="1800" dirty="0"/>
              </a:p>
            </p:txBody>
          </p:sp>
        </mc:Choice>
        <mc:Fallback>
          <p:sp>
            <p:nvSpPr>
              <p:cNvPr id="9" name="TextovéPole 8">
                <a:extLst>
                  <a:ext uri="{FF2B5EF4-FFF2-40B4-BE49-F238E27FC236}">
                    <a16:creationId xmlns:a16="http://schemas.microsoft.com/office/drawing/2014/main" id="{E1AA5534-A168-491A-525A-C3F1068B41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7563" y="3118999"/>
                <a:ext cx="432048" cy="369332"/>
              </a:xfrm>
              <a:prstGeom prst="rect">
                <a:avLst/>
              </a:prstGeom>
              <a:blipFill>
                <a:blip r:embed="rId12"/>
                <a:stretch>
                  <a:fillRect l="-4225" r="-21127" b="-1500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Pravá složená závorka 16">
            <a:extLst>
              <a:ext uri="{FF2B5EF4-FFF2-40B4-BE49-F238E27FC236}">
                <a16:creationId xmlns:a16="http://schemas.microsoft.com/office/drawing/2014/main" id="{FA7DC608-C041-A922-F40F-D81C490E3638}"/>
              </a:ext>
            </a:extLst>
          </p:cNvPr>
          <p:cNvSpPr/>
          <p:nvPr/>
        </p:nvSpPr>
        <p:spPr>
          <a:xfrm>
            <a:off x="5538141" y="3871743"/>
            <a:ext cx="144016" cy="72008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547438BC-D0F2-E442-EF99-360F07F5BF69}"/>
              </a:ext>
            </a:extLst>
          </p:cNvPr>
          <p:cNvSpPr txBox="1"/>
          <p:nvPr/>
        </p:nvSpPr>
        <p:spPr>
          <a:xfrm>
            <a:off x="5685925" y="3939395"/>
            <a:ext cx="9861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2060"/>
                </a:solidFill>
              </a:rPr>
              <a:t>effective </a:t>
            </a:r>
          </a:p>
          <a:p>
            <a:r>
              <a:rPr lang="en-US" sz="1600" dirty="0">
                <a:solidFill>
                  <a:srgbClr val="002060"/>
                </a:solidFill>
              </a:rPr>
              <a:t>potentials</a:t>
            </a:r>
            <a:endParaRPr lang="cs-CZ" sz="1600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ovéPole 18">
                <a:extLst>
                  <a:ext uri="{FF2B5EF4-FFF2-40B4-BE49-F238E27FC236}">
                    <a16:creationId xmlns:a16="http://schemas.microsoft.com/office/drawing/2014/main" id="{7C34C9C9-0148-39A1-4E71-5951F3128013}"/>
                  </a:ext>
                </a:extLst>
              </p:cNvPr>
              <p:cNvSpPr txBox="1"/>
              <p:nvPr/>
            </p:nvSpPr>
            <p:spPr>
              <a:xfrm>
                <a:off x="6863773" y="3789692"/>
                <a:ext cx="432048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(10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>
          <p:sp>
            <p:nvSpPr>
              <p:cNvPr id="19" name="TextovéPole 18">
                <a:extLst>
                  <a:ext uri="{FF2B5EF4-FFF2-40B4-BE49-F238E27FC236}">
                    <a16:creationId xmlns:a16="http://schemas.microsoft.com/office/drawing/2014/main" id="{7C34C9C9-0148-39A1-4E71-5951F31280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3773" y="3789692"/>
                <a:ext cx="432048" cy="276999"/>
              </a:xfrm>
              <a:prstGeom prst="rect">
                <a:avLst/>
              </a:prstGeom>
              <a:blipFill>
                <a:blip r:embed="rId13"/>
                <a:stretch>
                  <a:fillRect l="-25352" t="-2222" r="-29577" b="-3777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ovéPole 21">
                <a:extLst>
                  <a:ext uri="{FF2B5EF4-FFF2-40B4-BE49-F238E27FC236}">
                    <a16:creationId xmlns:a16="http://schemas.microsoft.com/office/drawing/2014/main" id="{3492B656-349D-2406-C89E-B3701FA60343}"/>
                  </a:ext>
                </a:extLst>
              </p:cNvPr>
              <p:cNvSpPr txBox="1"/>
              <p:nvPr/>
            </p:nvSpPr>
            <p:spPr>
              <a:xfrm>
                <a:off x="6848649" y="4308788"/>
                <a:ext cx="462297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(11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>
          <p:sp>
            <p:nvSpPr>
              <p:cNvPr id="22" name="TextovéPole 21">
                <a:extLst>
                  <a:ext uri="{FF2B5EF4-FFF2-40B4-BE49-F238E27FC236}">
                    <a16:creationId xmlns:a16="http://schemas.microsoft.com/office/drawing/2014/main" id="{3492B656-349D-2406-C89E-B3701FA603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8649" y="4308788"/>
                <a:ext cx="462297" cy="276999"/>
              </a:xfrm>
              <a:prstGeom prst="rect">
                <a:avLst/>
              </a:prstGeom>
              <a:blipFill>
                <a:blip r:embed="rId14"/>
                <a:stretch>
                  <a:fillRect l="-22368" r="-22368" b="-3777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489920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23528" y="320565"/>
            <a:ext cx="7272808" cy="375966"/>
          </a:xfrm>
        </p:spPr>
        <p:txBody>
          <a:bodyPr/>
          <a:lstStyle/>
          <a:p>
            <a:pPr algn="ctr"/>
            <a:r>
              <a:rPr lang="cs-CZ" sz="1800" b="1" dirty="0" err="1">
                <a:solidFill>
                  <a:srgbClr val="DC6423"/>
                </a:solidFill>
              </a:rPr>
              <a:t>Spherical</a:t>
            </a:r>
            <a:r>
              <a:rPr lang="cs-CZ" sz="1800" b="1" dirty="0">
                <a:solidFill>
                  <a:srgbClr val="DC6423"/>
                </a:solidFill>
              </a:rPr>
              <a:t> </a:t>
            </a:r>
            <a:r>
              <a:rPr lang="cs-CZ" sz="1800" b="1" dirty="0" err="1">
                <a:solidFill>
                  <a:srgbClr val="DC6423"/>
                </a:solidFill>
              </a:rPr>
              <a:t>photon</a:t>
            </a:r>
            <a:r>
              <a:rPr lang="cs-CZ" sz="1800" b="1" dirty="0">
                <a:solidFill>
                  <a:srgbClr val="DC6423"/>
                </a:solidFill>
              </a:rPr>
              <a:t> </a:t>
            </a:r>
            <a:r>
              <a:rPr lang="cs-CZ" sz="1800" b="1" dirty="0" err="1">
                <a:solidFill>
                  <a:srgbClr val="DC6423"/>
                </a:solidFill>
              </a:rPr>
              <a:t>orbits</a:t>
            </a:r>
            <a:r>
              <a:rPr lang="cs-CZ" sz="1800" b="1" dirty="0">
                <a:solidFill>
                  <a:srgbClr val="DC6423"/>
                </a:solidFill>
              </a:rPr>
              <a:t> (</a:t>
            </a:r>
            <a:r>
              <a:rPr lang="cs-CZ" sz="1800" b="1" dirty="0" err="1">
                <a:solidFill>
                  <a:srgbClr val="DC6423"/>
                </a:solidFill>
              </a:rPr>
              <a:t>SPOs</a:t>
            </a:r>
            <a:r>
              <a:rPr lang="cs-CZ" sz="1800" b="1" dirty="0">
                <a:solidFill>
                  <a:srgbClr val="DC6423"/>
                </a:solidFill>
              </a:rPr>
              <a:t>) and </a:t>
            </a:r>
            <a:r>
              <a:rPr lang="cs-CZ" sz="1800" b="1" dirty="0" err="1">
                <a:solidFill>
                  <a:srgbClr val="DC6423"/>
                </a:solidFill>
              </a:rPr>
              <a:t>classification</a:t>
            </a:r>
            <a:r>
              <a:rPr lang="cs-CZ" sz="1800" b="1" dirty="0">
                <a:solidFill>
                  <a:srgbClr val="DC6423"/>
                </a:solidFill>
              </a:rPr>
              <a:t> </a:t>
            </a:r>
            <a:r>
              <a:rPr lang="cs-CZ" sz="1800" b="1" dirty="0" err="1">
                <a:solidFill>
                  <a:srgbClr val="DC6423"/>
                </a:solidFill>
              </a:rPr>
              <a:t>of</a:t>
            </a:r>
            <a:r>
              <a:rPr lang="cs-CZ" sz="1800" b="1" dirty="0">
                <a:solidFill>
                  <a:srgbClr val="DC6423"/>
                </a:solidFill>
              </a:rPr>
              <a:t> </a:t>
            </a:r>
            <a:r>
              <a:rPr lang="cs-CZ" sz="1800" b="1" dirty="0" err="1">
                <a:solidFill>
                  <a:srgbClr val="DC6423"/>
                </a:solidFill>
              </a:rPr>
              <a:t>the</a:t>
            </a:r>
            <a:r>
              <a:rPr lang="cs-CZ" sz="1800" b="1" dirty="0">
                <a:solidFill>
                  <a:srgbClr val="DC6423"/>
                </a:solidFill>
              </a:rPr>
              <a:t> </a:t>
            </a:r>
            <a:r>
              <a:rPr lang="cs-CZ" sz="1800" b="1" dirty="0" err="1">
                <a:solidFill>
                  <a:srgbClr val="DC6423"/>
                </a:solidFill>
              </a:rPr>
              <a:t>KdS</a:t>
            </a:r>
            <a:r>
              <a:rPr lang="cs-CZ" sz="1800" b="1" dirty="0">
                <a:solidFill>
                  <a:srgbClr val="DC6423"/>
                </a:solidFill>
              </a:rPr>
              <a:t> </a:t>
            </a:r>
            <a:r>
              <a:rPr lang="cs-CZ" sz="1800" b="1" dirty="0" err="1">
                <a:solidFill>
                  <a:srgbClr val="DC6423"/>
                </a:solidFill>
              </a:rPr>
              <a:t>spacetimes</a:t>
            </a:r>
            <a:endParaRPr lang="cs-CZ" sz="1800" b="1" dirty="0">
              <a:solidFill>
                <a:srgbClr val="DC6423"/>
              </a:solidFill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fld id="{57DBD558-9A89-4908-A280-976A4358E719}" type="slidenum">
              <a:rPr lang="cs-CZ" altLang="cs-CZ" sz="800" smtClean="0">
                <a:solidFill>
                  <a:srgbClr val="DC64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fld>
            <a:endParaRPr lang="cs-CZ" sz="1400" dirty="0">
              <a:solidFill>
                <a:srgbClr val="DC6423"/>
              </a:solidFill>
              <a:latin typeface="Enriqueta" panose="02000000000000000000" pitchFamily="2" charset="0"/>
            </a:endParaRPr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787D995A-C519-70E6-F232-FC94103994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2000" y="1180888"/>
            <a:ext cx="2226140" cy="1372277"/>
          </a:xfrm>
          <a:prstGeom prst="rect">
            <a:avLst/>
          </a:prstGeom>
          <a:ln>
            <a:solidFill>
              <a:srgbClr val="DC6423"/>
            </a:solidFill>
          </a:ln>
        </p:spPr>
      </p:pic>
      <p:pic>
        <p:nvPicPr>
          <p:cNvPr id="24" name="Obrázek 23">
            <a:extLst>
              <a:ext uri="{FF2B5EF4-FFF2-40B4-BE49-F238E27FC236}">
                <a16:creationId xmlns:a16="http://schemas.microsoft.com/office/drawing/2014/main" id="{EF279803-DB55-80B2-385D-100F480AC6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2000" y="2735922"/>
            <a:ext cx="2226140" cy="1372278"/>
          </a:xfrm>
          <a:prstGeom prst="rect">
            <a:avLst/>
          </a:prstGeom>
          <a:ln>
            <a:solidFill>
              <a:srgbClr val="DC6423"/>
            </a:solidFill>
          </a:ln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65D6E17E-1458-903F-A4AE-6043048903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030" y="1118765"/>
            <a:ext cx="5223691" cy="323431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ovéPole 4">
                <a:extLst>
                  <a:ext uri="{FF2B5EF4-FFF2-40B4-BE49-F238E27FC236}">
                    <a16:creationId xmlns:a16="http://schemas.microsoft.com/office/drawing/2014/main" id="{508F697A-4AAB-DB78-F644-A0F114FC0B71}"/>
                  </a:ext>
                </a:extLst>
              </p:cNvPr>
              <p:cNvSpPr txBox="1"/>
              <p:nvPr/>
            </p:nvSpPr>
            <p:spPr>
              <a:xfrm>
                <a:off x="468000" y="798444"/>
                <a:ext cx="2698496" cy="221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cs-CZ" sz="1000" dirty="0"/>
                  <a:t>C</a:t>
                </a:r>
                <a:r>
                  <a:rPr lang="en-US" sz="1000" b="0" dirty="0" err="1"/>
                  <a:t>onditions</a:t>
                </a:r>
                <a:r>
                  <a:rPr lang="cs-CZ" sz="1000" b="0" dirty="0"/>
                  <a:t> </a:t>
                </a:r>
                <a:r>
                  <a:rPr lang="cs-CZ" sz="1000" b="0" dirty="0" err="1"/>
                  <a:t>for</a:t>
                </a:r>
                <a:r>
                  <a:rPr lang="cs-CZ" sz="1000" b="0" dirty="0"/>
                  <a:t> existence</a:t>
                </a:r>
                <a:r>
                  <a:rPr lang="en-US" sz="1000" b="0" dirty="0"/>
                  <a:t> of the SPOs</a:t>
                </a:r>
                <a:r>
                  <a:rPr lang="cs-CZ" sz="1000" b="0" dirty="0"/>
                  <a:t>:</a:t>
                </a:r>
                <a:r>
                  <a:rPr lang="en-US" sz="1000" b="0" dirty="0"/>
                  <a:t> </a:t>
                </a:r>
                <a14:m>
                  <m:oMath xmlns:m="http://schemas.openxmlformats.org/officeDocument/2006/math">
                    <m:r>
                      <a:rPr lang="en-US" sz="1000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1000" b="0" i="1" smtClean="0">
                        <a:latin typeface="Cambria Math" panose="02040503050406030204" pitchFamily="18" charset="0"/>
                      </a:rPr>
                      <m:t>=0, </m:t>
                    </m:r>
                    <m:f>
                      <m:fPr>
                        <m:ctrlPr>
                          <a:rPr lang="en-US" sz="1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000" b="0" i="1" smtClean="0">
                            <a:latin typeface="Cambria Math" panose="02040503050406030204" pitchFamily="18" charset="0"/>
                          </a:rPr>
                          <m:t>𝑑𝑅</m:t>
                        </m:r>
                      </m:num>
                      <m:den>
                        <m:r>
                          <a:rPr lang="en-US" sz="1000" b="0" i="1" smtClean="0">
                            <a:latin typeface="Cambria Math" panose="02040503050406030204" pitchFamily="18" charset="0"/>
                          </a:rPr>
                          <m:t>𝑑𝑟</m:t>
                        </m:r>
                      </m:den>
                    </m:f>
                    <m:r>
                      <a:rPr lang="en-US" sz="10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cs-CZ" sz="1000" dirty="0"/>
              </a:p>
            </p:txBody>
          </p:sp>
        </mc:Choice>
        <mc:Fallback xmlns="">
          <p:sp>
            <p:nvSpPr>
              <p:cNvPr id="5" name="TextovéPole 4">
                <a:extLst>
                  <a:ext uri="{FF2B5EF4-FFF2-40B4-BE49-F238E27FC236}">
                    <a16:creationId xmlns:a16="http://schemas.microsoft.com/office/drawing/2014/main" id="{508F697A-4AAB-DB78-F644-A0F114FC0B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000" y="798444"/>
                <a:ext cx="2698496" cy="221664"/>
              </a:xfrm>
              <a:prstGeom prst="rect">
                <a:avLst/>
              </a:prstGeom>
              <a:blipFill>
                <a:blip r:embed="rId6"/>
                <a:stretch>
                  <a:fillRect l="-2941" t="-5556" r="-905" b="-19444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ovéPole 6">
                <a:extLst>
                  <a:ext uri="{FF2B5EF4-FFF2-40B4-BE49-F238E27FC236}">
                    <a16:creationId xmlns:a16="http://schemas.microsoft.com/office/drawing/2014/main" id="{EBE79F0F-52FF-82DA-B6E1-FEA4947A807C}"/>
                  </a:ext>
                </a:extLst>
              </p:cNvPr>
              <p:cNvSpPr txBox="1"/>
              <p:nvPr/>
            </p:nvSpPr>
            <p:spPr>
              <a:xfrm>
                <a:off x="4679726" y="740495"/>
                <a:ext cx="1764482" cy="3323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cs-CZ" sz="1000" dirty="0">
                    <a:solidFill>
                      <a:prstClr val="black"/>
                    </a:solidFill>
                    <a:latin typeface="Times New Roman"/>
                  </a:rPr>
                  <a:t>S</a:t>
                </a:r>
                <a:r>
                  <a:rPr kumimoji="0" lang="cs-CZ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/>
                    <a:ea typeface="+mn-ea"/>
                    <a:cs typeface="+mn-cs"/>
                  </a:rPr>
                  <a:t>tability</a:t>
                </a:r>
                <a:r>
                  <a:rPr kumimoji="0" lang="cs-CZ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/>
                    <a:ea typeface="+mn-ea"/>
                    <a:cs typeface="+mn-cs"/>
                  </a:rPr>
                  <a:t> </a:t>
                </a:r>
                <a:r>
                  <a:rPr kumimoji="0" lang="cs-CZ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/>
                    <a:ea typeface="+mn-ea"/>
                    <a:cs typeface="+mn-cs"/>
                  </a:rPr>
                  <a:t>condition</a:t>
                </a:r>
                <a:r>
                  <a:rPr kumimoji="0" lang="cs-CZ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/>
                    <a:ea typeface="+mn-ea"/>
                    <a:cs typeface="+mn-cs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cs-CZ" sz="1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kumimoji="0" lang="cs-CZ" sz="1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cs-CZ" sz="1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𝑑</m:t>
                            </m:r>
                          </m:e>
                          <m:sup>
                            <m:r>
                              <a:rPr kumimoji="0" lang="cs-CZ" sz="1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2</m:t>
                            </m:r>
                          </m:sup>
                        </m:sSup>
                        <m:r>
                          <a:rPr kumimoji="0" lang="cs-CZ" sz="1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𝑅</m:t>
                        </m:r>
                      </m:num>
                      <m:den>
                        <m:sSup>
                          <m:sSupPr>
                            <m:ctrlPr>
                              <a:rPr kumimoji="0" lang="cs-CZ" sz="1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cs-CZ" sz="1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𝑑𝑟</m:t>
                            </m:r>
                          </m:e>
                          <m:sup>
                            <m:r>
                              <a:rPr kumimoji="0" lang="cs-CZ" sz="1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kumimoji="0" lang="cs-CZ" sz="1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0</m:t>
                    </m:r>
                    <m:r>
                      <a:rPr kumimoji="0" lang="en-US" sz="1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&lt;0</m:t>
                    </m:r>
                  </m:oMath>
                </a14:m>
                <a:r>
                  <a:rPr kumimoji="0" lang="cs-CZ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/>
                    <a:ea typeface="+mn-ea"/>
                    <a:cs typeface="+mn-cs"/>
                  </a:rPr>
                  <a:t> </a:t>
                </a:r>
              </a:p>
            </p:txBody>
          </p:sp>
        </mc:Choice>
        <mc:Fallback>
          <p:sp>
            <p:nvSpPr>
              <p:cNvPr id="7" name="TextovéPole 6">
                <a:extLst>
                  <a:ext uri="{FF2B5EF4-FFF2-40B4-BE49-F238E27FC236}">
                    <a16:creationId xmlns:a16="http://schemas.microsoft.com/office/drawing/2014/main" id="{EBE79F0F-52FF-82DA-B6E1-FEA4947A80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9726" y="740495"/>
                <a:ext cx="1764482" cy="33239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ovéPole 1">
                <a:extLst>
                  <a:ext uri="{FF2B5EF4-FFF2-40B4-BE49-F238E27FC236}">
                    <a16:creationId xmlns:a16="http://schemas.microsoft.com/office/drawing/2014/main" id="{47BB3416-579B-CDC3-BBB6-28C5E5E5319E}"/>
                  </a:ext>
                </a:extLst>
              </p:cNvPr>
              <p:cNvSpPr txBox="1"/>
              <p:nvPr/>
            </p:nvSpPr>
            <p:spPr>
              <a:xfrm>
                <a:off x="3394090" y="798444"/>
                <a:ext cx="391133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(12)</m:t>
                      </m:r>
                    </m:oMath>
                  </m:oMathPara>
                </a14:m>
                <a:endParaRPr lang="cs-CZ" sz="1400" dirty="0"/>
              </a:p>
            </p:txBody>
          </p:sp>
        </mc:Choice>
        <mc:Fallback>
          <p:sp>
            <p:nvSpPr>
              <p:cNvPr id="2" name="TextovéPole 1">
                <a:extLst>
                  <a:ext uri="{FF2B5EF4-FFF2-40B4-BE49-F238E27FC236}">
                    <a16:creationId xmlns:a16="http://schemas.microsoft.com/office/drawing/2014/main" id="{47BB3416-579B-CDC3-BBB6-28C5E5E531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4090" y="798444"/>
                <a:ext cx="391133" cy="215444"/>
              </a:xfrm>
              <a:prstGeom prst="rect">
                <a:avLst/>
              </a:prstGeom>
              <a:blipFill>
                <a:blip r:embed="rId8"/>
                <a:stretch>
                  <a:fillRect l="-15625" r="-14063" b="-3428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ovéPole 2">
                <a:extLst>
                  <a:ext uri="{FF2B5EF4-FFF2-40B4-BE49-F238E27FC236}">
                    <a16:creationId xmlns:a16="http://schemas.microsoft.com/office/drawing/2014/main" id="{9B058599-F6A2-131D-FD03-508F08C7E0EC}"/>
                  </a:ext>
                </a:extLst>
              </p:cNvPr>
              <p:cNvSpPr txBox="1"/>
              <p:nvPr/>
            </p:nvSpPr>
            <p:spPr>
              <a:xfrm>
                <a:off x="6588000" y="803350"/>
                <a:ext cx="391133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(13)</m:t>
                      </m:r>
                    </m:oMath>
                  </m:oMathPara>
                </a14:m>
                <a:endParaRPr lang="cs-CZ" sz="1400" dirty="0"/>
              </a:p>
            </p:txBody>
          </p:sp>
        </mc:Choice>
        <mc:Fallback>
          <p:sp>
            <p:nvSpPr>
              <p:cNvPr id="3" name="TextovéPole 2">
                <a:extLst>
                  <a:ext uri="{FF2B5EF4-FFF2-40B4-BE49-F238E27FC236}">
                    <a16:creationId xmlns:a16="http://schemas.microsoft.com/office/drawing/2014/main" id="{9B058599-F6A2-131D-FD03-508F08C7E0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8000" y="803350"/>
                <a:ext cx="391133" cy="215444"/>
              </a:xfrm>
              <a:prstGeom prst="rect">
                <a:avLst/>
              </a:prstGeom>
              <a:blipFill>
                <a:blip r:embed="rId9"/>
                <a:stretch>
                  <a:fillRect l="-15625" r="-14063" b="-3428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329754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1" y="195486"/>
            <a:ext cx="7704489" cy="507703"/>
          </a:xfrm>
        </p:spPr>
        <p:txBody>
          <a:bodyPr/>
          <a:lstStyle/>
          <a:p>
            <a:r>
              <a:rPr lang="cs-CZ" sz="2000" b="1" dirty="0" err="1">
                <a:solidFill>
                  <a:srgbClr val="DC6423"/>
                </a:solidFill>
              </a:rPr>
              <a:t>Light</a:t>
            </a:r>
            <a:r>
              <a:rPr lang="cs-CZ" sz="2000" b="1" dirty="0">
                <a:solidFill>
                  <a:srgbClr val="DC6423"/>
                </a:solidFill>
              </a:rPr>
              <a:t> </a:t>
            </a:r>
            <a:r>
              <a:rPr lang="cs-CZ" sz="2000" b="1" dirty="0" err="1">
                <a:solidFill>
                  <a:srgbClr val="DC6423"/>
                </a:solidFill>
              </a:rPr>
              <a:t>escape</a:t>
            </a:r>
            <a:r>
              <a:rPr lang="cs-CZ" sz="2000" b="1" dirty="0">
                <a:solidFill>
                  <a:srgbClr val="DC6423"/>
                </a:solidFill>
              </a:rPr>
              <a:t> (</a:t>
            </a:r>
            <a:r>
              <a:rPr lang="cs-CZ" sz="2000" b="1" dirty="0" err="1">
                <a:solidFill>
                  <a:srgbClr val="DC6423"/>
                </a:solidFill>
              </a:rPr>
              <a:t>capture</a:t>
            </a:r>
            <a:r>
              <a:rPr lang="cs-CZ" sz="2000" b="1" dirty="0">
                <a:solidFill>
                  <a:srgbClr val="DC6423"/>
                </a:solidFill>
              </a:rPr>
              <a:t>) </a:t>
            </a:r>
            <a:r>
              <a:rPr lang="cs-CZ" sz="2000" b="1" dirty="0" err="1">
                <a:solidFill>
                  <a:srgbClr val="DC6423"/>
                </a:solidFill>
              </a:rPr>
              <a:t>cones</a:t>
            </a:r>
            <a:r>
              <a:rPr lang="cs-CZ" sz="2000" b="1" dirty="0">
                <a:solidFill>
                  <a:srgbClr val="DC6423"/>
                </a:solidFill>
              </a:rPr>
              <a:t> and </a:t>
            </a:r>
            <a:r>
              <a:rPr lang="cs-CZ" sz="2000" b="1" dirty="0" err="1">
                <a:solidFill>
                  <a:srgbClr val="DC6423"/>
                </a:solidFill>
              </a:rPr>
              <a:t>related</a:t>
            </a:r>
            <a:r>
              <a:rPr lang="cs-CZ" sz="2000" b="1" dirty="0">
                <a:solidFill>
                  <a:srgbClr val="DC6423"/>
                </a:solidFill>
              </a:rPr>
              <a:t> </a:t>
            </a:r>
            <a:r>
              <a:rPr lang="cs-CZ" sz="2000" b="1" dirty="0" err="1">
                <a:solidFill>
                  <a:srgbClr val="DC6423"/>
                </a:solidFill>
              </a:rPr>
              <a:t>shadows</a:t>
            </a:r>
            <a:r>
              <a:rPr lang="cs-CZ" sz="2000" b="1" dirty="0">
                <a:solidFill>
                  <a:srgbClr val="DC6423"/>
                </a:solidFill>
              </a:rPr>
              <a:t> </a:t>
            </a:r>
            <a:r>
              <a:rPr lang="cs-CZ" sz="2000" b="1" dirty="0" err="1">
                <a:solidFill>
                  <a:srgbClr val="DC6423"/>
                </a:solidFill>
              </a:rPr>
              <a:t>of</a:t>
            </a:r>
            <a:r>
              <a:rPr lang="cs-CZ" sz="2000" b="1" dirty="0">
                <a:solidFill>
                  <a:srgbClr val="DC6423"/>
                </a:solidFill>
              </a:rPr>
              <a:t> </a:t>
            </a:r>
            <a:r>
              <a:rPr lang="cs-CZ" sz="2000" b="1" dirty="0" err="1">
                <a:solidFill>
                  <a:srgbClr val="DC6423"/>
                </a:solidFill>
              </a:rPr>
              <a:t>compact</a:t>
            </a:r>
            <a:r>
              <a:rPr lang="cs-CZ" sz="2000" b="1" dirty="0">
                <a:solidFill>
                  <a:srgbClr val="DC6423"/>
                </a:solidFill>
              </a:rPr>
              <a:t> </a:t>
            </a:r>
            <a:r>
              <a:rPr lang="cs-CZ" sz="2000" b="1" dirty="0" err="1">
                <a:solidFill>
                  <a:srgbClr val="DC6423"/>
                </a:solidFill>
              </a:rPr>
              <a:t>objects</a:t>
            </a:r>
            <a:r>
              <a:rPr lang="cs-CZ" sz="2000" b="1" dirty="0">
                <a:solidFill>
                  <a:srgbClr val="DC6423"/>
                </a:solidFill>
              </a:rPr>
              <a:t> 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fld id="{57DBD558-9A89-4908-A280-976A4358E719}" type="slidenum">
              <a:rPr lang="cs-CZ" altLang="cs-CZ" sz="800" smtClean="0">
                <a:solidFill>
                  <a:srgbClr val="DC64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fld>
            <a:endParaRPr lang="cs-CZ" sz="1400" dirty="0">
              <a:solidFill>
                <a:srgbClr val="DC6423"/>
              </a:solidFill>
              <a:latin typeface="Enriqueta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ovéPole 2">
                <a:extLst>
                  <a:ext uri="{FF2B5EF4-FFF2-40B4-BE49-F238E27FC236}">
                    <a16:creationId xmlns:a16="http://schemas.microsoft.com/office/drawing/2014/main" id="{DD8FF614-29F3-FF75-C433-4FF4F2932081}"/>
                  </a:ext>
                </a:extLst>
              </p:cNvPr>
              <p:cNvSpPr txBox="1"/>
              <p:nvPr/>
            </p:nvSpPr>
            <p:spPr>
              <a:xfrm>
                <a:off x="285805" y="1726435"/>
                <a:ext cx="1248162" cy="641329"/>
              </a:xfrm>
              <a:prstGeom prst="rect">
                <a:avLst/>
              </a:prstGeom>
              <a:noFill/>
              <a:ln>
                <a:solidFill>
                  <a:srgbClr val="DC6423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marL="171450" indent="-171450">
                  <a:buClr>
                    <a:schemeClr val="bg1"/>
                  </a:buCl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cs-CZ" sz="1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sz="10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10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sz="10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sz="1000" b="0" dirty="0"/>
              </a:p>
              <a:p>
                <a:pPr marL="171450" indent="-171450">
                  <a:buClr>
                    <a:schemeClr val="bg1"/>
                  </a:buCl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cs-CZ" sz="1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sz="1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sz="10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0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sz="10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cs-CZ" sz="10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000" dirty="0"/>
                  <a:t>=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10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00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US" sz="1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</m:func>
                  </m:oMath>
                </a14:m>
                <a:endParaRPr lang="en-US" sz="1000" dirty="0"/>
              </a:p>
              <a:p>
                <a:pPr marL="171450" indent="-171450">
                  <a:buClr>
                    <a:schemeClr val="bg1"/>
                  </a:buCl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cs-CZ" sz="1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sz="10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  <m:r>
                          <a:rPr lang="en-US" sz="10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sz="1000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1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000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sz="1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  <m:r>
                          <a:rPr lang="en-US" sz="1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func>
                          <m:funcPr>
                            <m:ctrlPr>
                              <a:rPr lang="en-US" sz="1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10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en-US" sz="1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𝛽</m:t>
                            </m:r>
                          </m:e>
                        </m:func>
                      </m:e>
                    </m:func>
                  </m:oMath>
                </a14:m>
                <a:endParaRPr lang="en-US" sz="1000" b="0" dirty="0"/>
              </a:p>
              <a:p>
                <a:pPr marL="171450" indent="-171450">
                  <a:buClr>
                    <a:schemeClr val="bg1"/>
                  </a:buCl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cs-CZ" sz="1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sz="10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𝜑</m:t>
                        </m:r>
                        <m:r>
                          <a:rPr lang="en-US" sz="10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sz="1000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1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000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sz="1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  <m:r>
                          <a:rPr lang="en-US" sz="1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func>
                          <m:funcPr>
                            <m:ctrlPr>
                              <a:rPr lang="en-US" sz="1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10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en-US" sz="1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𝛽</m:t>
                            </m:r>
                          </m:e>
                        </m:func>
                      </m:e>
                    </m:func>
                  </m:oMath>
                </a14:m>
                <a:endParaRPr lang="cs-CZ" sz="1000" dirty="0"/>
              </a:p>
            </p:txBody>
          </p:sp>
        </mc:Choice>
        <mc:Fallback xmlns="">
          <p:sp>
            <p:nvSpPr>
              <p:cNvPr id="3" name="TextovéPole 2">
                <a:extLst>
                  <a:ext uri="{FF2B5EF4-FFF2-40B4-BE49-F238E27FC236}">
                    <a16:creationId xmlns:a16="http://schemas.microsoft.com/office/drawing/2014/main" id="{DD8FF614-29F3-FF75-C433-4FF4F29320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805" y="1726435"/>
                <a:ext cx="1248162" cy="641329"/>
              </a:xfrm>
              <a:prstGeom prst="rect">
                <a:avLst/>
              </a:prstGeom>
              <a:blipFill>
                <a:blip r:embed="rId3"/>
                <a:stretch>
                  <a:fillRect l="-5314" t="-2804" b="-8411"/>
                </a:stretch>
              </a:blipFill>
              <a:ln>
                <a:solidFill>
                  <a:srgbClr val="DC6423"/>
                </a:solidFill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ovéPole 3">
            <a:extLst>
              <a:ext uri="{FF2B5EF4-FFF2-40B4-BE49-F238E27FC236}">
                <a16:creationId xmlns:a16="http://schemas.microsoft.com/office/drawing/2014/main" id="{419164CF-2E5E-29B5-AA71-1892B3893796}"/>
              </a:ext>
            </a:extLst>
          </p:cNvPr>
          <p:cNvSpPr txBox="1"/>
          <p:nvPr/>
        </p:nvSpPr>
        <p:spPr>
          <a:xfrm>
            <a:off x="179512" y="695960"/>
            <a:ext cx="40141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DC6423"/>
                </a:solidFill>
              </a:rPr>
              <a:t>Construction of the LECs in local reference frame</a:t>
            </a:r>
            <a:endParaRPr lang="cs-CZ" sz="1400" b="1" dirty="0">
              <a:solidFill>
                <a:srgbClr val="DC6423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ovéPole 6">
                <a:extLst>
                  <a:ext uri="{FF2B5EF4-FFF2-40B4-BE49-F238E27FC236}">
                    <a16:creationId xmlns:a16="http://schemas.microsoft.com/office/drawing/2014/main" id="{4C4193A0-C975-F009-61C2-5804EF51E16F}"/>
                  </a:ext>
                </a:extLst>
              </p:cNvPr>
              <p:cNvSpPr txBox="1"/>
              <p:nvPr/>
            </p:nvSpPr>
            <p:spPr>
              <a:xfrm>
                <a:off x="179513" y="974105"/>
                <a:ext cx="799248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900" u="sng" dirty="0"/>
                  <a:t>Locally Non-rotating Reference Frames </a:t>
                </a:r>
                <a:r>
                  <a:rPr lang="en-US" sz="900" dirty="0"/>
                  <a:t>(LNRFs) are accelerated frames to orbit at fixed coordinates </a:t>
                </a:r>
                <a14:m>
                  <m:oMath xmlns:m="http://schemas.openxmlformats.org/officeDocument/2006/math">
                    <m:r>
                      <a:rPr lang="en-US" sz="9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9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9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sz="900" dirty="0"/>
                  <a:t>, being carried by the rotation of the spacetime and having thus zero angular momentum; observers related to the LNRFs are also called </a:t>
                </a:r>
                <a:r>
                  <a:rPr lang="en-US" sz="900" u="sng" dirty="0"/>
                  <a:t>Zero Angular Momentum Observers </a:t>
                </a:r>
                <a:r>
                  <a:rPr lang="en-US" sz="900" dirty="0"/>
                  <a:t>(ZAMOs)</a:t>
                </a:r>
                <a:endParaRPr lang="cs-CZ" sz="900" dirty="0"/>
              </a:p>
            </p:txBody>
          </p:sp>
        </mc:Choice>
        <mc:Fallback xmlns="">
          <p:sp>
            <p:nvSpPr>
              <p:cNvPr id="7" name="TextovéPole 6">
                <a:extLst>
                  <a:ext uri="{FF2B5EF4-FFF2-40B4-BE49-F238E27FC236}">
                    <a16:creationId xmlns:a16="http://schemas.microsoft.com/office/drawing/2014/main" id="{4C4193A0-C975-F009-61C2-5804EF51E1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3" y="974105"/>
                <a:ext cx="7992488" cy="369332"/>
              </a:xfrm>
              <a:prstGeom prst="rect">
                <a:avLst/>
              </a:prstGeom>
              <a:blipFill>
                <a:blip r:embed="rId4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ovéPole 7">
            <a:extLst>
              <a:ext uri="{FF2B5EF4-FFF2-40B4-BE49-F238E27FC236}">
                <a16:creationId xmlns:a16="http://schemas.microsoft.com/office/drawing/2014/main" id="{145E20E3-9508-7F91-DD45-9D80084BF8E4}"/>
              </a:ext>
            </a:extLst>
          </p:cNvPr>
          <p:cNvSpPr txBox="1"/>
          <p:nvPr/>
        </p:nvSpPr>
        <p:spPr>
          <a:xfrm>
            <a:off x="175649" y="2391204"/>
            <a:ext cx="211949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 err="1"/>
              <a:t>Differential</a:t>
            </a:r>
            <a:r>
              <a:rPr lang="cs-CZ" sz="1000" dirty="0"/>
              <a:t> </a:t>
            </a:r>
            <a:r>
              <a:rPr lang="cs-CZ" sz="1000" dirty="0" err="1"/>
              <a:t>one-forms</a:t>
            </a:r>
            <a:r>
              <a:rPr lang="cs-CZ" sz="1000" dirty="0"/>
              <a:t> </a:t>
            </a:r>
            <a:r>
              <a:rPr lang="cs-CZ" sz="1000" dirty="0" err="1"/>
              <a:t>of</a:t>
            </a:r>
            <a:r>
              <a:rPr lang="cs-CZ" sz="1000" dirty="0"/>
              <a:t> </a:t>
            </a:r>
            <a:r>
              <a:rPr lang="cs-CZ" sz="1000" dirty="0" err="1"/>
              <a:t>the</a:t>
            </a:r>
            <a:r>
              <a:rPr lang="cs-CZ" sz="1000" dirty="0"/>
              <a:t> </a:t>
            </a:r>
            <a:r>
              <a:rPr lang="cs-CZ" sz="1000" dirty="0" err="1"/>
              <a:t>LNRFs</a:t>
            </a:r>
            <a:r>
              <a:rPr lang="cs-CZ" sz="1000" dirty="0"/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ovéPole 8">
                <a:extLst>
                  <a:ext uri="{FF2B5EF4-FFF2-40B4-BE49-F238E27FC236}">
                    <a16:creationId xmlns:a16="http://schemas.microsoft.com/office/drawing/2014/main" id="{A2B5C105-90D1-487C-C230-194EE12B5D0E}"/>
                  </a:ext>
                </a:extLst>
              </p:cNvPr>
              <p:cNvSpPr txBox="1"/>
              <p:nvPr/>
            </p:nvSpPr>
            <p:spPr>
              <a:xfrm>
                <a:off x="285805" y="2660865"/>
                <a:ext cx="1913922" cy="1406539"/>
              </a:xfrm>
              <a:prstGeom prst="rect">
                <a:avLst/>
              </a:prstGeom>
              <a:noFill/>
              <a:ln>
                <a:solidFill>
                  <a:srgbClr val="DC6423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 marL="171450" indent="-171450">
                  <a:buClr>
                    <a:schemeClr val="bg1"/>
                  </a:buCl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cs-CZ" sz="1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sz="1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p>
                        <m:r>
                          <a:rPr lang="en-US" sz="10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10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sz="1000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10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10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1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l-GR" sz="1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Δ</m:t>
                                </m:r>
                              </m:e>
                              <m:sub>
                                <m:r>
                                  <a:rPr lang="en-US" sz="1000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1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l-GR" sz="1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Δ</m:t>
                                </m:r>
                              </m:e>
                              <m:sub>
                                <m:r>
                                  <a:rPr lang="en-US" sz="1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𝜃</m:t>
                                </m:r>
                              </m:sub>
                            </m:sSub>
                            <m:sSup>
                              <m:sSupPr>
                                <m:ctrlPr>
                                  <a:rPr lang="en-US" sz="1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𝜌</m:t>
                                </m:r>
                              </m:e>
                              <m:sup>
                                <m:r>
                                  <a:rPr lang="en-US" sz="10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en-US" sz="1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000" b="0" i="1" smtClean="0"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e>
                              <m:sup>
                                <m:r>
                                  <a:rPr lang="en-US" sz="10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10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den>
                        </m:f>
                      </m:e>
                    </m:rad>
                    <m:r>
                      <a:rPr lang="en-US" sz="1000" b="0" i="1" smtClean="0">
                        <a:latin typeface="Cambria Math" panose="02040503050406030204" pitchFamily="18" charset="0"/>
                      </a:rPr>
                      <m:t>𝑑𝑡</m:t>
                    </m:r>
                  </m:oMath>
                </a14:m>
                <a:endParaRPr lang="en-US" sz="1000" b="0" dirty="0"/>
              </a:p>
              <a:p>
                <a:pPr marL="171450" indent="-171450">
                  <a:buClr>
                    <a:schemeClr val="bg1"/>
                  </a:buCl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cs-CZ" sz="1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sz="1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p>
                        <m:r>
                          <a:rPr lang="en-US" sz="10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0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sz="10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sz="1000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10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10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1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𝜌</m:t>
                                </m:r>
                              </m:e>
                              <m:sup>
                                <m:r>
                                  <a:rPr lang="en-US" sz="10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sSub>
                              <m:sSubPr>
                                <m:ctrlPr>
                                  <a:rPr lang="en-US" sz="1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l-GR" sz="1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Δ</m:t>
                                </m:r>
                              </m:e>
                              <m:sub>
                                <m:r>
                                  <a:rPr lang="en-US" sz="1000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sub>
                            </m:sSub>
                          </m:den>
                        </m:f>
                      </m:e>
                    </m:rad>
                    <m:r>
                      <a:rPr lang="en-US" sz="1000" b="0" i="1" smtClean="0">
                        <a:latin typeface="Cambria Math" panose="02040503050406030204" pitchFamily="18" charset="0"/>
                      </a:rPr>
                      <m:t>𝑑𝑟</m:t>
                    </m:r>
                  </m:oMath>
                </a14:m>
                <a:endParaRPr lang="en-US" sz="1000" b="0" dirty="0"/>
              </a:p>
              <a:p>
                <a:pPr marL="171450" indent="-171450">
                  <a:buClr>
                    <a:schemeClr val="bg1"/>
                  </a:buCl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cs-CZ" sz="1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sz="1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p>
                        <m:r>
                          <a:rPr lang="en-US" sz="10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  <m:r>
                          <a:rPr lang="en-US" sz="1000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sz="1000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10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1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1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𝜌</m:t>
                                </m:r>
                              </m:e>
                              <m:sup>
                                <m:r>
                                  <a:rPr lang="en-US" sz="10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sSub>
                              <m:sSubPr>
                                <m:ctrlPr>
                                  <a:rPr lang="en-US" sz="1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l-GR" sz="1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Δ</m:t>
                                </m:r>
                              </m:e>
                              <m:sub>
                                <m:r>
                                  <a:rPr lang="el-GR" sz="10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𝜃</m:t>
                                </m:r>
                              </m:sub>
                            </m:sSub>
                          </m:den>
                        </m:f>
                      </m:e>
                    </m:rad>
                    <m:r>
                      <a:rPr lang="en-US" sz="1000" i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1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endParaRPr lang="en-US" sz="1000" dirty="0"/>
              </a:p>
              <a:p>
                <a:pPr marL="171450" indent="-171450">
                  <a:buClr>
                    <a:schemeClr val="bg1"/>
                  </a:buCl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kumimoji="0" lang="cs-CZ" sz="1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cs-CZ" sz="1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𝜔</m:t>
                        </m:r>
                      </m:e>
                      <m:sup>
                        <m:r>
                          <a:rPr kumimoji="0" lang="en-US" sz="1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(</m:t>
                        </m:r>
                        <m:r>
                          <a:rPr kumimoji="0" lang="en-US" sz="1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𝜑</m:t>
                        </m:r>
                        <m:r>
                          <a:rPr kumimoji="0" lang="en-US" sz="1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)</m:t>
                        </m:r>
                      </m:sup>
                    </m:sSup>
                    <m:r>
                      <a:rPr kumimoji="0" lang="en-US" sz="1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ad>
                      <m:radPr>
                        <m:degHide m:val="on"/>
                        <m:ctrlPr>
                          <a:rPr kumimoji="0" lang="en-US" sz="1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kumimoji="0" lang="en-US" sz="1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fPr>
                          <m:num>
                            <m:r>
                              <a:rPr kumimoji="0" lang="en-US" sz="1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𝐴</m:t>
                            </m:r>
                            <m:sSup>
                              <m:sSupPr>
                                <m:ctrlPr>
                                  <a:rPr lang="en-US" sz="1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000" i="1">
                                    <a:latin typeface="Cambria Math" panose="02040503050406030204" pitchFamily="18" charset="0"/>
                                  </a:rPr>
                                  <m:t>𝑠𝑖𝑛</m:t>
                                </m:r>
                              </m:e>
                              <m:sup>
                                <m:r>
                                  <a:rPr lang="en-US" sz="10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1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num>
                          <m:den>
                            <m:sSup>
                              <m:sSupPr>
                                <m:ctrlPr>
                                  <a:rPr kumimoji="0" lang="en-US" sz="1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sSupPr>
                              <m:e>
                                <m:r>
                                  <a:rPr kumimoji="0" lang="en-US" sz="1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𝐼</m:t>
                                </m:r>
                              </m:e>
                              <m:sup>
                                <m:r>
                                  <a:rPr kumimoji="0" lang="en-US" sz="1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2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US" sz="1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𝜌</m:t>
                                </m:r>
                              </m:e>
                              <m:sup>
                                <m:r>
                                  <a:rPr lang="en-US" sz="1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rad>
                    <m:r>
                      <a:rPr kumimoji="0" lang="en-US" sz="1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(</m:t>
                    </m:r>
                    <m:r>
                      <a:rPr kumimoji="0" lang="en-US" sz="1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𝑑</m:t>
                    </m:r>
                    <m:r>
                      <a:rPr kumimoji="0" lang="en-US" sz="1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𝜑</m:t>
                    </m:r>
                    <m:r>
                      <a:rPr kumimoji="0" lang="en-US" sz="1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kumimoji="0" lang="en-US" sz="1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kumimoji="0" lang="el-GR" sz="1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a:rPr kumimoji="0" lang="en-US" sz="1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𝐿𝑁𝑅𝐹</m:t>
                        </m:r>
                      </m:sub>
                    </m:sSub>
                    <m:r>
                      <a:rPr kumimoji="0" lang="cs-CZ" sz="1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𝑑𝑡</m:t>
                    </m:r>
                    <m:r>
                      <a:rPr kumimoji="0" lang="en-US" sz="1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)</m:t>
                    </m:r>
                  </m:oMath>
                </a14:m>
                <a:endParaRPr lang="en-US" sz="1000" dirty="0"/>
              </a:p>
              <a:p>
                <a:endParaRPr lang="cs-CZ" sz="1000" dirty="0"/>
              </a:p>
            </p:txBody>
          </p:sp>
        </mc:Choice>
        <mc:Fallback xmlns="">
          <p:sp>
            <p:nvSpPr>
              <p:cNvPr id="9" name="TextovéPole 8">
                <a:extLst>
                  <a:ext uri="{FF2B5EF4-FFF2-40B4-BE49-F238E27FC236}">
                    <a16:creationId xmlns:a16="http://schemas.microsoft.com/office/drawing/2014/main" id="{A2B5C105-90D1-487C-C230-194EE12B5D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805" y="2660865"/>
                <a:ext cx="1913922" cy="1406539"/>
              </a:xfrm>
              <a:prstGeom prst="rect">
                <a:avLst/>
              </a:prstGeom>
              <a:blipFill>
                <a:blip r:embed="rId5"/>
                <a:stretch>
                  <a:fillRect l="-3481" r="-1899"/>
                </a:stretch>
              </a:blipFill>
              <a:ln>
                <a:solidFill>
                  <a:srgbClr val="DC6423"/>
                </a:solidFill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ovéPole 16">
                <a:extLst>
                  <a:ext uri="{FF2B5EF4-FFF2-40B4-BE49-F238E27FC236}">
                    <a16:creationId xmlns:a16="http://schemas.microsoft.com/office/drawing/2014/main" id="{13A8CD71-9293-D7CC-BE68-26EAABEB9F85}"/>
                  </a:ext>
                </a:extLst>
              </p:cNvPr>
              <p:cNvSpPr txBox="1"/>
              <p:nvPr/>
            </p:nvSpPr>
            <p:spPr>
              <a:xfrm>
                <a:off x="285805" y="4153356"/>
                <a:ext cx="2232001" cy="372923"/>
              </a:xfrm>
              <a:prstGeom prst="rect">
                <a:avLst/>
              </a:prstGeom>
              <a:noFill/>
              <a:ln>
                <a:solidFill>
                  <a:srgbClr val="DC6423"/>
                </a:solidFill>
              </a:ln>
            </p:spPr>
            <p:txBody>
              <a:bodyPr wrap="square">
                <a:spAutoFit/>
              </a:bodyPr>
              <a:lstStyle/>
              <a:p>
                <a:pPr marL="171450" indent="-171450">
                  <a:buClr>
                    <a:schemeClr val="bg1"/>
                  </a:buCl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kumimoji="0" lang="el-GR" sz="1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Ω</m:t>
                        </m:r>
                      </m:e>
                      <m:sub>
                        <m:r>
                          <a:rPr kumimoji="0" lang="en-US" sz="1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𝐿𝑁𝑅𝐹</m:t>
                        </m:r>
                      </m:sub>
                    </m:sSub>
                    <m:r>
                      <a:rPr kumimoji="0" lang="en-US" sz="1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=−</m:t>
                    </m:r>
                    <m:f>
                      <m:fPr>
                        <m:ctrlPr>
                          <a:rPr kumimoji="0" lang="en-US" sz="1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kumimoji="0" lang="en-US" sz="1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𝑔</m:t>
                            </m:r>
                          </m:e>
                          <m:sub>
                            <m:r>
                              <a:rPr kumimoji="0" lang="en-US" sz="1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𝑡</m:t>
                            </m:r>
                            <m:r>
                              <a:rPr kumimoji="0" lang="en-US" sz="1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𝜑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kumimoji="0" lang="en-US" sz="1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𝑔</m:t>
                            </m:r>
                          </m:e>
                          <m:sub>
                            <m:r>
                              <a:rPr kumimoji="0" lang="en-US" sz="1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𝜑𝜑</m:t>
                            </m:r>
                          </m:sub>
                        </m:sSub>
                      </m:den>
                    </m:f>
                    <m:r>
                      <a:rPr kumimoji="0" lang="en-US" sz="1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0" lang="en-US" sz="1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1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𝑎</m:t>
                        </m:r>
                        <m:r>
                          <a:rPr kumimoji="0" lang="en-US" sz="1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[</m:t>
                        </m:r>
                        <m:sSub>
                          <m:sSubPr>
                            <m:ctrlPr>
                              <a:rPr kumimoji="0" lang="en-US" sz="1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kumimoji="0" lang="el-GR" sz="1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Δ</m:t>
                            </m:r>
                          </m:e>
                          <m:sub>
                            <m:r>
                              <a:rPr kumimoji="0" lang="en-US" sz="1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sub>
                        </m:sSub>
                        <m:d>
                          <m:dPr>
                            <m:ctrlPr>
                              <a:rPr kumimoji="0" lang="en-US" sz="1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kumimoji="0" lang="en-US" sz="1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</m:ctrlPr>
                              </m:sSupPr>
                              <m:e>
                                <m:r>
                                  <a:rPr kumimoji="0" lang="en-US" sz="1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𝑟</m:t>
                                </m:r>
                              </m:e>
                              <m:sup>
                                <m:r>
                                  <a:rPr kumimoji="0" lang="en-US" sz="1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kumimoji="0" lang="en-US" sz="1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kumimoji="0" lang="en-US" sz="1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</m:ctrlPr>
                              </m:sSupPr>
                              <m:e>
                                <m:r>
                                  <a:rPr kumimoji="0" lang="en-US" sz="1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kumimoji="0" lang="en-US" sz="1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  <m:r>
                          <a:rPr kumimoji="0" lang="en-US" sz="1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−</m:t>
                        </m:r>
                        <m:sSub>
                          <m:sSubPr>
                            <m:ctrlPr>
                              <a:rPr kumimoji="0" lang="en-US" sz="1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kumimoji="0" lang="el-GR" sz="1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Δ</m:t>
                            </m:r>
                          </m:e>
                          <m:sub>
                            <m:r>
                              <a:rPr kumimoji="0" lang="en-US" sz="1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𝑟</m:t>
                            </m:r>
                          </m:sub>
                        </m:sSub>
                        <m:r>
                          <a:rPr kumimoji="0" lang="en-US" sz="1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]</m:t>
                        </m:r>
                      </m:num>
                      <m:den>
                        <m:r>
                          <a:rPr kumimoji="0" lang="en-US" sz="1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𝐴</m:t>
                        </m:r>
                      </m:den>
                    </m:f>
                  </m:oMath>
                </a14:m>
                <a:endParaRPr lang="cs-CZ" dirty="0"/>
              </a:p>
            </p:txBody>
          </p:sp>
        </mc:Choice>
        <mc:Fallback xmlns="">
          <p:sp>
            <p:nvSpPr>
              <p:cNvPr id="17" name="TextovéPole 16">
                <a:extLst>
                  <a:ext uri="{FF2B5EF4-FFF2-40B4-BE49-F238E27FC236}">
                    <a16:creationId xmlns:a16="http://schemas.microsoft.com/office/drawing/2014/main" id="{13A8CD71-9293-D7CC-BE68-26EAABEB9F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805" y="4153356"/>
                <a:ext cx="2232001" cy="37292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rgbClr val="DC6423"/>
                </a:solidFill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ovéPole 20">
                <a:extLst>
                  <a:ext uri="{FF2B5EF4-FFF2-40B4-BE49-F238E27FC236}">
                    <a16:creationId xmlns:a16="http://schemas.microsoft.com/office/drawing/2014/main" id="{64174115-DFF0-961B-2A62-C0E1EE797F29}"/>
                  </a:ext>
                </a:extLst>
              </p:cNvPr>
              <p:cNvSpPr txBox="1"/>
              <p:nvPr/>
            </p:nvSpPr>
            <p:spPr>
              <a:xfrm>
                <a:off x="7108187" y="1272107"/>
                <a:ext cx="487813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(14</m:t>
                      </m:r>
                      <m:r>
                        <a:rPr kumimoji="0" lang="en-US" sz="1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)</m:t>
                      </m:r>
                    </m:oMath>
                  </m:oMathPara>
                </a14:m>
                <a:endParaRPr kumimoji="0" lang="cs-CZ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21" name="TextovéPole 20">
                <a:extLst>
                  <a:ext uri="{FF2B5EF4-FFF2-40B4-BE49-F238E27FC236}">
                    <a16:creationId xmlns:a16="http://schemas.microsoft.com/office/drawing/2014/main" id="{64174115-DFF0-961B-2A62-C0E1EE797F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8187" y="1272107"/>
                <a:ext cx="487813" cy="307777"/>
              </a:xfrm>
              <a:prstGeom prst="rect">
                <a:avLst/>
              </a:prstGeom>
              <a:blipFill>
                <a:blip r:embed="rId7"/>
                <a:stretch>
                  <a:fillRect r="-6250" b="-1000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ovéPole 21">
                <a:extLst>
                  <a:ext uri="{FF2B5EF4-FFF2-40B4-BE49-F238E27FC236}">
                    <a16:creationId xmlns:a16="http://schemas.microsoft.com/office/drawing/2014/main" id="{E342039F-A015-5CEA-1739-07EF977263B9}"/>
                  </a:ext>
                </a:extLst>
              </p:cNvPr>
              <p:cNvSpPr txBox="1"/>
              <p:nvPr/>
            </p:nvSpPr>
            <p:spPr>
              <a:xfrm>
                <a:off x="175649" y="1310964"/>
                <a:ext cx="6052351" cy="2689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dirty="0"/>
                  <a:t>Relation between coordinate components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sz="1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sup>
                    </m:sSup>
                  </m:oMath>
                </a14:m>
                <a:r>
                  <a:rPr lang="en-US" sz="1000" dirty="0"/>
                  <a:t> and locally measured components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sz="10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10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sz="1000" dirty="0"/>
                  <a:t> of  photon’s wave vector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1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acc>
                  </m:oMath>
                </a14:m>
                <a:r>
                  <a:rPr lang="en-US" sz="1000" dirty="0"/>
                  <a:t>:</a:t>
                </a:r>
                <a:endParaRPr lang="cs-CZ" sz="1000" dirty="0"/>
              </a:p>
            </p:txBody>
          </p:sp>
        </mc:Choice>
        <mc:Fallback xmlns="">
          <p:sp>
            <p:nvSpPr>
              <p:cNvPr id="22" name="TextovéPole 21">
                <a:extLst>
                  <a:ext uri="{FF2B5EF4-FFF2-40B4-BE49-F238E27FC236}">
                    <a16:creationId xmlns:a16="http://schemas.microsoft.com/office/drawing/2014/main" id="{E342039F-A015-5CEA-1739-07EF977263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649" y="1310964"/>
                <a:ext cx="6052351" cy="268920"/>
              </a:xfrm>
              <a:prstGeom prst="rect">
                <a:avLst/>
              </a:prstGeom>
              <a:blipFill>
                <a:blip r:embed="rId8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ovéPole 24">
                <a:extLst>
                  <a:ext uri="{FF2B5EF4-FFF2-40B4-BE49-F238E27FC236}">
                    <a16:creationId xmlns:a16="http://schemas.microsoft.com/office/drawing/2014/main" id="{7DE58A84-358C-F57D-90BE-EA84ED222397}"/>
                  </a:ext>
                </a:extLst>
              </p:cNvPr>
              <p:cNvSpPr txBox="1"/>
              <p:nvPr/>
            </p:nvSpPr>
            <p:spPr>
              <a:xfrm>
                <a:off x="177581" y="1511996"/>
                <a:ext cx="2320187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/>
                  <a:t>Locally measured directional angles </a:t>
                </a:r>
                <a14:m>
                  <m:oMath xmlns:m="http://schemas.openxmlformats.org/officeDocument/2006/math">
                    <m:r>
                      <a:rPr lang="en-US" sz="1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sz="1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en-US" sz="1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en-US" sz="1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</m:oMath>
                </a14:m>
                <a:endParaRPr lang="cs-CZ" sz="1000" dirty="0"/>
              </a:p>
            </p:txBody>
          </p:sp>
        </mc:Choice>
        <mc:Fallback xmlns="">
          <p:sp>
            <p:nvSpPr>
              <p:cNvPr id="25" name="TextovéPole 24">
                <a:extLst>
                  <a:ext uri="{FF2B5EF4-FFF2-40B4-BE49-F238E27FC236}">
                    <a16:creationId xmlns:a16="http://schemas.microsoft.com/office/drawing/2014/main" id="{7DE58A84-358C-F57D-90BE-EA84ED2223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581" y="1511996"/>
                <a:ext cx="2320187" cy="246221"/>
              </a:xfrm>
              <a:prstGeom prst="rect">
                <a:avLst/>
              </a:prstGeom>
              <a:blipFill>
                <a:blip r:embed="rId9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9" name="Obrázek 28">
            <a:extLst>
              <a:ext uri="{FF2B5EF4-FFF2-40B4-BE49-F238E27FC236}">
                <a16:creationId xmlns:a16="http://schemas.microsoft.com/office/drawing/2014/main" id="{39111FE0-FB9F-B8D3-A0CE-E33B6EEDD86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74517" y="2102434"/>
            <a:ext cx="2731125" cy="233361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ovéPole 30">
                <a:extLst>
                  <a:ext uri="{FF2B5EF4-FFF2-40B4-BE49-F238E27FC236}">
                    <a16:creationId xmlns:a16="http://schemas.microsoft.com/office/drawing/2014/main" id="{2D154574-B93A-3BC1-4592-EA77FC9785E7}"/>
                  </a:ext>
                </a:extLst>
              </p:cNvPr>
              <p:cNvSpPr txBox="1"/>
              <p:nvPr/>
            </p:nvSpPr>
            <p:spPr>
              <a:xfrm>
                <a:off x="6012000" y="1295438"/>
                <a:ext cx="1008000" cy="296107"/>
              </a:xfrm>
              <a:prstGeom prst="rect">
                <a:avLst/>
              </a:prstGeom>
              <a:noFill/>
              <a:ln>
                <a:solidFill>
                  <a:srgbClr val="DC6423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sz="1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1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𝑘</m:t>
                          </m:r>
                        </m:e>
                        <m:sup>
                          <m:r>
                            <a:rPr kumimoji="0" lang="en-US" sz="1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(</m:t>
                          </m:r>
                          <m:r>
                            <a:rPr kumimoji="0" lang="en-US" sz="1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𝑎</m:t>
                          </m:r>
                          <m:r>
                            <a:rPr kumimoji="0" lang="en-US" sz="1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)</m:t>
                          </m:r>
                        </m:sup>
                      </m:sSup>
                      <m:r>
                        <a:rPr kumimoji="0" lang="en-US" sz="1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sSubSup>
                        <m:sSubSupPr>
                          <m:ctrlPr>
                            <a:rPr kumimoji="0" lang="en-US" sz="1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SupPr>
                        <m:e>
                          <m:r>
                            <a:rPr kumimoji="0" lang="en-US" sz="1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𝜔</m:t>
                          </m:r>
                        </m:e>
                        <m:sub>
                          <m:r>
                            <a:rPr kumimoji="0" lang="en-US" sz="1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𝜇</m:t>
                          </m:r>
                        </m:sub>
                        <m:sup>
                          <m:r>
                            <a:rPr kumimoji="0" lang="en-US" sz="1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(</m:t>
                          </m:r>
                          <m:r>
                            <a:rPr kumimoji="0" lang="en-US" sz="1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𝑎</m:t>
                          </m:r>
                          <m:r>
                            <a:rPr kumimoji="0" lang="en-US" sz="1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)</m:t>
                          </m:r>
                        </m:sup>
                      </m:sSubSup>
                      <m:sSup>
                        <m:sSupPr>
                          <m:ctrlPr>
                            <a:rPr kumimoji="0" lang="en-US" sz="1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1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𝑘</m:t>
                          </m:r>
                        </m:e>
                        <m:sup>
                          <m:r>
                            <a:rPr kumimoji="0" lang="en-US" sz="1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𝜇</m:t>
                          </m:r>
                        </m:sup>
                      </m:sSup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31" name="TextovéPole 30">
                <a:extLst>
                  <a:ext uri="{FF2B5EF4-FFF2-40B4-BE49-F238E27FC236}">
                    <a16:creationId xmlns:a16="http://schemas.microsoft.com/office/drawing/2014/main" id="{2D154574-B93A-3BC1-4592-EA77FC9785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2000" y="1295438"/>
                <a:ext cx="1008000" cy="29610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solidFill>
                  <a:srgbClr val="DC6423"/>
                </a:solidFill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ovéPole 23">
                <a:extLst>
                  <a:ext uri="{FF2B5EF4-FFF2-40B4-BE49-F238E27FC236}">
                    <a16:creationId xmlns:a16="http://schemas.microsoft.com/office/drawing/2014/main" id="{12712B19-FC86-5351-5C66-498ECC1D1F59}"/>
                  </a:ext>
                </a:extLst>
              </p:cNvPr>
              <p:cNvSpPr txBox="1"/>
              <p:nvPr/>
            </p:nvSpPr>
            <p:spPr>
              <a:xfrm>
                <a:off x="2516108" y="1922286"/>
                <a:ext cx="487814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(15</m:t>
                      </m:r>
                      <m:r>
                        <a:rPr kumimoji="0" lang="en-US" sz="1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)</m:t>
                      </m:r>
                    </m:oMath>
                  </m:oMathPara>
                </a14:m>
                <a:endParaRPr kumimoji="0" lang="cs-CZ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24" name="TextovéPole 23">
                <a:extLst>
                  <a:ext uri="{FF2B5EF4-FFF2-40B4-BE49-F238E27FC236}">
                    <a16:creationId xmlns:a16="http://schemas.microsoft.com/office/drawing/2014/main" id="{12712B19-FC86-5351-5C66-498ECC1D1F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6108" y="1922286"/>
                <a:ext cx="487814" cy="307777"/>
              </a:xfrm>
              <a:prstGeom prst="rect">
                <a:avLst/>
              </a:prstGeom>
              <a:blipFill>
                <a:blip r:embed="rId12"/>
                <a:stretch>
                  <a:fillRect r="-5000" b="-784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7" name="TextovéPole 26">
                <a:extLst>
                  <a:ext uri="{FF2B5EF4-FFF2-40B4-BE49-F238E27FC236}">
                    <a16:creationId xmlns:a16="http://schemas.microsoft.com/office/drawing/2014/main" id="{B1851856-F3AE-198A-5F1C-03F99F6BDA20}"/>
                  </a:ext>
                </a:extLst>
              </p:cNvPr>
              <p:cNvSpPr txBox="1"/>
              <p:nvPr/>
            </p:nvSpPr>
            <p:spPr>
              <a:xfrm>
                <a:off x="2523433" y="3115354"/>
                <a:ext cx="487813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(16</m:t>
                      </m:r>
                      <m:r>
                        <a:rPr kumimoji="0" lang="en-US" sz="1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)</m:t>
                      </m:r>
                    </m:oMath>
                  </m:oMathPara>
                </a14:m>
                <a:endParaRPr kumimoji="0" lang="cs-CZ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27" name="TextovéPole 26">
                <a:extLst>
                  <a:ext uri="{FF2B5EF4-FFF2-40B4-BE49-F238E27FC236}">
                    <a16:creationId xmlns:a16="http://schemas.microsoft.com/office/drawing/2014/main" id="{B1851856-F3AE-198A-5F1C-03F99F6BDA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3433" y="3115354"/>
                <a:ext cx="487813" cy="307777"/>
              </a:xfrm>
              <a:prstGeom prst="rect">
                <a:avLst/>
              </a:prstGeom>
              <a:blipFill>
                <a:blip r:embed="rId13"/>
                <a:stretch>
                  <a:fillRect r="-5000" b="-784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5" name="TextovéPole 34">
                <a:extLst>
                  <a:ext uri="{FF2B5EF4-FFF2-40B4-BE49-F238E27FC236}">
                    <a16:creationId xmlns:a16="http://schemas.microsoft.com/office/drawing/2014/main" id="{9145807C-4849-5789-8B88-97E083C16A16}"/>
                  </a:ext>
                </a:extLst>
              </p:cNvPr>
              <p:cNvSpPr txBox="1"/>
              <p:nvPr/>
            </p:nvSpPr>
            <p:spPr>
              <a:xfrm>
                <a:off x="2544265" y="4232096"/>
                <a:ext cx="380347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(1</m:t>
                      </m:r>
                      <m:r>
                        <a:rPr lang="en-US" sz="1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7</m:t>
                      </m:r>
                      <m:r>
                        <a:rPr lang="en-US" sz="1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cs-CZ" sz="1400" dirty="0"/>
              </a:p>
            </p:txBody>
          </p:sp>
        </mc:Choice>
        <mc:Fallback>
          <p:sp>
            <p:nvSpPr>
              <p:cNvPr id="35" name="TextovéPole 34">
                <a:extLst>
                  <a:ext uri="{FF2B5EF4-FFF2-40B4-BE49-F238E27FC236}">
                    <a16:creationId xmlns:a16="http://schemas.microsoft.com/office/drawing/2014/main" id="{9145807C-4849-5789-8B88-97E083C16A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4265" y="4232096"/>
                <a:ext cx="380347" cy="215444"/>
              </a:xfrm>
              <a:prstGeom prst="rect">
                <a:avLst/>
              </a:prstGeom>
              <a:blipFill>
                <a:blip r:embed="rId14"/>
                <a:stretch>
                  <a:fillRect l="-15873" r="-15873" b="-3333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487849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1" y="195487"/>
            <a:ext cx="7272485" cy="288264"/>
          </a:xfrm>
        </p:spPr>
        <p:txBody>
          <a:bodyPr/>
          <a:lstStyle/>
          <a:p>
            <a:r>
              <a:rPr lang="cs-CZ" sz="2000" b="1" dirty="0" err="1">
                <a:solidFill>
                  <a:srgbClr val="DC6423"/>
                </a:solidFill>
              </a:rPr>
              <a:t>LECs</a:t>
            </a:r>
            <a:r>
              <a:rPr lang="cs-CZ" sz="2000" b="1" dirty="0">
                <a:solidFill>
                  <a:srgbClr val="DC6423"/>
                </a:solidFill>
              </a:rPr>
              <a:t>/ </a:t>
            </a:r>
            <a:r>
              <a:rPr lang="cs-CZ" sz="2000" b="1" dirty="0" err="1">
                <a:solidFill>
                  <a:srgbClr val="DC6423"/>
                </a:solidFill>
              </a:rPr>
              <a:t>shadows</a:t>
            </a:r>
            <a:r>
              <a:rPr lang="cs-CZ" sz="2000" b="1" dirty="0">
                <a:solidFill>
                  <a:srgbClr val="DC6423"/>
                </a:solidFill>
              </a:rPr>
              <a:t> </a:t>
            </a:r>
            <a:r>
              <a:rPr lang="cs-CZ" sz="2000" b="1" dirty="0" err="1">
                <a:solidFill>
                  <a:srgbClr val="DC6423"/>
                </a:solidFill>
              </a:rPr>
              <a:t>of</a:t>
            </a:r>
            <a:r>
              <a:rPr lang="cs-CZ" sz="2000" b="1" dirty="0">
                <a:solidFill>
                  <a:srgbClr val="DC6423"/>
                </a:solidFill>
              </a:rPr>
              <a:t> </a:t>
            </a:r>
            <a:r>
              <a:rPr lang="cs-CZ" sz="2000" b="1" dirty="0" err="1">
                <a:solidFill>
                  <a:srgbClr val="DC6423"/>
                </a:solidFill>
              </a:rPr>
              <a:t>KdS</a:t>
            </a:r>
            <a:r>
              <a:rPr lang="cs-CZ" sz="2000" b="1" dirty="0">
                <a:solidFill>
                  <a:srgbClr val="DC6423"/>
                </a:solidFill>
              </a:rPr>
              <a:t> </a:t>
            </a:r>
            <a:r>
              <a:rPr lang="cs-CZ" sz="2000" b="1" dirty="0" err="1">
                <a:solidFill>
                  <a:srgbClr val="DC6423"/>
                </a:solidFill>
              </a:rPr>
              <a:t>naked</a:t>
            </a:r>
            <a:r>
              <a:rPr lang="cs-CZ" sz="2000" b="1" dirty="0">
                <a:solidFill>
                  <a:srgbClr val="DC6423"/>
                </a:solidFill>
              </a:rPr>
              <a:t> </a:t>
            </a:r>
            <a:r>
              <a:rPr lang="cs-CZ" sz="2000" b="1" dirty="0" err="1">
                <a:solidFill>
                  <a:srgbClr val="DC6423"/>
                </a:solidFill>
              </a:rPr>
              <a:t>singulariries</a:t>
            </a:r>
            <a:r>
              <a:rPr lang="en-US" sz="2000" b="1" dirty="0">
                <a:solidFill>
                  <a:srgbClr val="DC6423"/>
                </a:solidFill>
              </a:rPr>
              <a:t>/</a:t>
            </a:r>
            <a:r>
              <a:rPr lang="en-US" sz="2000" b="1" dirty="0" err="1">
                <a:solidFill>
                  <a:srgbClr val="DC6423"/>
                </a:solidFill>
              </a:rPr>
              <a:t>superspinars</a:t>
            </a:r>
            <a:endParaRPr lang="cs-CZ" sz="2000" b="1" dirty="0">
              <a:solidFill>
                <a:srgbClr val="DC6423"/>
              </a:solidFill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fld id="{57DBD558-9A89-4908-A280-976A4358E719}" type="slidenum">
              <a:rPr lang="cs-CZ" altLang="cs-CZ" sz="800" smtClean="0">
                <a:solidFill>
                  <a:srgbClr val="DC64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fld>
            <a:endParaRPr lang="cs-CZ" sz="1400" dirty="0">
              <a:solidFill>
                <a:srgbClr val="DC6423"/>
              </a:solidFill>
              <a:latin typeface="Enriqueta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ovéPole 9">
                <a:extLst>
                  <a:ext uri="{FF2B5EF4-FFF2-40B4-BE49-F238E27FC236}">
                    <a16:creationId xmlns:a16="http://schemas.microsoft.com/office/drawing/2014/main" id="{AE4FF367-8C1B-1AA4-AD03-0A3713A3893E}"/>
                  </a:ext>
                </a:extLst>
              </p:cNvPr>
              <p:cNvSpPr txBox="1"/>
              <p:nvPr/>
            </p:nvSpPr>
            <p:spPr>
              <a:xfrm>
                <a:off x="1121283" y="653552"/>
                <a:ext cx="2949718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z="1000" u="sng" dirty="0"/>
                  <a:t>Class </a:t>
                </a:r>
                <a:r>
                  <a:rPr lang="cs-CZ" sz="1000" u="sng" dirty="0" err="1"/>
                  <a:t>IVa</a:t>
                </a:r>
                <a:r>
                  <a:rPr lang="cs-CZ" sz="1000" u="sng" dirty="0"/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sz="1000" i="1" u="sng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sz="1000" b="0" i="1" u="sng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cs-CZ" sz="1000" b="0" i="1" u="sng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cs-CZ" sz="1000" b="0" i="1" u="sng" smtClean="0">
                        <a:latin typeface="Cambria Math" panose="02040503050406030204" pitchFamily="18" charset="0"/>
                      </a:rPr>
                      <m:t>=1.2, </m:t>
                    </m:r>
                    <m:r>
                      <a:rPr lang="cs-CZ" sz="1000" b="0" i="1" u="sng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cs-CZ" sz="1000" b="0" i="1" u="sng" smtClean="0">
                        <a:latin typeface="Cambria Math" panose="02040503050406030204" pitchFamily="18" charset="0"/>
                      </a:rPr>
                      <m:t>=0.02</m:t>
                    </m:r>
                  </m:oMath>
                </a14:m>
                <a:r>
                  <a:rPr lang="cs-CZ" sz="1000" u="sng" dirty="0"/>
                  <a:t> – NS </a:t>
                </a:r>
                <a:r>
                  <a:rPr lang="cs-CZ" sz="1000" u="sng" dirty="0" err="1"/>
                  <a:t>with</a:t>
                </a:r>
                <a:r>
                  <a:rPr lang="cs-CZ" sz="1000" u="sng" dirty="0"/>
                  <a:t> </a:t>
                </a:r>
                <a:r>
                  <a:rPr lang="cs-CZ" sz="1000" u="sng" dirty="0" err="1"/>
                  <a:t>polar</a:t>
                </a:r>
                <a:r>
                  <a:rPr lang="cs-CZ" sz="1000" u="sng" dirty="0"/>
                  <a:t> </a:t>
                </a:r>
                <a:r>
                  <a:rPr lang="cs-CZ" sz="1000" u="sng" dirty="0" err="1"/>
                  <a:t>SPOs</a:t>
                </a:r>
                <a:r>
                  <a:rPr lang="cs-CZ" sz="1000" u="sng" dirty="0"/>
                  <a:t>:</a:t>
                </a:r>
              </a:p>
            </p:txBody>
          </p:sp>
        </mc:Choice>
        <mc:Fallback xmlns="">
          <p:sp>
            <p:nvSpPr>
              <p:cNvPr id="10" name="TextovéPole 9">
                <a:extLst>
                  <a:ext uri="{FF2B5EF4-FFF2-40B4-BE49-F238E27FC236}">
                    <a16:creationId xmlns:a16="http://schemas.microsoft.com/office/drawing/2014/main" id="{AE4FF367-8C1B-1AA4-AD03-0A3713A389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1283" y="653552"/>
                <a:ext cx="2949718" cy="246221"/>
              </a:xfrm>
              <a:prstGeom prst="rect">
                <a:avLst/>
              </a:prstGeom>
              <a:blipFill>
                <a:blip r:embed="rId3"/>
                <a:stretch>
                  <a:fillRect b="-1219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Obrázek 12">
            <a:extLst>
              <a:ext uri="{FF2B5EF4-FFF2-40B4-BE49-F238E27FC236}">
                <a16:creationId xmlns:a16="http://schemas.microsoft.com/office/drawing/2014/main" id="{02D0D757-FF7F-6A52-D8B5-427F37C7D3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357" y="1261654"/>
            <a:ext cx="862746" cy="89625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ovéPole 13">
                <a:extLst>
                  <a:ext uri="{FF2B5EF4-FFF2-40B4-BE49-F238E27FC236}">
                    <a16:creationId xmlns:a16="http://schemas.microsoft.com/office/drawing/2014/main" id="{ED2B0F6B-D062-DF70-48BA-9BF403C790E6}"/>
                  </a:ext>
                </a:extLst>
              </p:cNvPr>
              <p:cNvSpPr txBox="1"/>
              <p:nvPr/>
            </p:nvSpPr>
            <p:spPr>
              <a:xfrm>
                <a:off x="1050329" y="994836"/>
                <a:ext cx="726545" cy="13324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8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8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en-US" sz="800" b="0" i="1" smtClean="0">
                          <a:latin typeface="Cambria Math" panose="02040503050406030204" pitchFamily="18" charset="0"/>
                        </a:rPr>
                        <m:t>=1.25&lt;</m:t>
                      </m:r>
                      <m:sSubSup>
                        <m:sSubSupPr>
                          <m:ctrlPr>
                            <a:rPr lang="en-US" sz="8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8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800" b="0" i="1" smtClean="0">
                              <a:latin typeface="Cambria Math" panose="02040503050406030204" pitchFamily="18" charset="0"/>
                            </a:rPr>
                            <m:t>𝑒𝑟𝑔</m:t>
                          </m:r>
                        </m:sub>
                        <m:sup>
                          <m:r>
                            <a:rPr lang="en-US" sz="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bSup>
                    </m:oMath>
                  </m:oMathPara>
                </a14:m>
                <a:endParaRPr lang="cs-CZ" sz="800" dirty="0"/>
              </a:p>
            </p:txBody>
          </p:sp>
        </mc:Choice>
        <mc:Fallback xmlns="">
          <p:sp>
            <p:nvSpPr>
              <p:cNvPr id="14" name="TextovéPole 13">
                <a:extLst>
                  <a:ext uri="{FF2B5EF4-FFF2-40B4-BE49-F238E27FC236}">
                    <a16:creationId xmlns:a16="http://schemas.microsoft.com/office/drawing/2014/main" id="{ED2B0F6B-D062-DF70-48BA-9BF403C79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0329" y="994836"/>
                <a:ext cx="726545" cy="133242"/>
              </a:xfrm>
              <a:prstGeom prst="rect">
                <a:avLst/>
              </a:prstGeom>
              <a:blipFill>
                <a:blip r:embed="rId5"/>
                <a:stretch>
                  <a:fillRect l="-840" r="-840" b="-2272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ovéPole 14">
                <a:extLst>
                  <a:ext uri="{FF2B5EF4-FFF2-40B4-BE49-F238E27FC236}">
                    <a16:creationId xmlns:a16="http://schemas.microsoft.com/office/drawing/2014/main" id="{D8900383-6E34-6234-9422-A6573595EC46}"/>
                  </a:ext>
                </a:extLst>
              </p:cNvPr>
              <p:cNvSpPr txBox="1"/>
              <p:nvPr/>
            </p:nvSpPr>
            <p:spPr>
              <a:xfrm>
                <a:off x="298520" y="2135274"/>
                <a:ext cx="684418" cy="12586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sz="8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en-US" sz="8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en-US" sz="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</m:t>
                          </m:r>
                        </m:sup>
                      </m:sSup>
                    </m:oMath>
                  </m:oMathPara>
                </a14:m>
                <a:endParaRPr lang="cs-CZ" sz="800" dirty="0"/>
              </a:p>
            </p:txBody>
          </p:sp>
        </mc:Choice>
        <mc:Fallback xmlns="">
          <p:sp>
            <p:nvSpPr>
              <p:cNvPr id="15" name="TextovéPole 14">
                <a:extLst>
                  <a:ext uri="{FF2B5EF4-FFF2-40B4-BE49-F238E27FC236}">
                    <a16:creationId xmlns:a16="http://schemas.microsoft.com/office/drawing/2014/main" id="{D8900383-6E34-6234-9422-A6573595EC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520" y="2135274"/>
                <a:ext cx="684418" cy="125868"/>
              </a:xfrm>
              <a:prstGeom prst="rect">
                <a:avLst/>
              </a:prstGeom>
              <a:blipFill>
                <a:blip r:embed="rId6"/>
                <a:stretch>
                  <a:fillRect b="-1904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Obrázek 16">
            <a:extLst>
              <a:ext uri="{FF2B5EF4-FFF2-40B4-BE49-F238E27FC236}">
                <a16:creationId xmlns:a16="http://schemas.microsoft.com/office/drawing/2014/main" id="{735EEF0F-B855-DE21-856D-BE2A5147087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17387" y="1261654"/>
            <a:ext cx="936000" cy="100850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ovéPole 17">
                <a:extLst>
                  <a:ext uri="{FF2B5EF4-FFF2-40B4-BE49-F238E27FC236}">
                    <a16:creationId xmlns:a16="http://schemas.microsoft.com/office/drawing/2014/main" id="{9656DF02-C491-9327-CAB2-D9FF6BCC905F}"/>
                  </a:ext>
                </a:extLst>
              </p:cNvPr>
              <p:cNvSpPr txBox="1"/>
              <p:nvPr/>
            </p:nvSpPr>
            <p:spPr>
              <a:xfrm>
                <a:off x="1617387" y="2129545"/>
                <a:ext cx="974369" cy="14061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sz="8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en-US" sz="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800" b="0" i="0" smtClean="0">
                              <a:latin typeface="Cambria Math" panose="02040503050406030204" pitchFamily="18" charset="0"/>
                            </a:rPr>
                            <m:t>max</m:t>
                          </m:r>
                          <m:r>
                            <a:rPr lang="en-US" sz="800" b="0" i="1" smtClean="0">
                              <a:latin typeface="Cambria Math" panose="02040503050406030204" pitchFamily="18" charset="0"/>
                            </a:rPr>
                            <m:t>⁡(</m:t>
                          </m:r>
                          <m:r>
                            <a:rPr lang="en-US" sz="800" b="0" i="1" smtClean="0">
                              <a:latin typeface="Cambria Math" panose="02040503050406030204" pitchFamily="18" charset="0"/>
                            </a:rPr>
                            <m:t>𝑐𝑖𝑟𝑐</m:t>
                          </m:r>
                          <m:r>
                            <a:rPr lang="en-US" sz="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en-US" sz="8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800" b="0" i="1" smtClean="0">
                              <a:latin typeface="Cambria Math" panose="02040503050406030204" pitchFamily="18" charset="0"/>
                            </a:rPr>
                            <m:t>5.7</m:t>
                          </m:r>
                        </m:e>
                        <m:sup>
                          <m:r>
                            <a:rPr lang="en-US" sz="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</m:t>
                          </m:r>
                        </m:sup>
                      </m:sSup>
                    </m:oMath>
                  </m:oMathPara>
                </a14:m>
                <a:endParaRPr lang="cs-CZ" sz="800" dirty="0"/>
              </a:p>
            </p:txBody>
          </p:sp>
        </mc:Choice>
        <mc:Fallback xmlns="">
          <p:sp>
            <p:nvSpPr>
              <p:cNvPr id="18" name="TextovéPole 17">
                <a:extLst>
                  <a:ext uri="{FF2B5EF4-FFF2-40B4-BE49-F238E27FC236}">
                    <a16:creationId xmlns:a16="http://schemas.microsoft.com/office/drawing/2014/main" id="{9656DF02-C491-9327-CAB2-D9FF6BCC90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7387" y="2129545"/>
                <a:ext cx="974369" cy="140616"/>
              </a:xfrm>
              <a:prstGeom prst="rect">
                <a:avLst/>
              </a:prstGeom>
              <a:blipFill>
                <a:blip r:embed="rId8"/>
                <a:stretch>
                  <a:fillRect l="-1875" r="-625" b="-3043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Obrázek 19">
            <a:extLst>
              <a:ext uri="{FF2B5EF4-FFF2-40B4-BE49-F238E27FC236}">
                <a16:creationId xmlns:a16="http://schemas.microsoft.com/office/drawing/2014/main" id="{C49BA707-47DE-A812-A229-B1A50B12069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9357" y="2425057"/>
            <a:ext cx="862746" cy="81850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ovéPole 20">
                <a:extLst>
                  <a:ext uri="{FF2B5EF4-FFF2-40B4-BE49-F238E27FC236}">
                    <a16:creationId xmlns:a16="http://schemas.microsoft.com/office/drawing/2014/main" id="{3502CD2D-099F-2C39-5E65-B4D1931C3CA5}"/>
                  </a:ext>
                </a:extLst>
              </p:cNvPr>
              <p:cNvSpPr txBox="1"/>
              <p:nvPr/>
            </p:nvSpPr>
            <p:spPr>
              <a:xfrm>
                <a:off x="153128" y="3264086"/>
                <a:ext cx="1003159" cy="1388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sz="8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en-US" sz="8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800" b="0" i="1" smtClean="0">
                              <a:latin typeface="Cambria Math" panose="02040503050406030204" pitchFamily="18" charset="0"/>
                            </a:rPr>
                            <m:t>66</m:t>
                          </m:r>
                        </m:e>
                        <m:sup>
                          <m:r>
                            <a:rPr lang="en-US" sz="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</m:t>
                          </m:r>
                        </m:sup>
                      </m:sSup>
                      <m:r>
                        <a:rPr lang="en-US" sz="800" b="0" i="1" smtClean="0">
                          <a:latin typeface="Cambria Math" panose="02040503050406030204" pitchFamily="18" charset="0"/>
                        </a:rPr>
                        <m:t>&gt;</m:t>
                      </m:r>
                      <m:sSub>
                        <m:sSubPr>
                          <m:ctrlPr>
                            <a:rPr lang="en-US" sz="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sz="800" b="0" i="1" smtClean="0">
                              <a:latin typeface="Cambria Math" panose="02040503050406030204" pitchFamily="18" charset="0"/>
                            </a:rPr>
                            <m:t>𝑒𝑟𝑔</m:t>
                          </m:r>
                        </m:sub>
                      </m:sSub>
                      <m:r>
                        <a:rPr lang="en-US" sz="8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800" b="0" i="1" smtClean="0">
                              <a:latin typeface="Cambria Math" panose="02040503050406030204" pitchFamily="18" charset="0"/>
                            </a:rPr>
                            <m:t>22</m:t>
                          </m:r>
                        </m:e>
                        <m:sup>
                          <m:r>
                            <a:rPr lang="en-US" sz="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</m:t>
                          </m:r>
                        </m:sup>
                      </m:sSup>
                    </m:oMath>
                  </m:oMathPara>
                </a14:m>
                <a:endParaRPr lang="cs-CZ" sz="800" dirty="0"/>
              </a:p>
            </p:txBody>
          </p:sp>
        </mc:Choice>
        <mc:Fallback xmlns="">
          <p:sp>
            <p:nvSpPr>
              <p:cNvPr id="21" name="TextovéPole 20">
                <a:extLst>
                  <a:ext uri="{FF2B5EF4-FFF2-40B4-BE49-F238E27FC236}">
                    <a16:creationId xmlns:a16="http://schemas.microsoft.com/office/drawing/2014/main" id="{3502CD2D-099F-2C39-5E65-B4D1931C3C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128" y="3264086"/>
                <a:ext cx="1003159" cy="138821"/>
              </a:xfrm>
              <a:prstGeom prst="rect">
                <a:avLst/>
              </a:prstGeom>
              <a:blipFill>
                <a:blip r:embed="rId10"/>
                <a:stretch>
                  <a:fillRect l="-1818" r="-606" b="-2173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3" name="Obrázek 22">
            <a:extLst>
              <a:ext uri="{FF2B5EF4-FFF2-40B4-BE49-F238E27FC236}">
                <a16:creationId xmlns:a16="http://schemas.microsoft.com/office/drawing/2014/main" id="{E3091D0E-E5CD-5EB6-A31B-E539EBD7B4D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655755" y="2446020"/>
            <a:ext cx="936001" cy="83604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ovéPole 23">
                <a:extLst>
                  <a:ext uri="{FF2B5EF4-FFF2-40B4-BE49-F238E27FC236}">
                    <a16:creationId xmlns:a16="http://schemas.microsoft.com/office/drawing/2014/main" id="{217EEF98-4AC0-B670-F2A6-A95B4373E9AF}"/>
                  </a:ext>
                </a:extLst>
              </p:cNvPr>
              <p:cNvSpPr txBox="1"/>
              <p:nvPr/>
            </p:nvSpPr>
            <p:spPr>
              <a:xfrm>
                <a:off x="1922225" y="3263362"/>
                <a:ext cx="403059" cy="1258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sz="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en-US" sz="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73</m:t>
                          </m:r>
                        </m:e>
                        <m:sup>
                          <m:r>
                            <a:rPr lang="en-US" sz="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</m:t>
                          </m:r>
                        </m:sup>
                      </m:sSup>
                    </m:oMath>
                  </m:oMathPara>
                </a14:m>
                <a:endParaRPr lang="cs-CZ" sz="800" dirty="0"/>
              </a:p>
            </p:txBody>
          </p:sp>
        </mc:Choice>
        <mc:Fallback xmlns="">
          <p:sp>
            <p:nvSpPr>
              <p:cNvPr id="24" name="TextovéPole 23">
                <a:extLst>
                  <a:ext uri="{FF2B5EF4-FFF2-40B4-BE49-F238E27FC236}">
                    <a16:creationId xmlns:a16="http://schemas.microsoft.com/office/drawing/2014/main" id="{217EEF98-4AC0-B670-F2A6-A95B4373E9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2225" y="3263362"/>
                <a:ext cx="403059" cy="125868"/>
              </a:xfrm>
              <a:prstGeom prst="rect">
                <a:avLst/>
              </a:prstGeom>
              <a:blipFill>
                <a:blip r:embed="rId12"/>
                <a:stretch>
                  <a:fillRect l="-6061" r="-3030" b="-1904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6" name="Obrázek 25">
            <a:extLst>
              <a:ext uri="{FF2B5EF4-FFF2-40B4-BE49-F238E27FC236}">
                <a16:creationId xmlns:a16="http://schemas.microsoft.com/office/drawing/2014/main" id="{E429A979-E63A-35F9-BB58-4FBB55F2220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39443" y="3525209"/>
            <a:ext cx="793936" cy="77532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ovéPole 26">
                <a:extLst>
                  <a:ext uri="{FF2B5EF4-FFF2-40B4-BE49-F238E27FC236}">
                    <a16:creationId xmlns:a16="http://schemas.microsoft.com/office/drawing/2014/main" id="{7F43A19C-2299-BB92-7D61-26CA0BF46D0A}"/>
                  </a:ext>
                </a:extLst>
              </p:cNvPr>
              <p:cNvSpPr txBox="1"/>
              <p:nvPr/>
            </p:nvSpPr>
            <p:spPr>
              <a:xfrm>
                <a:off x="453177" y="4383220"/>
                <a:ext cx="403059" cy="1258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sz="800" i="1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en-US" sz="8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sz="8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  <m:r>
                            <a:rPr lang="en-US" sz="800" i="1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en-US" sz="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</m:t>
                          </m:r>
                        </m:sup>
                      </m:sSup>
                    </m:oMath>
                  </m:oMathPara>
                </a14:m>
                <a:endParaRPr lang="cs-CZ" sz="800" dirty="0"/>
              </a:p>
            </p:txBody>
          </p:sp>
        </mc:Choice>
        <mc:Fallback xmlns="">
          <p:sp>
            <p:nvSpPr>
              <p:cNvPr id="27" name="TextovéPole 26">
                <a:extLst>
                  <a:ext uri="{FF2B5EF4-FFF2-40B4-BE49-F238E27FC236}">
                    <a16:creationId xmlns:a16="http://schemas.microsoft.com/office/drawing/2014/main" id="{7F43A19C-2299-BB92-7D61-26CA0BF46D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177" y="4383220"/>
                <a:ext cx="403059" cy="125868"/>
              </a:xfrm>
              <a:prstGeom prst="rect">
                <a:avLst/>
              </a:prstGeom>
              <a:blipFill>
                <a:blip r:embed="rId14"/>
                <a:stretch>
                  <a:fillRect l="-6061" r="-3030" b="-1904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9" name="Obrázek 28">
            <a:extLst>
              <a:ext uri="{FF2B5EF4-FFF2-40B4-BE49-F238E27FC236}">
                <a16:creationId xmlns:a16="http://schemas.microsoft.com/office/drawing/2014/main" id="{CFDA8E0A-82E6-F9F2-C1E4-D6F0D3166B7A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144103" y="1315188"/>
            <a:ext cx="900853" cy="81850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ovéPole 30">
                <a:extLst>
                  <a:ext uri="{FF2B5EF4-FFF2-40B4-BE49-F238E27FC236}">
                    <a16:creationId xmlns:a16="http://schemas.microsoft.com/office/drawing/2014/main" id="{90C34B26-1F35-E046-C744-8AE54A727239}"/>
                  </a:ext>
                </a:extLst>
              </p:cNvPr>
              <p:cNvSpPr txBox="1"/>
              <p:nvPr/>
            </p:nvSpPr>
            <p:spPr>
              <a:xfrm>
                <a:off x="3127661" y="961852"/>
                <a:ext cx="862746" cy="21544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cs-CZ" sz="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𝑟</m:t>
                          </m:r>
                        </m:e>
                        <m:sub>
                          <m:r>
                            <a:rPr kumimoji="0" lang="en-US" sz="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𝑒</m:t>
                          </m:r>
                        </m:sub>
                      </m:sSub>
                      <m:r>
                        <a:rPr kumimoji="0" lang="en-US" sz="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cs-CZ" sz="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3.7</m:t>
                      </m:r>
                      <m:r>
                        <a:rPr kumimoji="0" lang="cs-CZ" sz="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sSub>
                        <m:sSubPr>
                          <m:ctrlPr>
                            <a:rPr kumimoji="0" lang="cs-CZ" sz="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cs-CZ" sz="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kumimoji="0" lang="cs-CZ" sz="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31" name="TextovéPole 30">
                <a:extLst>
                  <a:ext uri="{FF2B5EF4-FFF2-40B4-BE49-F238E27FC236}">
                    <a16:creationId xmlns:a16="http://schemas.microsoft.com/office/drawing/2014/main" id="{90C34B26-1F35-E046-C744-8AE54A7272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7661" y="961852"/>
                <a:ext cx="862746" cy="215444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Přímá spojnice 33">
            <a:extLst>
              <a:ext uri="{FF2B5EF4-FFF2-40B4-BE49-F238E27FC236}">
                <a16:creationId xmlns:a16="http://schemas.microsoft.com/office/drawing/2014/main" id="{34DF19AF-855F-1A6A-2FC8-AC2063C3D9AD}"/>
              </a:ext>
            </a:extLst>
          </p:cNvPr>
          <p:cNvCxnSpPr/>
          <p:nvPr/>
        </p:nvCxnSpPr>
        <p:spPr>
          <a:xfrm>
            <a:off x="2916000" y="1365584"/>
            <a:ext cx="0" cy="28945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ovéPole 35">
                <a:extLst>
                  <a:ext uri="{FF2B5EF4-FFF2-40B4-BE49-F238E27FC236}">
                    <a16:creationId xmlns:a16="http://schemas.microsoft.com/office/drawing/2014/main" id="{A30508DD-0242-2791-1C38-24A609852FF1}"/>
                  </a:ext>
                </a:extLst>
              </p:cNvPr>
              <p:cNvSpPr txBox="1"/>
              <p:nvPr/>
            </p:nvSpPr>
            <p:spPr>
              <a:xfrm>
                <a:off x="3031400" y="2081733"/>
                <a:ext cx="1281700" cy="23294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cs-CZ" sz="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cs-CZ" sz="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𝜃</m:t>
                          </m:r>
                        </m:e>
                        <m:sub>
                          <m:r>
                            <a:rPr kumimoji="0" lang="cs-CZ" sz="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𝑜</m:t>
                          </m:r>
                        </m:sub>
                      </m:sSub>
                      <m:r>
                        <a:rPr kumimoji="0" lang="en-US" sz="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sSub>
                        <m:sSubPr>
                          <m:ctrlPr>
                            <a:rPr lang="en-US" sz="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800">
                              <a:latin typeface="Cambria Math" panose="02040503050406030204" pitchFamily="18" charset="0"/>
                            </a:rPr>
                            <m:t>max</m:t>
                          </m:r>
                          <m:r>
                            <a:rPr lang="en-US" sz="800" i="1">
                              <a:latin typeface="Cambria Math" panose="02040503050406030204" pitchFamily="18" charset="0"/>
                            </a:rPr>
                            <m:t>⁡(</m:t>
                          </m:r>
                          <m:r>
                            <a:rPr lang="en-US" sz="800" i="1">
                              <a:latin typeface="Cambria Math" panose="02040503050406030204" pitchFamily="18" charset="0"/>
                            </a:rPr>
                            <m:t>𝑐𝑖𝑟𝑐</m:t>
                          </m:r>
                          <m:r>
                            <a:rPr lang="en-US" sz="800" i="1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cs-CZ" sz="8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kumimoji="0" lang="en-US" sz="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cs-CZ" sz="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8.3</m:t>
                          </m:r>
                        </m:e>
                        <m:sup>
                          <m:r>
                            <a:rPr kumimoji="0" lang="en-US" sz="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</m:t>
                          </m:r>
                        </m:sup>
                      </m:sSup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36" name="TextovéPole 35">
                <a:extLst>
                  <a:ext uri="{FF2B5EF4-FFF2-40B4-BE49-F238E27FC236}">
                    <a16:creationId xmlns:a16="http://schemas.microsoft.com/office/drawing/2014/main" id="{A30508DD-0242-2791-1C38-24A609852F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1400" y="2081733"/>
                <a:ext cx="1281700" cy="232949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8" name="Obrázek 37">
            <a:extLst>
              <a:ext uri="{FF2B5EF4-FFF2-40B4-BE49-F238E27FC236}">
                <a16:creationId xmlns:a16="http://schemas.microsoft.com/office/drawing/2014/main" id="{14B9EB4D-0AE4-706F-2FFD-9CF7BAD6B6C2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144103" y="2466448"/>
            <a:ext cx="919214" cy="81847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ovéPole 38">
                <a:extLst>
                  <a:ext uri="{FF2B5EF4-FFF2-40B4-BE49-F238E27FC236}">
                    <a16:creationId xmlns:a16="http://schemas.microsoft.com/office/drawing/2014/main" id="{5033E1D8-19D5-D677-2D2C-1A01B6327545}"/>
                  </a:ext>
                </a:extLst>
              </p:cNvPr>
              <p:cNvSpPr txBox="1"/>
              <p:nvPr/>
            </p:nvSpPr>
            <p:spPr>
              <a:xfrm>
                <a:off x="3457396" y="3281594"/>
                <a:ext cx="407226" cy="1258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cs-CZ" sz="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  <m:r>
                        <a:rPr lang="en-US" sz="8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sz="800" b="0" i="1" smtClean="0">
                              <a:latin typeface="Cambria Math" panose="02040503050406030204" pitchFamily="18" charset="0"/>
                            </a:rPr>
                            <m:t>64</m:t>
                          </m:r>
                        </m:e>
                        <m:sup>
                          <m:r>
                            <a:rPr lang="en-US" sz="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</m:t>
                          </m:r>
                        </m:sup>
                      </m:sSup>
                    </m:oMath>
                  </m:oMathPara>
                </a14:m>
                <a:endParaRPr lang="cs-CZ" sz="800" dirty="0"/>
              </a:p>
            </p:txBody>
          </p:sp>
        </mc:Choice>
        <mc:Fallback xmlns="">
          <p:sp>
            <p:nvSpPr>
              <p:cNvPr id="39" name="TextovéPole 38">
                <a:extLst>
                  <a:ext uri="{FF2B5EF4-FFF2-40B4-BE49-F238E27FC236}">
                    <a16:creationId xmlns:a16="http://schemas.microsoft.com/office/drawing/2014/main" id="{5033E1D8-19D5-D677-2D2C-1A01B63275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7396" y="3281594"/>
                <a:ext cx="407226" cy="125868"/>
              </a:xfrm>
              <a:prstGeom prst="rect">
                <a:avLst/>
              </a:prstGeom>
              <a:blipFill>
                <a:blip r:embed="rId19"/>
                <a:stretch>
                  <a:fillRect l="-5970" r="-2985" b="-1904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1" name="Obrázek 40">
            <a:extLst>
              <a:ext uri="{FF2B5EF4-FFF2-40B4-BE49-F238E27FC236}">
                <a16:creationId xmlns:a16="http://schemas.microsoft.com/office/drawing/2014/main" id="{139EBD21-60AA-1A7A-CB16-3210ECB16531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3262715" y="3477599"/>
            <a:ext cx="877123" cy="81847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ovéPole 42">
                <a:extLst>
                  <a:ext uri="{FF2B5EF4-FFF2-40B4-BE49-F238E27FC236}">
                    <a16:creationId xmlns:a16="http://schemas.microsoft.com/office/drawing/2014/main" id="{41BE7B83-4E26-BFA5-E940-0CB05B6513EC}"/>
                  </a:ext>
                </a:extLst>
              </p:cNvPr>
              <p:cNvSpPr txBox="1"/>
              <p:nvPr/>
            </p:nvSpPr>
            <p:spPr>
              <a:xfrm>
                <a:off x="3299933" y="4270549"/>
                <a:ext cx="720000" cy="21820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cs-CZ" sz="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cs-CZ" sz="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𝜃</m:t>
                          </m:r>
                        </m:e>
                        <m:sub>
                          <m:r>
                            <a:rPr kumimoji="0" lang="cs-CZ" sz="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𝑜</m:t>
                          </m:r>
                        </m:sub>
                      </m:sSub>
                      <m:r>
                        <a:rPr kumimoji="0" lang="en-US" sz="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sSup>
                        <m:sSupPr>
                          <m:ctrlPr>
                            <a:rPr kumimoji="0" lang="en-US" sz="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cs-CZ" sz="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9</m:t>
                          </m:r>
                          <m:r>
                            <a:rPr kumimoji="0" lang="en-US" sz="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0</m:t>
                          </m:r>
                        </m:e>
                        <m:sup>
                          <m:r>
                            <a:rPr kumimoji="0" lang="en-US" sz="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°</m:t>
                          </m:r>
                        </m:sup>
                      </m:sSup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43" name="TextovéPole 42">
                <a:extLst>
                  <a:ext uri="{FF2B5EF4-FFF2-40B4-BE49-F238E27FC236}">
                    <a16:creationId xmlns:a16="http://schemas.microsoft.com/office/drawing/2014/main" id="{41BE7B83-4E26-BFA5-E940-0CB05B6513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9933" y="4270549"/>
                <a:ext cx="720000" cy="218201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ovéPole 45">
                <a:extLst>
                  <a:ext uri="{FF2B5EF4-FFF2-40B4-BE49-F238E27FC236}">
                    <a16:creationId xmlns:a16="http://schemas.microsoft.com/office/drawing/2014/main" id="{0B09A99D-45A7-167C-C533-910764F997BE}"/>
                  </a:ext>
                </a:extLst>
              </p:cNvPr>
              <p:cNvSpPr txBox="1"/>
              <p:nvPr/>
            </p:nvSpPr>
            <p:spPr>
              <a:xfrm>
                <a:off x="4768734" y="670870"/>
                <a:ext cx="3115266" cy="2462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cs-CZ" sz="1000" b="0" i="0" u="sng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/>
                    <a:ea typeface="+mn-ea"/>
                    <a:cs typeface="+mn-cs"/>
                  </a:rPr>
                  <a:t>Class</a:t>
                </a:r>
                <a:r>
                  <a:rPr kumimoji="0" lang="cs-CZ" sz="1000" b="0" i="0" u="sng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/>
                    <a:ea typeface="+mn-ea"/>
                    <a:cs typeface="+mn-cs"/>
                  </a:rPr>
                  <a:t> </a:t>
                </a:r>
                <a:r>
                  <a:rPr kumimoji="0" lang="cs-CZ" sz="1000" b="0" i="0" u="sng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/>
                    <a:ea typeface="+mn-ea"/>
                    <a:cs typeface="+mn-cs"/>
                  </a:rPr>
                  <a:t>IVb</a:t>
                </a:r>
                <a:r>
                  <a:rPr kumimoji="0" lang="cs-CZ" sz="1000" b="0" i="0" u="sng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/>
                    <a:ea typeface="+mn-ea"/>
                    <a:cs typeface="+mn-cs"/>
                  </a:rPr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cs-CZ" sz="1000" b="0" i="1" u="sng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cs-CZ" sz="1000" b="0" i="1" u="sng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𝑎</m:t>
                        </m:r>
                      </m:e>
                      <m:sup>
                        <m:r>
                          <a:rPr kumimoji="0" lang="cs-CZ" sz="1000" b="0" i="1" u="sng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sup>
                    </m:sSup>
                    <m:r>
                      <a:rPr kumimoji="0" lang="cs-CZ" sz="1000" b="0" i="1" u="sng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=2, </m:t>
                    </m:r>
                    <m:r>
                      <a:rPr kumimoji="0" lang="cs-CZ" sz="1000" b="0" i="1" u="sng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𝑦</m:t>
                    </m:r>
                    <m:r>
                      <a:rPr kumimoji="0" lang="cs-CZ" sz="1000" b="0" i="1" u="sng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=0.02</m:t>
                    </m:r>
                  </m:oMath>
                </a14:m>
                <a:r>
                  <a:rPr kumimoji="0" lang="cs-CZ" sz="1000" b="0" i="0" u="sng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/>
                    <a:ea typeface="+mn-ea"/>
                    <a:cs typeface="+mn-cs"/>
                  </a:rPr>
                  <a:t> – NS </a:t>
                </a:r>
                <a:r>
                  <a:rPr kumimoji="0" lang="cs-CZ" sz="1000" b="0" i="0" u="sng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/>
                    <a:ea typeface="+mn-ea"/>
                    <a:cs typeface="+mn-cs"/>
                  </a:rPr>
                  <a:t>with</a:t>
                </a:r>
                <a:r>
                  <a:rPr kumimoji="0" lang="cs-CZ" sz="1000" b="0" i="0" u="sng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/>
                    <a:ea typeface="+mn-ea"/>
                    <a:cs typeface="+mn-cs"/>
                  </a:rPr>
                  <a:t> no </a:t>
                </a:r>
                <a:r>
                  <a:rPr kumimoji="0" lang="cs-CZ" sz="1000" b="0" i="0" u="sng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/>
                    <a:ea typeface="+mn-ea"/>
                    <a:cs typeface="+mn-cs"/>
                  </a:rPr>
                  <a:t>polar</a:t>
                </a:r>
                <a:r>
                  <a:rPr kumimoji="0" lang="cs-CZ" sz="1000" b="0" i="0" u="sng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/>
                    <a:ea typeface="+mn-ea"/>
                    <a:cs typeface="+mn-cs"/>
                  </a:rPr>
                  <a:t> </a:t>
                </a:r>
                <a:r>
                  <a:rPr kumimoji="0" lang="cs-CZ" sz="1000" b="0" i="0" u="sng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/>
                    <a:ea typeface="+mn-ea"/>
                    <a:cs typeface="+mn-cs"/>
                  </a:rPr>
                  <a:t>SPOs</a:t>
                </a:r>
                <a:r>
                  <a:rPr kumimoji="0" lang="cs-CZ" sz="1000" b="0" i="0" u="sng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/>
                    <a:ea typeface="+mn-ea"/>
                    <a:cs typeface="+mn-cs"/>
                  </a:rPr>
                  <a:t>:</a:t>
                </a:r>
              </a:p>
            </p:txBody>
          </p:sp>
        </mc:Choice>
        <mc:Fallback xmlns="">
          <p:sp>
            <p:nvSpPr>
              <p:cNvPr id="46" name="TextovéPole 45">
                <a:extLst>
                  <a:ext uri="{FF2B5EF4-FFF2-40B4-BE49-F238E27FC236}">
                    <a16:creationId xmlns:a16="http://schemas.microsoft.com/office/drawing/2014/main" id="{0B09A99D-45A7-167C-C533-910764F997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8734" y="670870"/>
                <a:ext cx="3115266" cy="246221"/>
              </a:xfrm>
              <a:prstGeom prst="rect">
                <a:avLst/>
              </a:prstGeom>
              <a:blipFill>
                <a:blip r:embed="rId22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8" name="Obrázek 47">
            <a:extLst>
              <a:ext uri="{FF2B5EF4-FFF2-40B4-BE49-F238E27FC236}">
                <a16:creationId xmlns:a16="http://schemas.microsoft.com/office/drawing/2014/main" id="{4D9BE9A4-9B11-100A-477C-58DCE4167D67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5596128" y="1367514"/>
            <a:ext cx="907222" cy="81850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ovéPole 49">
                <a:extLst>
                  <a:ext uri="{FF2B5EF4-FFF2-40B4-BE49-F238E27FC236}">
                    <a16:creationId xmlns:a16="http://schemas.microsoft.com/office/drawing/2014/main" id="{B6688974-77AB-37DB-DC1A-B466D2A26E94}"/>
                  </a:ext>
                </a:extLst>
              </p:cNvPr>
              <p:cNvSpPr txBox="1"/>
              <p:nvPr/>
            </p:nvSpPr>
            <p:spPr>
              <a:xfrm>
                <a:off x="5596128" y="965110"/>
                <a:ext cx="907222" cy="21544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cs-CZ" sz="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𝑟</m:t>
                          </m:r>
                        </m:e>
                        <m:sub>
                          <m:r>
                            <a:rPr kumimoji="0" lang="en-US" sz="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𝑒</m:t>
                          </m:r>
                        </m:sub>
                      </m:sSub>
                      <m:r>
                        <a:rPr kumimoji="0" lang="en-US" sz="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cs-CZ" sz="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3.7</m:t>
                      </m:r>
                      <m:r>
                        <a:rPr kumimoji="0" lang="cs-CZ" sz="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≈</m:t>
                      </m:r>
                      <m:sSub>
                        <m:sSubPr>
                          <m:ctrlPr>
                            <a:rPr kumimoji="0" lang="cs-CZ" sz="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cs-CZ" sz="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𝑟</m:t>
                          </m:r>
                        </m:e>
                        <m:sub>
                          <m:r>
                            <a:rPr kumimoji="0" lang="cs-CZ" sz="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50" name="TextovéPole 49">
                <a:extLst>
                  <a:ext uri="{FF2B5EF4-FFF2-40B4-BE49-F238E27FC236}">
                    <a16:creationId xmlns:a16="http://schemas.microsoft.com/office/drawing/2014/main" id="{B6688974-77AB-37DB-DC1A-B466D2A26E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6128" y="965110"/>
                <a:ext cx="907222" cy="215444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ovéPole 51">
                <a:extLst>
                  <a:ext uri="{FF2B5EF4-FFF2-40B4-BE49-F238E27FC236}">
                    <a16:creationId xmlns:a16="http://schemas.microsoft.com/office/drawing/2014/main" id="{7F4BA26A-05E5-B605-F928-01A1E9D1672F}"/>
                  </a:ext>
                </a:extLst>
              </p:cNvPr>
              <p:cNvSpPr txBox="1"/>
              <p:nvPr/>
            </p:nvSpPr>
            <p:spPr>
              <a:xfrm>
                <a:off x="5437740" y="2105082"/>
                <a:ext cx="1223998" cy="23294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cs-CZ" sz="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cs-CZ" sz="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𝜃</m:t>
                          </m:r>
                        </m:e>
                        <m:sub>
                          <m:r>
                            <a:rPr kumimoji="0" lang="cs-CZ" sz="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𝑜</m:t>
                          </m:r>
                        </m:sub>
                      </m:sSub>
                      <m:r>
                        <a:rPr kumimoji="0" lang="en-US" sz="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sSub>
                        <m:sSubPr>
                          <m:ctrlPr>
                            <a:rPr kumimoji="0" lang="en-US" sz="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𝜃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kumimoji="0" lang="en-US" sz="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m</m:t>
                          </m:r>
                          <m:r>
                            <a:rPr kumimoji="0" lang="cs-CZ" sz="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𝑖𝑛</m:t>
                          </m:r>
                          <m:r>
                            <a:rPr kumimoji="0" lang="en-US" sz="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(</m:t>
                          </m:r>
                          <m:r>
                            <a:rPr kumimoji="0" lang="cs-CZ" sz="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𝑎</m:t>
                          </m:r>
                          <m:r>
                            <a:rPr kumimoji="0" lang="en-US" sz="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𝑟𝑐</m:t>
                          </m:r>
                          <m:r>
                            <a:rPr kumimoji="0" lang="en-US" sz="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)</m:t>
                          </m:r>
                        </m:sub>
                      </m:sSub>
                      <m:r>
                        <a:rPr kumimoji="0" lang="cs-CZ" sz="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sSup>
                        <m:sSupPr>
                          <m:ctrlPr>
                            <a:rPr kumimoji="0" lang="en-US" sz="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cs-CZ" sz="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21.8</m:t>
                          </m:r>
                        </m:e>
                        <m:sup>
                          <m:r>
                            <a:rPr kumimoji="0" lang="en-US" sz="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°</m:t>
                          </m:r>
                        </m:sup>
                      </m:sSup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52" name="TextovéPole 51">
                <a:extLst>
                  <a:ext uri="{FF2B5EF4-FFF2-40B4-BE49-F238E27FC236}">
                    <a16:creationId xmlns:a16="http://schemas.microsoft.com/office/drawing/2014/main" id="{7F4BA26A-05E5-B605-F928-01A1E9D167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7740" y="2105082"/>
                <a:ext cx="1223998" cy="232949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4" name="Obrázek 53">
            <a:extLst>
              <a:ext uri="{FF2B5EF4-FFF2-40B4-BE49-F238E27FC236}">
                <a16:creationId xmlns:a16="http://schemas.microsoft.com/office/drawing/2014/main" id="{AA438D0C-5D34-4587-8080-1B8B6D88D97F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5607828" y="2911251"/>
            <a:ext cx="914799" cy="91479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ovéPole 55">
                <a:extLst>
                  <a:ext uri="{FF2B5EF4-FFF2-40B4-BE49-F238E27FC236}">
                    <a16:creationId xmlns:a16="http://schemas.microsoft.com/office/drawing/2014/main" id="{D604F4D3-4A55-1A49-3E71-71DD1629805D}"/>
                  </a:ext>
                </a:extLst>
              </p:cNvPr>
              <p:cNvSpPr txBox="1"/>
              <p:nvPr/>
            </p:nvSpPr>
            <p:spPr>
              <a:xfrm>
                <a:off x="5437740" y="3826050"/>
                <a:ext cx="1223998" cy="23294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cs-CZ" sz="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cs-CZ" sz="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kumimoji="0" lang="cs-CZ" sz="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  <m:r>
                        <a:rPr kumimoji="0" lang="en-US" sz="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kumimoji="0" lang="en-US" sz="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0" lang="cs-CZ" sz="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45</m:t>
                          </m:r>
                        </m:e>
                        <m:sup>
                          <m:r>
                            <a:rPr kumimoji="0" lang="en-US" sz="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</m:t>
                          </m:r>
                        </m:sup>
                      </m:sSup>
                      <m:r>
                        <a:rPr kumimoji="0" lang="en-US" sz="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</m:t>
                      </m:r>
                      <m:sSub>
                        <m:sSubPr>
                          <m:ctrlPr>
                            <a:rPr lang="en-US" sz="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m</m:t>
                          </m:r>
                          <m:r>
                            <a:rPr lang="cs-CZ" sz="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𝑖𝑛</m:t>
                          </m:r>
                          <m:r>
                            <a:rPr lang="en-US" sz="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cs-CZ" sz="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𝑟𝑐</m:t>
                          </m:r>
                          <m:r>
                            <a:rPr lang="en-US" sz="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</m:oMath>
                  </m:oMathPara>
                </a14:m>
                <a:endParaRPr lang="cs-CZ" sz="800" dirty="0"/>
              </a:p>
            </p:txBody>
          </p:sp>
        </mc:Choice>
        <mc:Fallback xmlns="">
          <p:sp>
            <p:nvSpPr>
              <p:cNvPr id="56" name="TextovéPole 55">
                <a:extLst>
                  <a:ext uri="{FF2B5EF4-FFF2-40B4-BE49-F238E27FC236}">
                    <a16:creationId xmlns:a16="http://schemas.microsoft.com/office/drawing/2014/main" id="{D604F4D3-4A55-1A49-3E71-71DD162980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7740" y="3826050"/>
                <a:ext cx="1223998" cy="232949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8" name="Přímá spojnice 57">
            <a:extLst>
              <a:ext uri="{FF2B5EF4-FFF2-40B4-BE49-F238E27FC236}">
                <a16:creationId xmlns:a16="http://schemas.microsoft.com/office/drawing/2014/main" id="{2AC8669A-50F2-A882-1497-CF44C7C74B1F}"/>
              </a:ext>
            </a:extLst>
          </p:cNvPr>
          <p:cNvCxnSpPr>
            <a:cxnSpLocks/>
          </p:cNvCxnSpPr>
          <p:nvPr/>
        </p:nvCxnSpPr>
        <p:spPr>
          <a:xfrm>
            <a:off x="4572000" y="899773"/>
            <a:ext cx="0" cy="338179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2" name="Obrázek 71">
            <a:extLst>
              <a:ext uri="{FF2B5EF4-FFF2-40B4-BE49-F238E27FC236}">
                <a16:creationId xmlns:a16="http://schemas.microsoft.com/office/drawing/2014/main" id="{57F87B2F-5F4D-B81E-7033-A8D5E6DD24A1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7292901" y="1106409"/>
            <a:ext cx="1315254" cy="1339611"/>
          </a:xfrm>
          <a:prstGeom prst="rect">
            <a:avLst/>
          </a:prstGeom>
          <a:ln>
            <a:solidFill>
              <a:srgbClr val="DC6423"/>
            </a:solidFill>
          </a:ln>
        </p:spPr>
      </p:pic>
      <p:cxnSp>
        <p:nvCxnSpPr>
          <p:cNvPr id="74" name="Přímá spojnice 73">
            <a:extLst>
              <a:ext uri="{FF2B5EF4-FFF2-40B4-BE49-F238E27FC236}">
                <a16:creationId xmlns:a16="http://schemas.microsoft.com/office/drawing/2014/main" id="{74A9CB4F-DADE-07ED-0AF9-6F0999A34BB6}"/>
              </a:ext>
            </a:extLst>
          </p:cNvPr>
          <p:cNvCxnSpPr>
            <a:cxnSpLocks/>
          </p:cNvCxnSpPr>
          <p:nvPr/>
        </p:nvCxnSpPr>
        <p:spPr>
          <a:xfrm>
            <a:off x="7092000" y="1347788"/>
            <a:ext cx="0" cy="29125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ovéPole 76">
            <a:extLst>
              <a:ext uri="{FF2B5EF4-FFF2-40B4-BE49-F238E27FC236}">
                <a16:creationId xmlns:a16="http://schemas.microsoft.com/office/drawing/2014/main" id="{68799350-469E-A575-046E-414ABE3ECE8B}"/>
              </a:ext>
            </a:extLst>
          </p:cNvPr>
          <p:cNvSpPr txBox="1"/>
          <p:nvPr/>
        </p:nvSpPr>
        <p:spPr>
          <a:xfrm>
            <a:off x="7590620" y="2422845"/>
            <a:ext cx="68800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Class </a:t>
            </a:r>
            <a:r>
              <a:rPr lang="en-US" sz="1000" dirty="0" err="1"/>
              <a:t>IVa</a:t>
            </a:r>
            <a:endParaRPr lang="cs-CZ" sz="1000" dirty="0"/>
          </a:p>
        </p:txBody>
      </p:sp>
      <p:pic>
        <p:nvPicPr>
          <p:cNvPr id="79" name="Obrázek 78">
            <a:extLst>
              <a:ext uri="{FF2B5EF4-FFF2-40B4-BE49-F238E27FC236}">
                <a16:creationId xmlns:a16="http://schemas.microsoft.com/office/drawing/2014/main" id="{4018B9D7-5DD9-F2CC-A9BE-CFF8937C187E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7292901" y="2748569"/>
            <a:ext cx="1315254" cy="1293954"/>
          </a:xfrm>
          <a:prstGeom prst="rect">
            <a:avLst/>
          </a:prstGeom>
          <a:ln>
            <a:solidFill>
              <a:srgbClr val="DC6423"/>
            </a:solidFill>
          </a:ln>
        </p:spPr>
      </p:pic>
      <p:sp>
        <p:nvSpPr>
          <p:cNvPr id="81" name="TextovéPole 80">
            <a:extLst>
              <a:ext uri="{FF2B5EF4-FFF2-40B4-BE49-F238E27FC236}">
                <a16:creationId xmlns:a16="http://schemas.microsoft.com/office/drawing/2014/main" id="{F238D640-D8A7-ECFF-A887-16B0C62D16B6}"/>
              </a:ext>
            </a:extLst>
          </p:cNvPr>
          <p:cNvSpPr txBox="1"/>
          <p:nvPr/>
        </p:nvSpPr>
        <p:spPr>
          <a:xfrm>
            <a:off x="7543308" y="4119814"/>
            <a:ext cx="814439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Class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IVb</a:t>
            </a:r>
            <a:endParaRPr kumimoji="0" lang="cs-CZ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71381F23-A40C-5289-16F6-F0BEA53700C7}"/>
              </a:ext>
            </a:extLst>
          </p:cNvPr>
          <p:cNvSpPr txBox="1"/>
          <p:nvPr/>
        </p:nvSpPr>
        <p:spPr>
          <a:xfrm>
            <a:off x="1156690" y="4521646"/>
            <a:ext cx="4764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 err="1">
                <a:solidFill>
                  <a:srgbClr val="DC6423"/>
                </a:solidFill>
              </a:rPr>
              <a:t>LECs</a:t>
            </a:r>
            <a:endParaRPr lang="cs-CZ" sz="1000" dirty="0">
              <a:solidFill>
                <a:srgbClr val="DC6423"/>
              </a:solidFill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7658FB55-3C26-F21D-5857-BFEB3A4FB73D}"/>
              </a:ext>
            </a:extLst>
          </p:cNvPr>
          <p:cNvSpPr txBox="1"/>
          <p:nvPr/>
        </p:nvSpPr>
        <p:spPr>
          <a:xfrm>
            <a:off x="3306138" y="4487260"/>
            <a:ext cx="64793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 err="1">
                <a:solidFill>
                  <a:srgbClr val="DC6423"/>
                </a:solidFill>
              </a:rPr>
              <a:t>Shadows</a:t>
            </a:r>
            <a:endParaRPr lang="cs-CZ" sz="1000" dirty="0">
              <a:solidFill>
                <a:srgbClr val="DC6423"/>
              </a:solidFill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349984B1-0969-C038-27E2-0B7BB3BDE0E2}"/>
              </a:ext>
            </a:extLst>
          </p:cNvPr>
          <p:cNvSpPr txBox="1"/>
          <p:nvPr/>
        </p:nvSpPr>
        <p:spPr>
          <a:xfrm>
            <a:off x="5668852" y="4465091"/>
            <a:ext cx="875129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DC6423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Shadows</a:t>
            </a:r>
            <a:endParaRPr kumimoji="0" lang="cs-CZ" sz="1000" b="0" i="0" u="none" strike="noStrike" kern="1200" cap="none" spc="0" normalizeH="0" baseline="0" noProof="0" dirty="0">
              <a:ln>
                <a:noFill/>
              </a:ln>
              <a:solidFill>
                <a:srgbClr val="DC6423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B26E8226-A051-425F-944A-3DBEA6572527}"/>
              </a:ext>
            </a:extLst>
          </p:cNvPr>
          <p:cNvSpPr/>
          <p:nvPr/>
        </p:nvSpPr>
        <p:spPr>
          <a:xfrm>
            <a:off x="1834694" y="3651750"/>
            <a:ext cx="143999" cy="12586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8BF5BECA-8284-563B-DC42-5CF0EC1460F3}"/>
              </a:ext>
            </a:extLst>
          </p:cNvPr>
          <p:cNvSpPr/>
          <p:nvPr/>
        </p:nvSpPr>
        <p:spPr>
          <a:xfrm>
            <a:off x="1833669" y="3897228"/>
            <a:ext cx="143999" cy="12586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BADC22FC-ADFF-1233-6857-07788F1989C8}"/>
              </a:ext>
            </a:extLst>
          </p:cNvPr>
          <p:cNvSpPr/>
          <p:nvPr/>
        </p:nvSpPr>
        <p:spPr>
          <a:xfrm>
            <a:off x="1830690" y="4142707"/>
            <a:ext cx="143999" cy="125868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ovéPole 15">
                <a:extLst>
                  <a:ext uri="{FF2B5EF4-FFF2-40B4-BE49-F238E27FC236}">
                    <a16:creationId xmlns:a16="http://schemas.microsoft.com/office/drawing/2014/main" id="{A30A5109-EC4C-1690-202B-EB92F4ADA79A}"/>
                  </a:ext>
                </a:extLst>
              </p:cNvPr>
              <p:cNvSpPr txBox="1"/>
              <p:nvPr/>
            </p:nvSpPr>
            <p:spPr>
              <a:xfrm>
                <a:off x="2041770" y="3638740"/>
                <a:ext cx="451790" cy="1538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1000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1000" b="0" i="1" smtClean="0">
                          <a:latin typeface="Cambria Math" panose="02040503050406030204" pitchFamily="18" charset="0"/>
                        </a:rPr>
                        <m:t>=0.1</m:t>
                      </m:r>
                    </m:oMath>
                  </m:oMathPara>
                </a14:m>
                <a:endParaRPr lang="cs-CZ" sz="1000" dirty="0"/>
              </a:p>
            </p:txBody>
          </p:sp>
        </mc:Choice>
        <mc:Fallback xmlns="">
          <p:sp>
            <p:nvSpPr>
              <p:cNvPr id="16" name="TextovéPole 15">
                <a:extLst>
                  <a:ext uri="{FF2B5EF4-FFF2-40B4-BE49-F238E27FC236}">
                    <a16:creationId xmlns:a16="http://schemas.microsoft.com/office/drawing/2014/main" id="{A30A5109-EC4C-1690-202B-EB92F4ADA7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1770" y="3638740"/>
                <a:ext cx="451790" cy="153888"/>
              </a:xfrm>
              <a:prstGeom prst="rect">
                <a:avLst/>
              </a:prstGeom>
              <a:blipFill>
                <a:blip r:embed="rId30"/>
                <a:stretch>
                  <a:fillRect l="-6757" r="-6757" b="-800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ovéPole 18">
            <a:extLst>
              <a:ext uri="{FF2B5EF4-FFF2-40B4-BE49-F238E27FC236}">
                <a16:creationId xmlns:a16="http://schemas.microsoft.com/office/drawing/2014/main" id="{A444B129-E857-6633-7993-71B73F0B47BF}"/>
              </a:ext>
            </a:extLst>
          </p:cNvPr>
          <p:cNvSpPr txBox="1"/>
          <p:nvPr/>
        </p:nvSpPr>
        <p:spPr>
          <a:xfrm>
            <a:off x="1991888" y="3844106"/>
            <a:ext cx="47000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R = 0</a:t>
            </a:r>
            <a:endParaRPr lang="cs-CZ" sz="1000" dirty="0"/>
          </a:p>
        </p:txBody>
      </p:sp>
      <p:sp>
        <p:nvSpPr>
          <p:cNvPr id="22" name="TextovéPole 21">
            <a:extLst>
              <a:ext uri="{FF2B5EF4-FFF2-40B4-BE49-F238E27FC236}">
                <a16:creationId xmlns:a16="http://schemas.microsoft.com/office/drawing/2014/main" id="{A18DA6CE-1704-9825-CFA2-089B2312D384}"/>
              </a:ext>
            </a:extLst>
          </p:cNvPr>
          <p:cNvSpPr txBox="1"/>
          <p:nvPr/>
        </p:nvSpPr>
        <p:spPr>
          <a:xfrm>
            <a:off x="2014326" y="4082530"/>
            <a:ext cx="42832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r &lt; 0</a:t>
            </a:r>
            <a:endParaRPr lang="cs-CZ" sz="1000" dirty="0"/>
          </a:p>
        </p:txBody>
      </p:sp>
    </p:spTree>
    <p:extLst>
      <p:ext uri="{BB962C8B-B14F-4D97-AF65-F5344CB8AC3E}">
        <p14:creationId xmlns:p14="http://schemas.microsoft.com/office/powerpoint/2010/main" val="2795212683"/>
      </p:ext>
    </p:extLst>
  </p:cSld>
  <p:clrMapOvr>
    <a:masterClrMapping/>
  </p:clrMapOvr>
</p:sld>
</file>

<file path=ppt/theme/theme1.xml><?xml version="1.0" encoding="utf-8"?>
<a:theme xmlns:a="http://schemas.openxmlformats.org/drawingml/2006/main" name="SLU">
  <a:themeElements>
    <a:clrScheme name="Fakulty">
      <a:dk1>
        <a:sysClr val="windowText" lastClr="000000"/>
      </a:dk1>
      <a:lt1>
        <a:sysClr val="window" lastClr="FFFFFF"/>
      </a:lt1>
      <a:dk2>
        <a:srgbClr val="882335"/>
      </a:dk2>
      <a:lt2>
        <a:srgbClr val="4A245E"/>
      </a:lt2>
      <a:accent1>
        <a:srgbClr val="1F4878"/>
      </a:accent1>
      <a:accent2>
        <a:srgbClr val="0D5643"/>
      </a:accent2>
      <a:accent3>
        <a:srgbClr val="877514"/>
      </a:accent3>
      <a:accent4>
        <a:srgbClr val="971F2E"/>
      </a:accent4>
      <a:accent5>
        <a:srgbClr val="6B2E6E"/>
      </a:accent5>
      <a:accent6>
        <a:srgbClr val="265787"/>
      </a:accent6>
      <a:hlink>
        <a:srgbClr val="00665C"/>
      </a:hlink>
      <a:folHlink>
        <a:srgbClr val="AB8C0A"/>
      </a:folHlink>
    </a:clrScheme>
    <a:fontScheme name="SLU-pismo_Time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11832</TotalTime>
  <Words>1947</Words>
  <Application>Microsoft Office PowerPoint</Application>
  <PresentationFormat>Předvádění na obrazovce (16:9)</PresentationFormat>
  <Paragraphs>299</Paragraphs>
  <Slides>18</Slides>
  <Notes>16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25" baseType="lpstr">
      <vt:lpstr>Arial</vt:lpstr>
      <vt:lpstr>Calibri</vt:lpstr>
      <vt:lpstr>Cambria Math</vt:lpstr>
      <vt:lpstr>Courier New</vt:lpstr>
      <vt:lpstr>Enriqueta</vt:lpstr>
      <vt:lpstr>Times New Roman</vt:lpstr>
      <vt:lpstr>SLU</vt:lpstr>
      <vt:lpstr>Observational phenomena in axially symmetric spacetimes with non-negative cosmological constant</vt:lpstr>
      <vt:lpstr>Outline</vt:lpstr>
      <vt:lpstr>Kerr-de Sitter geometry</vt:lpstr>
      <vt:lpstr>Event horizons and ergosphere</vt:lpstr>
      <vt:lpstr>Motion constants and equations of motion</vt:lpstr>
      <vt:lpstr>Motion of photons</vt:lpstr>
      <vt:lpstr>Spherical photon orbits (SPOs) and classification of the KdS spacetimes</vt:lpstr>
      <vt:lpstr>Light escape (capture) cones and related shadows of compact objects </vt:lpstr>
      <vt:lpstr>LECs/ shadows of KdS naked singulariries/superspinars</vt:lpstr>
      <vt:lpstr>Measuring NS spin/ observer’s latitude</vt:lpstr>
      <vt:lpstr>SPOs in the Kerr NS spacetimes</vt:lpstr>
      <vt:lpstr>SPOs related to Keplerian accretion disks and possible observational consequences</vt:lpstr>
      <vt:lpstr>Summary &amp; plans for further work</vt:lpstr>
      <vt:lpstr>Prezentace aplikace PowerPoint</vt:lpstr>
      <vt:lpstr>Latitudinal motion – behaviour of X_±^θ "(m; q, y, " a^2 ")"</vt:lpstr>
      <vt:lpstr>Latitudinal motion – behaviour of X_±^θ "(m; q, y, " a^2 ")"</vt:lpstr>
      <vt:lpstr>Radial motion – behaviour of X_± "(r; q, y, " a^2 ")"</vt:lpstr>
      <vt:lpstr>Radial motion – behaviour of X_± "(r; q, y, " a^2 ")"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prezentace</dc:title>
  <dc:creator>Václav Minařík</dc:creator>
  <cp:lastModifiedBy>Daniel Charbulak</cp:lastModifiedBy>
  <cp:revision>84</cp:revision>
  <dcterms:created xsi:type="dcterms:W3CDTF">2016-07-06T15:42:34Z</dcterms:created>
  <dcterms:modified xsi:type="dcterms:W3CDTF">2022-10-12T18:50:44Z</dcterms:modified>
</cp:coreProperties>
</file>