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4" r:id="rId6"/>
    <p:sldId id="268" r:id="rId7"/>
    <p:sldId id="259" r:id="rId8"/>
    <p:sldId id="265" r:id="rId9"/>
    <p:sldId id="271" r:id="rId10"/>
    <p:sldId id="266" r:id="rId11"/>
    <p:sldId id="267" r:id="rId12"/>
    <p:sldId id="270" r:id="rId13"/>
    <p:sldId id="286" r:id="rId14"/>
    <p:sldId id="287" r:id="rId15"/>
    <p:sldId id="275" r:id="rId16"/>
    <p:sldId id="284" r:id="rId17"/>
    <p:sldId id="280" r:id="rId18"/>
    <p:sldId id="288" r:id="rId19"/>
    <p:sldId id="291" r:id="rId20"/>
    <p:sldId id="269" r:id="rId21"/>
    <p:sldId id="289" r:id="rId22"/>
    <p:sldId id="261" r:id="rId23"/>
    <p:sldId id="290" r:id="rId24"/>
    <p:sldId id="273" r:id="rId25"/>
    <p:sldId id="277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1:5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24575,'6'8'0,"-1"-1"0,-1 1 0,1 1 0,-1-1 0,-1 0 0,0 1 0,5 18 0,-2-6 0,3 16 0,-1 0 0,-2 1 0,-2 0 0,-2 0 0,-4 74 0,1-58 0,1 0 0,9 55 0,-1-68 0,2 0 0,19 50 0,-10-29 0,-14-41 0,1-1 0,1 0 0,1 0 0,0-1 0,2 0 0,11 18 0,11 11 0,25 53 0,-49-88 0,1 0 0,1-1 0,-1 0 0,2 0 0,0-1 0,0 0 0,1-1 0,0-1 0,16 11 0,1-3 0,0-1 0,0-1 0,41 15 0,-50-25 0,1 0 0,0-1 0,0-1 0,32 1 0,19 2 0,27 3 0,182-7 0,-131-4 0,-90-2 0,-1-2 0,-1-3 0,85-24 0,64-10 0,-116 21 0,-72 16 0,0 0 0,0 2 0,0 0 0,25-1 0,95-8 0,-45 2 0,-62 7 0,54-14 0,-58 10 0,0 2 0,54-4 0,-57 7 0,-1 2 0,0 1 0,1 1 0,-1 1 0,1 2 0,-1 0 0,0 1 0,31 12 0,3 7 0,-38-18 0,-2 2 0,1 0 0,-1 1 0,-1 1 0,0 0 0,0 2 0,16 13 0,38 39 0,-36-34 0,-1 1 0,-1 1 0,48 64 0,-63-71-170,-2 2-1,0 0 0,-2 0 1,-1 1-1,-2 1 0,-1 0 1,9 35-1,-17-47-6655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4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19:02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24575,'-1'50'0,"-1"-31"0,1-1 0,1 0 0,1 1 0,1-1 0,0 0 0,2 1 0,0-1 0,1-1 0,14 33 0,11 1 0,70 88 0,-79-114 0,1-1 0,1-2 0,1 0 0,1-1 0,34 22 0,-31-28 0,1-1 0,0-2 0,1-1 0,33 9 0,-29-10 0,-7-3 0,0 0 0,1-2 0,-1-1 0,44 1 0,116-7 0,-61-2 0,-79 6 0,58 9 0,-56-4 0,53 0 0,1456-7 0,-707-2 0,-819 4 0,0 2 0,0 0 0,0 2 0,40 12 0,-30-7 0,61 9 0,128-11 0,-88-7 0,-124 0 0,0 0 0,0 2 0,0 0 0,-1 1 0,32 11 0,88 47 0,-84-37 0,1-1 0,96 30 0,-132-49 0,0 1 0,-1 1 0,0 1 0,0 1 0,-1 0 0,19 15 0,90 82 0,-89-72 0,80 57 0,-66-52 0,-40-30 0,0-1 0,1 0 0,21 13 0,-32-22 0,0 0 0,0 1 0,-1-1 0,1 1 0,0-1 0,0 0 0,-1 0 0,1 1 0,0-1 0,0 0 0,0 0 0,-1 0 0,1 0 0,0 0 0,0 0 0,0 0 0,0 0 0,-1 0 0,1 0 0,0 0 0,0-1 0,0 1 0,-1 0 0,1-1 0,0 1 0,0 0 0,-1-1 0,1 1 0,0-1 0,11-23 0,-9-38 0,-3 56 0,-2-30 0,0 25 0,1 0 0,1 0 0,0 0 0,0 0 0,1 0 0,0 1 0,1-1 0,1 0 0,6-17 0,-5 75 0,-13-12-1365,-2-2-5461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8T19:02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27 24575,'-4'-4'0,"-7"-2"0,-10 1 0,-6 0 0,-3 2 0,-1 1 0,1 1 0,0 1 0,1 0 0,1 0 0,0 0 0,6 1-8191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2:2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54 24575,'-38'-2'0,"1"-2"0,-58-14 0,44 8 0,19 5 5,-26-6-1375,49 8-5456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2:2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24575,'2'-6'0,"0"1"0,1 0 0,0 0 0,0 1 0,0-1 0,1 1 0,0 0 0,0-1 0,0 1 0,0 1 0,5-5 0,-2 2 0,2-4 22,0 0 0,-1 0-1,-1-1 1,0 0 0,7-15-1,21-32-1516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2:5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24575,'-1'5'0,"1"0"0,-1 0 0,1 1 0,0-1 0,1 0 0,-1 0 0,1 0 0,0 0 0,-1-1 0,2 1 0,2 7 0,0 5 0,13 46 0,1-2 0,36 84 0,0-3 0,-39-100 0,1-2 0,2 0 0,1-1 0,2-1 0,1-1 0,2-1 0,1-2 0,1-1 0,1-1 0,55 49 0,-37-42 0,2-3 0,1-1 0,0-4 0,2-1 0,2-3 0,0-3 0,1-3 0,87 23 0,-23-14 0,0-6 0,238 13 0,1027-39 0,-829-21 0,224-108 0,-754 126 0,28-7 0,619-111 0,-533 110 0,0 6 0,239 25 0,-311-10 0,-1 4 0,1 3 0,-3 4 0,1 2 0,-1 4 0,59 33 0,-85-33 0,-1 1 0,-1 3 0,-1 0 0,55 65 0,-61-59 0,-3 2 0,0 0 0,-3 2 0,-1 0 0,21 55 0,1-1 0,1 12-1365,-36-86-5461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3:1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24575,'1'7'0,"0"1"0,0 0 0,1-1 0,0 1 0,1-1 0,-1 0 0,8 14 0,30 46 0,-40-67 0,56 82 0,28 46 0,-74-107-1365,-6-13-5461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3:4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24575,'2'0'0,"0"-1"0,0 0 0,1 1 0,-1-1 0,0 0 0,0 0 0,0 0 0,0-1 0,0 1 0,0 0 0,0-1 0,-1 1 0,1-1 0,0 0 0,-1 1 0,1-1 0,0-2 0,27-40 0,-23 33 0,14-23-240,14-39 0,-26 56-645,-1 2-5941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3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71 24575,'-2'1'0,"0"0"0,-1 0 0,1 0 0,0 0 0,0 0 0,0 0 0,-1-1 0,1 1 0,0-1 0,-1 0 0,1 1 0,-1-1 0,1 0 0,0 0 0,-1-1 0,1 1 0,0 0 0,-1-1 0,1 0 0,-3 0 0,-48-19 0,48 19 0,-103-34 0,53 17-1365,46 17-5461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4:0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24575,'-2'-2'0,"-2"0"0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4T14:24:1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6533-F26F-4DC8-A9ED-756DDD8BBDF5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933B-5B44-4967-884E-C92CD863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933B-5B44-4967-884E-C92CD8635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933B-5B44-4967-884E-C92CD8635A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933B-5B44-4967-884E-C92CD8635A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45A9F-20A6-D16F-C727-BFE101E77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618EB2-28A0-C94A-482D-B4EB36548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DCC5EE-C616-0E65-FB7C-CE8E59676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09424B-4AEA-E065-6AD3-CC0A8086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E1F692-2474-7ADB-6F4B-96A1269A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ED54F-D6BD-64CB-925A-9C22BC7D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F40E27-F1BC-DC62-0BFF-90A129989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EE5463-C125-A779-A4B4-84DBD00E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8C8900-DE9A-8E35-F0F6-DA7AE506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40C808-CBA6-8A28-C886-39EA9CFB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F35F91-5394-EDFF-F6C0-1F9DEF2F1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8A420F-E2CC-4511-4A92-CE30F49E8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89D811-8D47-A040-4531-42843487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BB2EDF-E574-3916-DF2A-0C60164C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AA4E0A-89CB-8444-426D-9DC9D765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08542F-AAF9-313E-AE0C-0A41A569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5F8E5-D9A9-05E8-EAEC-F91061A2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1544B6-5107-9D7D-76A2-BFA43257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04B135-1FC0-B281-76F9-1C52D967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40BF4D-CFD9-1157-182F-7154A824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F0168-B3FE-405E-1663-2AB6D8D8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53C7B1-ABAC-DD5C-7F0F-C61F5794F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5B71D6-2CCD-3922-4223-1E17EF7A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30DF4C-9A61-4327-ABC0-E2A5A046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B54F4B-39AF-13AA-FDB0-FFCB90FC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9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3EF5B-262B-154B-898F-B93020CD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59D17B-8F0F-59E8-9592-AA5CA3F3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45E0FB-0065-1771-A142-2726FAE6C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6CFD09-FCBA-2FF7-3B63-5D226754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424148-4C3F-D3B1-7C90-D05B215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09A049-E2E2-17D5-4B66-4FD91947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9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700C4-B37A-1229-6065-4BAA3FC2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00C0D-184C-2F5A-06F7-A2296053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3A0DA0-66F2-7BB9-F764-514DF7A0C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65D521-A1E0-CAEC-0367-110BC6C1A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003641-6AEB-AB45-5982-307345E1D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917E6F-DC8F-5DB7-2874-2AF27259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F09EB8-0D17-CB16-276F-0CAEB54A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A9ABD5-D478-93A7-B03F-D080DCF1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E41B3-EDBA-28F7-B1EC-1485D9E2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695109-D52C-ADB2-D497-5F108DCB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0BE6A3-5792-BF76-8A0B-0FB862EE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59787A-8267-33A4-02D1-EC66AC3E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434E83-CEF9-89AE-C310-639FE143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4B8440-01AF-7A0C-DBB6-046F89D3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B5FC98-89C0-9D3E-CEDA-13D26CBC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1F327-2415-3148-1319-47EC552E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A29531-8330-B630-C292-CC29A957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13F10F-27AD-0665-6119-0B7CC55B8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C191BF-05E2-0B4E-C18A-20032791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FE419F-63D2-A827-1A89-87B8F09B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B30C43-11C8-BCFE-F4CF-721848C0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01695E-B274-703D-2519-E070E43C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6F1E68-F522-1A66-866F-F2F21547F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EE5B2C-59FE-1958-C8EA-E6D79F6A5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D2FB98-D12A-7C63-0D05-36BF86E2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9158CE-70D1-B0A5-D264-B03BDEAB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FA95C0-8F05-13A4-B5BE-D1A305C3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6A3D30-18AA-74C9-6A5A-3058B76D6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0B5240-3178-8791-2F44-FDF5BA2F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88CBA1-91E6-9673-E76A-EA6A7D9B0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47983-3D98-4836-8C09-48D6CFB1D8D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13179-E63A-2367-CE64-067DDD03F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3943DB-7F84-693D-EA34-6CADB38F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73CEA-7062-4A25-A350-37140D848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4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7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8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7.png"/><Relationship Id="rId18" Type="http://schemas.openxmlformats.org/officeDocument/2006/relationships/customXml" Target="../ink/ink7.xml"/><Relationship Id="rId26" Type="http://schemas.openxmlformats.org/officeDocument/2006/relationships/image" Target="../media/image23.png"/><Relationship Id="rId3" Type="http://schemas.openxmlformats.org/officeDocument/2006/relationships/image" Target="../media/image14.png"/><Relationship Id="rId21" Type="http://schemas.openxmlformats.org/officeDocument/2006/relationships/image" Target="../media/image21.png"/><Relationship Id="rId7" Type="http://schemas.openxmlformats.org/officeDocument/2006/relationships/image" Target="../media/image140.png"/><Relationship Id="rId12" Type="http://schemas.openxmlformats.org/officeDocument/2006/relationships/customXml" Target="../ink/ink4.xml"/><Relationship Id="rId17" Type="http://schemas.openxmlformats.org/officeDocument/2006/relationships/image" Target="../media/image19.png"/><Relationship Id="rId25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customXml" Target="../ink/ink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60.png"/><Relationship Id="rId24" Type="http://schemas.openxmlformats.org/officeDocument/2006/relationships/image" Target="../media/image8.png"/><Relationship Id="rId32" Type="http://schemas.openxmlformats.org/officeDocument/2006/relationships/image" Target="../media/image27.png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23" Type="http://schemas.openxmlformats.org/officeDocument/2006/relationships/customXml" Target="../ink/ink10.xml"/><Relationship Id="rId28" Type="http://schemas.openxmlformats.org/officeDocument/2006/relationships/image" Target="../media/image25.png"/><Relationship Id="rId10" Type="http://schemas.openxmlformats.org/officeDocument/2006/relationships/customXml" Target="../ink/ink3.xml"/><Relationship Id="rId19" Type="http://schemas.openxmlformats.org/officeDocument/2006/relationships/image" Target="../media/image20.png"/><Relationship Id="rId31" Type="http://schemas.openxmlformats.org/officeDocument/2006/relationships/customXml" Target="../ink/ink12.xml"/><Relationship Id="rId4" Type="http://schemas.openxmlformats.org/officeDocument/2006/relationships/image" Target="../media/image15.png"/><Relationship Id="rId9" Type="http://schemas.openxmlformats.org/officeDocument/2006/relationships/image" Target="../media/image15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4.png"/><Relationship Id="rId30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2E1A8-CA5C-BABB-C410-9B71EEBBA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287" y="981061"/>
            <a:ext cx="9862075" cy="1838836"/>
          </a:xfrm>
        </p:spPr>
        <p:txBody>
          <a:bodyPr>
            <a:normAutofit/>
          </a:bodyPr>
          <a:lstStyle/>
          <a:p>
            <a:pPr algn="l"/>
            <a:r>
              <a:rPr lang="en-US" sz="4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iberation Sans"/>
              </a:rPr>
              <a:t>Complex modeling of the radiation </a:t>
            </a:r>
            <a:r>
              <a:rPr lang="cs-CZ" sz="4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iberation Sans"/>
              </a:rPr>
              <a:t> </a:t>
            </a:r>
            <a:r>
              <a:rPr lang="en-US" sz="4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iberation Sans"/>
              </a:rPr>
              <a:t>spectrum of accreting neutron stars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BA38E5-CA65-4AC1-F6B3-45DBFBEF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211" y="4271396"/>
            <a:ext cx="2980042" cy="122452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5661A78-49E6-1AC2-72FC-81963302EA6A}"/>
              </a:ext>
            </a:extLst>
          </p:cNvPr>
          <p:cNvSpPr txBox="1">
            <a:spLocks/>
          </p:cNvSpPr>
          <p:nvPr/>
        </p:nvSpPr>
        <p:spPr>
          <a:xfrm>
            <a:off x="517729" y="4406181"/>
            <a:ext cx="2263048" cy="934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Oct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 2022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935CADF-2E39-5C9C-4472-C6E4C8712597}"/>
              </a:ext>
            </a:extLst>
          </p:cNvPr>
          <p:cNvSpPr txBox="1">
            <a:spLocks/>
          </p:cNvSpPr>
          <p:nvPr/>
        </p:nvSpPr>
        <p:spPr>
          <a:xfrm>
            <a:off x="359735" y="4904266"/>
            <a:ext cx="3297865" cy="934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24th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RAGtime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 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E58E8B4-B3F9-AC46-96DC-CFD012BE108D}"/>
              </a:ext>
            </a:extLst>
          </p:cNvPr>
          <p:cNvSpPr txBox="1">
            <a:spLocks/>
          </p:cNvSpPr>
          <p:nvPr/>
        </p:nvSpPr>
        <p:spPr>
          <a:xfrm>
            <a:off x="283534" y="5402351"/>
            <a:ext cx="5302835" cy="934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on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Relativistic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Astrophysics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C8057AA-B326-09B2-A23A-EC7CF1E82BF6}"/>
              </a:ext>
            </a:extLst>
          </p:cNvPr>
          <p:cNvSpPr txBox="1">
            <a:spLocks/>
          </p:cNvSpPr>
          <p:nvPr/>
        </p:nvSpPr>
        <p:spPr>
          <a:xfrm>
            <a:off x="274448" y="3336823"/>
            <a:ext cx="3139871" cy="934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/>
              </a:rPr>
              <a:t>René Šprňa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802799B-61E4-6E8C-AAF7-3A9B56E2498E}"/>
              </a:ext>
            </a:extLst>
          </p:cNvPr>
          <p:cNvCxnSpPr>
            <a:cxnSpLocks/>
          </p:cNvCxnSpPr>
          <p:nvPr/>
        </p:nvCxnSpPr>
        <p:spPr>
          <a:xfrm>
            <a:off x="931178" y="3051323"/>
            <a:ext cx="1028490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7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435893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- BL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09FAD9-B408-D57F-7746-4D0B29C5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172" y="4133090"/>
            <a:ext cx="5629814" cy="154230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CA50EBE-4C2B-DA60-0B58-519AD9F9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62" y="1360695"/>
            <a:ext cx="5888285" cy="12440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D9A8B73-DC1F-38A5-D9F1-301F7340E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601" y="1827291"/>
            <a:ext cx="2351840" cy="5621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88BB8E-857D-74C0-1D96-E82D05D00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18" y="2116753"/>
            <a:ext cx="211958" cy="281074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6DC1E32-908E-E4E3-F303-F5A0F282EDE6}"/>
              </a:ext>
            </a:extLst>
          </p:cNvPr>
          <p:cNvSpPr txBox="1">
            <a:spLocks/>
          </p:cNvSpPr>
          <p:nvPr/>
        </p:nvSpPr>
        <p:spPr>
          <a:xfrm>
            <a:off x="662303" y="4672677"/>
            <a:ext cx="18353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>
                <a:latin typeface="Gisha" panose="020B0502040204020203" pitchFamily="34" charset="-79"/>
                <a:cs typeface="Gisha" panose="020B0502040204020203" pitchFamily="34" charset="-79"/>
              </a:rPr>
              <a:t>Iron line</a:t>
            </a: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D6C371-0074-3050-9466-BEF554604E8B}"/>
              </a:ext>
            </a:extLst>
          </p:cNvPr>
          <p:cNvSpPr txBox="1"/>
          <p:nvPr/>
        </p:nvSpPr>
        <p:spPr>
          <a:xfrm>
            <a:off x="7792242" y="1272735"/>
            <a:ext cx="283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angular</a:t>
            </a:r>
            <a:r>
              <a:rPr lang="cs-CZ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velocity</a:t>
            </a:r>
            <a:r>
              <a:rPr lang="cs-CZ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of</a:t>
            </a:r>
            <a:r>
              <a:rPr lang="cs-CZ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</a:t>
            </a:r>
            <a:r>
              <a:rPr lang="cs-CZ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NS</a:t>
            </a:r>
            <a:endParaRPr lang="en-US" b="1" dirty="0">
              <a:solidFill>
                <a:srgbClr val="7030A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E4D78F1-8BC3-5C0D-93F1-017EE4D1E4D9}"/>
              </a:ext>
            </a:extLst>
          </p:cNvPr>
          <p:cNvCxnSpPr>
            <a:cxnSpLocks/>
          </p:cNvCxnSpPr>
          <p:nvPr/>
        </p:nvCxnSpPr>
        <p:spPr>
          <a:xfrm flipH="1">
            <a:off x="7567092" y="1624600"/>
            <a:ext cx="225150" cy="20157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03D9B1A1-4A5A-8805-0A9E-98BAA0877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92" y="2539669"/>
            <a:ext cx="1432510" cy="38931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57671C3-3231-D134-E220-89733CB4F25F}"/>
              </a:ext>
            </a:extLst>
          </p:cNvPr>
          <p:cNvSpPr txBox="1"/>
          <p:nvPr/>
        </p:nvSpPr>
        <p:spPr>
          <a:xfrm>
            <a:off x="7898772" y="3084112"/>
            <a:ext cx="324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specific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angular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momentum</a:t>
            </a:r>
            <a:endParaRPr lang="cs-CZ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       (in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schwarzschild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) 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F8DE172-07F4-52A6-6085-7635DAFE4A60}"/>
              </a:ext>
            </a:extLst>
          </p:cNvPr>
          <p:cNvCxnSpPr>
            <a:cxnSpLocks/>
          </p:cNvCxnSpPr>
          <p:nvPr/>
        </p:nvCxnSpPr>
        <p:spPr>
          <a:xfrm flipH="1" flipV="1">
            <a:off x="7697423" y="2999325"/>
            <a:ext cx="201349" cy="2168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062CFB7-2121-9727-8ED5-FB1FF2EACCF9}"/>
              </a:ext>
            </a:extLst>
          </p:cNvPr>
          <p:cNvSpPr txBox="1"/>
          <p:nvPr/>
        </p:nvSpPr>
        <p:spPr>
          <a:xfrm>
            <a:off x="601326" y="292897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angular</a:t>
            </a:r>
            <a:r>
              <a:rPr lang="cs-CZ" dirty="0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velocity</a:t>
            </a:r>
            <a:r>
              <a:rPr lang="cs-CZ" dirty="0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of</a:t>
            </a:r>
            <a:r>
              <a:rPr lang="cs-CZ" dirty="0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the</a:t>
            </a:r>
            <a:r>
              <a:rPr lang="cs-CZ" dirty="0">
                <a:solidFill>
                  <a:schemeClr val="accent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BL</a:t>
            </a:r>
            <a:endParaRPr lang="en-US" b="1" dirty="0">
              <a:solidFill>
                <a:schemeClr val="accent2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63DF86A2-5686-CF6C-BB1C-831CE33ABD04}"/>
              </a:ext>
            </a:extLst>
          </p:cNvPr>
          <p:cNvCxnSpPr>
            <a:cxnSpLocks/>
          </p:cNvCxnSpPr>
          <p:nvPr/>
        </p:nvCxnSpPr>
        <p:spPr>
          <a:xfrm flipH="1" flipV="1">
            <a:off x="1266870" y="2397827"/>
            <a:ext cx="339532" cy="51163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447F45FC-7714-9DC5-73E4-D76F9C81E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019" y="6227627"/>
            <a:ext cx="679635" cy="347973"/>
          </a:xfrm>
          <a:prstGeom prst="rect">
            <a:avLst/>
          </a:prstGeom>
        </p:spPr>
      </p:pic>
      <p:sp>
        <p:nvSpPr>
          <p:cNvPr id="29" name="Nadpis 1">
            <a:extLst>
              <a:ext uri="{FF2B5EF4-FFF2-40B4-BE49-F238E27FC236}">
                <a16:creationId xmlns:a16="http://schemas.microsoft.com/office/drawing/2014/main" id="{693FA7E9-681E-F3D3-7EDC-98D5F69CEB81}"/>
              </a:ext>
            </a:extLst>
          </p:cNvPr>
          <p:cNvSpPr txBox="1">
            <a:spLocks/>
          </p:cNvSpPr>
          <p:nvPr/>
        </p:nvSpPr>
        <p:spPr>
          <a:xfrm>
            <a:off x="1717091" y="6064799"/>
            <a:ext cx="6089890" cy="570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Parameters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of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 BL model: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231AEF6-0E2C-46E7-2A60-C13D7C5E535A}"/>
              </a:ext>
            </a:extLst>
          </p:cNvPr>
          <p:cNvSpPr/>
          <p:nvPr/>
        </p:nvSpPr>
        <p:spPr>
          <a:xfrm>
            <a:off x="1020070" y="1908697"/>
            <a:ext cx="453626" cy="45185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DC5DE7B-D458-7DE3-3849-AE502D43E972}"/>
              </a:ext>
            </a:extLst>
          </p:cNvPr>
          <p:cNvSpPr/>
          <p:nvPr/>
        </p:nvSpPr>
        <p:spPr>
          <a:xfrm>
            <a:off x="7254689" y="1902238"/>
            <a:ext cx="453626" cy="45185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6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5033639" cy="5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Liberation Sans"/>
              </a:rPr>
              <a:t>Total intensity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98D760-9E5A-1F39-42E7-CD064EC5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4" y="3273611"/>
            <a:ext cx="11512492" cy="6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559293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Liberation Sans"/>
              </a:rPr>
              <a:t>Total intensity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98D760-9E5A-1F39-42E7-CD064EC5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4" y="3273611"/>
            <a:ext cx="11512492" cy="610316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511E0F1-71A3-F8CD-F235-335AB4670478}"/>
              </a:ext>
            </a:extLst>
          </p:cNvPr>
          <p:cNvCxnSpPr>
            <a:cxnSpLocks/>
          </p:cNvCxnSpPr>
          <p:nvPr/>
        </p:nvCxnSpPr>
        <p:spPr>
          <a:xfrm flipV="1">
            <a:off x="4667250" y="3281231"/>
            <a:ext cx="750570" cy="6811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929C5D5-AEF6-80C2-E056-8EBBF27CFEF0}"/>
              </a:ext>
            </a:extLst>
          </p:cNvPr>
          <p:cNvCxnSpPr>
            <a:cxnSpLocks/>
          </p:cNvCxnSpPr>
          <p:nvPr/>
        </p:nvCxnSpPr>
        <p:spPr>
          <a:xfrm>
            <a:off x="4667250" y="3281231"/>
            <a:ext cx="697230" cy="6811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559585DC-82B5-40C4-34A3-4B774BE059EB}"/>
              </a:ext>
            </a:extLst>
          </p:cNvPr>
          <p:cNvCxnSpPr>
            <a:cxnSpLocks/>
          </p:cNvCxnSpPr>
          <p:nvPr/>
        </p:nvCxnSpPr>
        <p:spPr>
          <a:xfrm flipV="1">
            <a:off x="7562518" y="3281231"/>
            <a:ext cx="750570" cy="6811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E4DDD8F4-287A-896F-213A-84F78AE0AEE6}"/>
              </a:ext>
            </a:extLst>
          </p:cNvPr>
          <p:cNvCxnSpPr>
            <a:cxnSpLocks/>
          </p:cNvCxnSpPr>
          <p:nvPr/>
        </p:nvCxnSpPr>
        <p:spPr>
          <a:xfrm>
            <a:off x="7562518" y="3281231"/>
            <a:ext cx="697230" cy="6811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Nadpis 1">
            <a:extLst>
              <a:ext uri="{FF2B5EF4-FFF2-40B4-BE49-F238E27FC236}">
                <a16:creationId xmlns:a16="http://schemas.microsoft.com/office/drawing/2014/main" id="{20BCFAF0-8C8A-DE70-E63B-DE2F67B744A0}"/>
              </a:ext>
            </a:extLst>
          </p:cNvPr>
          <p:cNvSpPr txBox="1">
            <a:spLocks/>
          </p:cNvSpPr>
          <p:nvPr/>
        </p:nvSpPr>
        <p:spPr>
          <a:xfrm>
            <a:off x="339754" y="3724536"/>
            <a:ext cx="3728906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Liberation Sans"/>
              </a:rPr>
              <a:t>(</a:t>
            </a:r>
            <a:r>
              <a:rPr lang="cs-CZ" sz="2800" dirty="0" err="1">
                <a:latin typeface="Iskoola Pota" panose="020B0502040204020203" pitchFamily="34" charset="0"/>
                <a:cs typeface="Iskoola Pota" panose="020B0502040204020203" pitchFamily="34" charset="0"/>
              </a:rPr>
              <a:t>of</a:t>
            </a:r>
            <a:r>
              <a:rPr lang="cs-CZ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cs-CZ" sz="2800" i="1" dirty="0">
                <a:latin typeface="Iskoola Pota" panose="020B0502040204020203" pitchFamily="34" charset="0"/>
                <a:cs typeface="Iskoola Pota" panose="020B0502040204020203" pitchFamily="34" charset="0"/>
              </a:rPr>
              <a:t>K</a:t>
            </a:r>
            <a:r>
              <a:rPr lang="el-GR" sz="2800" i="1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α</a:t>
            </a:r>
            <a:r>
              <a:rPr lang="cs-CZ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 iron line</a:t>
            </a:r>
            <a:r>
              <a:rPr lang="cs-CZ" sz="2800" dirty="0">
                <a:latin typeface="Liberation Sans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52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623819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Disk –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comparison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79BA84-4FF7-4379-8862-CD908721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5"/>
          <a:stretch/>
        </p:blipFill>
        <p:spPr>
          <a:xfrm>
            <a:off x="2825374" y="1499034"/>
            <a:ext cx="3164192" cy="53589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E96FD4-2746-ADE4-9B2B-20889A18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7" y="4082843"/>
            <a:ext cx="862639" cy="2302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FC58F0F-E6CB-781E-127E-238E16CF5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61" y="4440626"/>
            <a:ext cx="1042933" cy="2329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D98EC8-630E-3230-88EA-4208FD9CA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72" y="3730135"/>
            <a:ext cx="740594" cy="23022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F7EEBE-F9C6-0FA6-1ECB-1C04EFA29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93" y="4804986"/>
            <a:ext cx="754463" cy="2302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FC34DC9-D80E-35B9-2D04-845476567B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12" t="32657" b="33560"/>
          <a:stretch/>
        </p:blipFill>
        <p:spPr>
          <a:xfrm>
            <a:off x="3390111" y="1145840"/>
            <a:ext cx="2563938" cy="18338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B2E5CCE-04B7-EE7D-C657-C53386EE3D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617" b="65567"/>
          <a:stretch/>
        </p:blipFill>
        <p:spPr>
          <a:xfrm>
            <a:off x="3396179" y="978981"/>
            <a:ext cx="2842019" cy="1869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372AB80-23A5-1F59-31C5-39692B1B15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0343" r="50652" b="1220"/>
          <a:stretch/>
        </p:blipFill>
        <p:spPr>
          <a:xfrm>
            <a:off x="3396179" y="1313935"/>
            <a:ext cx="2112707" cy="15436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26EF0E-CA10-0311-A17C-8640AB12B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8"/>
          <a:stretch/>
        </p:blipFill>
        <p:spPr>
          <a:xfrm>
            <a:off x="6848814" y="1444912"/>
            <a:ext cx="2782954" cy="5413088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3E5DA336-F0D3-0DCA-B326-40A7F5343F76}"/>
              </a:ext>
            </a:extLst>
          </p:cNvPr>
          <p:cNvSpPr txBox="1">
            <a:spLocks/>
          </p:cNvSpPr>
          <p:nvPr/>
        </p:nvSpPr>
        <p:spPr>
          <a:xfrm>
            <a:off x="7146859" y="1044567"/>
            <a:ext cx="2133600" cy="433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Gisha" panose="020B0502040204020203" pitchFamily="34" charset="-79"/>
                <a:cs typeface="Gisha" panose="020B0502040204020203" pitchFamily="34" charset="-79"/>
              </a:rPr>
              <a:t>my </a:t>
            </a:r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results</a:t>
            </a:r>
            <a:endParaRPr lang="en-US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CA3B97D-ADA0-19B2-7636-B638F3EED9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28610" r="94042" b="35657"/>
          <a:stretch/>
        </p:blipFill>
        <p:spPr>
          <a:xfrm>
            <a:off x="6611460" y="3338379"/>
            <a:ext cx="179972" cy="115088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535F5CD-2BDF-1D76-5EDE-013BC3943186}"/>
              </a:ext>
            </a:extLst>
          </p:cNvPr>
          <p:cNvSpPr txBox="1">
            <a:spLocks/>
          </p:cNvSpPr>
          <p:nvPr/>
        </p:nvSpPr>
        <p:spPr>
          <a:xfrm>
            <a:off x="50833" y="2564551"/>
            <a:ext cx="2509399" cy="917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When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not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specified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the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other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parameters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are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fixed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at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en-US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359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704887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Disk –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comparison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A79BA84-4FF7-4379-8862-CD908721E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5"/>
          <a:stretch/>
        </p:blipFill>
        <p:spPr>
          <a:xfrm>
            <a:off x="2825374" y="1499034"/>
            <a:ext cx="3164192" cy="53589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E96FD4-2746-ADE4-9B2B-20889A18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7" y="4082843"/>
            <a:ext cx="862639" cy="23022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FC58F0F-E6CB-781E-127E-238E16CF5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61" y="4440626"/>
            <a:ext cx="1042933" cy="23299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D98EC8-630E-3230-88EA-4208FD9CA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72" y="3730135"/>
            <a:ext cx="740594" cy="23022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8F7EEBE-F9C6-0FA6-1ECB-1C04EFA29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493" y="4804986"/>
            <a:ext cx="754463" cy="2302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FC34DC9-D80E-35B9-2D04-845476567B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112" t="32657" b="33560"/>
          <a:stretch/>
        </p:blipFill>
        <p:spPr>
          <a:xfrm>
            <a:off x="3390111" y="1145840"/>
            <a:ext cx="2563938" cy="18338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B2E5CCE-04B7-EE7D-C657-C53386EE3D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617" b="65567"/>
          <a:stretch/>
        </p:blipFill>
        <p:spPr>
          <a:xfrm>
            <a:off x="3396179" y="978981"/>
            <a:ext cx="2842019" cy="1869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372AB80-23A5-1F59-31C5-39692B1B15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0343" r="50652" b="1220"/>
          <a:stretch/>
        </p:blipFill>
        <p:spPr>
          <a:xfrm>
            <a:off x="3396179" y="1313935"/>
            <a:ext cx="2112707" cy="15436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826EF0E-CA10-0311-A17C-8640AB12B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8"/>
          <a:stretch/>
        </p:blipFill>
        <p:spPr>
          <a:xfrm>
            <a:off x="6848814" y="1444912"/>
            <a:ext cx="2782954" cy="5413088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3E5DA336-F0D3-0DCA-B326-40A7F5343F76}"/>
              </a:ext>
            </a:extLst>
          </p:cNvPr>
          <p:cNvSpPr txBox="1">
            <a:spLocks/>
          </p:cNvSpPr>
          <p:nvPr/>
        </p:nvSpPr>
        <p:spPr>
          <a:xfrm>
            <a:off x="7146859" y="1044567"/>
            <a:ext cx="2133600" cy="433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Gisha" panose="020B0502040204020203" pitchFamily="34" charset="-79"/>
                <a:cs typeface="Gisha" panose="020B0502040204020203" pitchFamily="34" charset="-79"/>
              </a:rPr>
              <a:t>my </a:t>
            </a:r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results</a:t>
            </a:r>
            <a:endParaRPr lang="en-US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CA3B97D-ADA0-19B2-7636-B638F3EED9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28610" r="94042" b="35657"/>
          <a:stretch/>
        </p:blipFill>
        <p:spPr>
          <a:xfrm>
            <a:off x="6611460" y="3338379"/>
            <a:ext cx="179972" cy="1150886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535F5CD-2BDF-1D76-5EDE-013BC3943186}"/>
              </a:ext>
            </a:extLst>
          </p:cNvPr>
          <p:cNvSpPr txBox="1">
            <a:spLocks/>
          </p:cNvSpPr>
          <p:nvPr/>
        </p:nvSpPr>
        <p:spPr>
          <a:xfrm>
            <a:off x="50833" y="2564551"/>
            <a:ext cx="2509399" cy="917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When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not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specified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,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the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other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parameters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are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fixed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at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:</a:t>
            </a:r>
            <a:endParaRPr lang="en-US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862654-4342-E78E-BCEB-F547B7E0A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2062" y="924696"/>
            <a:ext cx="669165" cy="63394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935B178-CAE7-3584-7AE4-2547B0CF82ED}"/>
              </a:ext>
            </a:extLst>
          </p:cNvPr>
          <p:cNvSpPr txBox="1">
            <a:spLocks/>
          </p:cNvSpPr>
          <p:nvPr/>
        </p:nvSpPr>
        <p:spPr>
          <a:xfrm>
            <a:off x="10475449" y="1107389"/>
            <a:ext cx="1528909" cy="433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Pretty</a:t>
            </a:r>
            <a:r>
              <a:rPr lang="cs-CZ" sz="20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good</a:t>
            </a:r>
            <a:endParaRPr lang="en-US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885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7714695" cy="5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NS –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comparison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18118C-A87C-98C8-686D-BB8E69E5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2"/>
          <a:stretch/>
        </p:blipFill>
        <p:spPr>
          <a:xfrm>
            <a:off x="958171" y="2062066"/>
            <a:ext cx="4545985" cy="44600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6079EB-3B55-83EE-7E49-5A25DB707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7" y="2052540"/>
            <a:ext cx="4545985" cy="45459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0CA65B-3906-1BCA-A8E8-1F25B371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3985" r="66327" b="61594"/>
          <a:stretch/>
        </p:blipFill>
        <p:spPr>
          <a:xfrm>
            <a:off x="2087880" y="1532530"/>
            <a:ext cx="1508760" cy="198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AEE767-CB13-C6B9-F56D-2BCBBD0A2B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609" r="38435" b="-14596"/>
          <a:stretch/>
        </p:blipFill>
        <p:spPr>
          <a:xfrm>
            <a:off x="2087880" y="1730646"/>
            <a:ext cx="2758440" cy="253308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28DBEB3-299E-D592-8DC5-235EFAE19FAC}"/>
              </a:ext>
            </a:extLst>
          </p:cNvPr>
          <p:cNvSpPr txBox="1">
            <a:spLocks/>
          </p:cNvSpPr>
          <p:nvPr/>
        </p:nvSpPr>
        <p:spPr>
          <a:xfrm>
            <a:off x="7429500" y="1326248"/>
            <a:ext cx="21336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Gisha" panose="020B0502040204020203" pitchFamily="34" charset="-79"/>
                <a:cs typeface="Gisha" panose="020B0502040204020203" pitchFamily="34" charset="-79"/>
              </a:rPr>
              <a:t>my </a:t>
            </a:r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results</a:t>
            </a:r>
            <a:endParaRPr lang="en-US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129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836276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NS –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comparison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18118C-A87C-98C8-686D-BB8E69E5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2"/>
          <a:stretch/>
        </p:blipFill>
        <p:spPr>
          <a:xfrm>
            <a:off x="958171" y="2062066"/>
            <a:ext cx="4545985" cy="44600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56079EB-3B55-83EE-7E49-5A25DB707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7" y="2052540"/>
            <a:ext cx="4545985" cy="45459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0CA65B-3906-1BCA-A8E8-1F25B371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3985" r="66327" b="61594"/>
          <a:stretch/>
        </p:blipFill>
        <p:spPr>
          <a:xfrm>
            <a:off x="2087880" y="1532530"/>
            <a:ext cx="1508760" cy="1981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AEE767-CB13-C6B9-F56D-2BCBBD0A2B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609" r="38435" b="-14596"/>
          <a:stretch/>
        </p:blipFill>
        <p:spPr>
          <a:xfrm>
            <a:off x="2087880" y="1730646"/>
            <a:ext cx="2758440" cy="253308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28DBEB3-299E-D592-8DC5-235EFAE19FAC}"/>
              </a:ext>
            </a:extLst>
          </p:cNvPr>
          <p:cNvSpPr txBox="1">
            <a:spLocks/>
          </p:cNvSpPr>
          <p:nvPr/>
        </p:nvSpPr>
        <p:spPr>
          <a:xfrm>
            <a:off x="7429500" y="1326248"/>
            <a:ext cx="21336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>
                <a:latin typeface="Gisha" panose="020B0502040204020203" pitchFamily="34" charset="-79"/>
                <a:cs typeface="Gisha" panose="020B0502040204020203" pitchFamily="34" charset="-79"/>
              </a:rPr>
              <a:t>my </a:t>
            </a:r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results</a:t>
            </a:r>
            <a:endParaRPr lang="en-US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5DE1EB-EE68-9F3C-B9B5-1F2A1F8AF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2062" y="924696"/>
            <a:ext cx="669165" cy="633946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67D2D36-80D7-5515-8347-D51760490970}"/>
              </a:ext>
            </a:extLst>
          </p:cNvPr>
          <p:cNvSpPr txBox="1">
            <a:spLocks/>
          </p:cNvSpPr>
          <p:nvPr/>
        </p:nvSpPr>
        <p:spPr>
          <a:xfrm>
            <a:off x="10475449" y="1107389"/>
            <a:ext cx="1528909" cy="433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Pretty</a:t>
            </a:r>
            <a:r>
              <a:rPr lang="cs-CZ" sz="20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good</a:t>
            </a:r>
            <a:endParaRPr lang="en-US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347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895756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Photon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geodesics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0B2A3A-3EE7-6DCA-24F7-B2191510E21C}"/>
              </a:ext>
            </a:extLst>
          </p:cNvPr>
          <p:cNvSpPr txBox="1"/>
          <p:nvPr/>
        </p:nvSpPr>
        <p:spPr>
          <a:xfrm>
            <a:off x="1311675" y="2032066"/>
            <a:ext cx="91550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Numerically</a:t>
            </a:r>
            <a:r>
              <a:rPr lang="cs-CZ" sz="2000" dirty="0"/>
              <a:t> </a:t>
            </a:r>
            <a:r>
              <a:rPr lang="cs-CZ" sz="2000" dirty="0" err="1"/>
              <a:t>calculated</a:t>
            </a:r>
            <a:r>
              <a:rPr lang="cs-CZ" sz="2000" dirty="0"/>
              <a:t> </a:t>
            </a:r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numerical</a:t>
            </a:r>
            <a:r>
              <a:rPr lang="cs-CZ" sz="2000" dirty="0"/>
              <a:t> </a:t>
            </a:r>
            <a:r>
              <a:rPr lang="cs-CZ" sz="2000" dirty="0" err="1"/>
              <a:t>code</a:t>
            </a:r>
            <a:r>
              <a:rPr lang="cs-CZ" sz="2000" dirty="0"/>
              <a:t> LSD </a:t>
            </a:r>
            <a:r>
              <a:rPr lang="cs-CZ" sz="2000" dirty="0" err="1"/>
              <a:t>created</a:t>
            </a:r>
            <a:r>
              <a:rPr lang="cs-CZ" sz="2000" dirty="0"/>
              <a:t> by </a:t>
            </a:r>
            <a:r>
              <a:rPr lang="cs-CZ" sz="2000" dirty="0" err="1"/>
              <a:t>pavel</a:t>
            </a:r>
            <a:r>
              <a:rPr lang="cs-CZ" sz="2000" dirty="0"/>
              <a:t> </a:t>
            </a:r>
            <a:r>
              <a:rPr lang="cs-CZ" sz="2000" dirty="0" err="1"/>
              <a:t>bakala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geodesics</a:t>
            </a:r>
            <a:r>
              <a:rPr lang="cs-CZ" sz="2000" dirty="0"/>
              <a:t> are </a:t>
            </a:r>
            <a:r>
              <a:rPr lang="cs-CZ" sz="2000" dirty="0" err="1"/>
              <a:t>computed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whole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once</a:t>
            </a:r>
            <a:r>
              <a:rPr lang="cs-CZ" sz="2000" dirty="0"/>
              <a:t> –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obscuration</a:t>
            </a:r>
            <a:r>
              <a:rPr lang="cs-CZ" sz="2000" dirty="0"/>
              <a:t> </a:t>
            </a:r>
            <a:r>
              <a:rPr lang="cs-CZ" sz="2000" dirty="0" err="1"/>
              <a:t>effects</a:t>
            </a:r>
            <a:r>
              <a:rPr lang="cs-CZ" sz="2000" dirty="0"/>
              <a:t> are </a:t>
            </a:r>
            <a:r>
              <a:rPr lang="cs-CZ" sz="2000" dirty="0" err="1"/>
              <a:t>automatically</a:t>
            </a:r>
            <a:r>
              <a:rPr lang="cs-CZ" sz="2000" dirty="0"/>
              <a:t> </a:t>
            </a:r>
            <a:r>
              <a:rPr lang="cs-CZ" sz="2000" dirty="0" err="1"/>
              <a:t>included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86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BD304C1-5BC9-2FCF-19E7-D985799AF7AA}"/>
              </a:ext>
            </a:extLst>
          </p:cNvPr>
          <p:cNvSpPr/>
          <p:nvPr/>
        </p:nvSpPr>
        <p:spPr>
          <a:xfrm>
            <a:off x="0" y="863367"/>
            <a:ext cx="12192000" cy="27347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50DF2C0-1273-2B14-7DB1-DC4B8F159BCF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B1A6EBF-564F-3A88-EA87-45A0A4C7DCAE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955738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Nadpis 1">
            <a:extLst>
              <a:ext uri="{FF2B5EF4-FFF2-40B4-BE49-F238E27FC236}">
                <a16:creationId xmlns:a16="http://schemas.microsoft.com/office/drawing/2014/main" id="{07275DEF-382A-502E-C3BC-DF59FC1FFEDF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Obscuration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effects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CF0210-FE25-07BB-ECD0-0B267C263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5" b="31852"/>
          <a:stretch/>
        </p:blipFill>
        <p:spPr>
          <a:xfrm>
            <a:off x="5764860" y="1704136"/>
            <a:ext cx="3792523" cy="1627463"/>
          </a:xfrm>
          <a:prstGeom prst="rect">
            <a:avLst/>
          </a:prstGeom>
        </p:spPr>
      </p:pic>
      <p:pic>
        <p:nvPicPr>
          <p:cNvPr id="11" name="Obrázek 10" descr="Obsah obrázku světlo&#10;&#10;Popis byl vytvořen automaticky">
            <a:extLst>
              <a:ext uri="{FF2B5EF4-FFF2-40B4-BE49-F238E27FC236}">
                <a16:creationId xmlns:a16="http://schemas.microsoft.com/office/drawing/2014/main" id="{13EE2CDD-1182-8143-023D-39B465175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30000" r="35908" b="27089"/>
          <a:stretch/>
        </p:blipFill>
        <p:spPr>
          <a:xfrm>
            <a:off x="9486359" y="1739648"/>
            <a:ext cx="1891802" cy="162746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86A7C7F-8F03-EFD5-710A-7452C9DB10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8" b="31509"/>
          <a:stretch/>
        </p:blipFill>
        <p:spPr>
          <a:xfrm>
            <a:off x="878309" y="1704135"/>
            <a:ext cx="3792522" cy="162746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9317DE7D-FA3B-0F0D-4131-2524A2B2E70E}"/>
              </a:ext>
            </a:extLst>
          </p:cNvPr>
          <p:cNvSpPr txBox="1">
            <a:spLocks/>
          </p:cNvSpPr>
          <p:nvPr/>
        </p:nvSpPr>
        <p:spPr>
          <a:xfrm>
            <a:off x="9521871" y="2083573"/>
            <a:ext cx="746620" cy="10737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700" dirty="0">
                <a:solidFill>
                  <a:schemeClr val="bg1"/>
                </a:solidFill>
                <a:latin typeface="Liberation Sans"/>
              </a:rPr>
              <a:t>+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C05375-9CCB-5D0E-3EDB-1C358F3C2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7" y="4235258"/>
            <a:ext cx="3914673" cy="25561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FB30F2-8817-209C-6A88-EC307D87E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66" y="4232163"/>
            <a:ext cx="3914673" cy="255925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0A3D6F0-D799-BADF-3B91-45239F6CF680}"/>
              </a:ext>
            </a:extLst>
          </p:cNvPr>
          <p:cNvSpPr txBox="1"/>
          <p:nvPr/>
        </p:nvSpPr>
        <p:spPr>
          <a:xfrm>
            <a:off x="234069" y="1052951"/>
            <a:ext cx="3340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Frequency</a:t>
            </a:r>
            <a:r>
              <a:rPr lang="cs-CZ" sz="18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shift map</a:t>
            </a:r>
            <a:endParaRPr lang="en-US" sz="1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B6956E5-1B92-2C19-33B9-BA0300E8A10A}"/>
              </a:ext>
            </a:extLst>
          </p:cNvPr>
          <p:cNvSpPr txBox="1"/>
          <p:nvPr/>
        </p:nvSpPr>
        <p:spPr>
          <a:xfrm>
            <a:off x="234069" y="3730463"/>
            <a:ext cx="3340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 err="1">
                <a:latin typeface="Gisha" panose="020B0502040204020203" pitchFamily="34" charset="-79"/>
                <a:cs typeface="Gisha" panose="020B0502040204020203" pitchFamily="34" charset="-79"/>
              </a:rPr>
              <a:t>Spectral</a:t>
            </a:r>
            <a:r>
              <a:rPr lang="cs-CZ" sz="1800" dirty="0">
                <a:latin typeface="Gisha" panose="020B0502040204020203" pitchFamily="34" charset="-79"/>
                <a:cs typeface="Gisha" panose="020B0502040204020203" pitchFamily="34" charset="-79"/>
              </a:rPr>
              <a:t> profile</a:t>
            </a:r>
            <a:endParaRPr lang="en-US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230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6FB6D9F-CDC3-D7A5-5A14-626730D57514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311388-905C-2C82-B8E4-BD3A7B05CB11}"/>
              </a:ext>
            </a:extLst>
          </p:cNvPr>
          <p:cNvCxnSpPr>
            <a:cxnSpLocks/>
          </p:cNvCxnSpPr>
          <p:nvPr/>
        </p:nvCxnSpPr>
        <p:spPr>
          <a:xfrm flipV="1">
            <a:off x="0" y="845716"/>
            <a:ext cx="10031767" cy="1770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17731539-AF24-74A1-8D03-B6150C2DE4D9}"/>
              </a:ext>
            </a:extLst>
          </p:cNvPr>
          <p:cNvSpPr/>
          <p:nvPr/>
        </p:nvSpPr>
        <p:spPr>
          <a:xfrm>
            <a:off x="3720263" y="3654596"/>
            <a:ext cx="4756558" cy="3072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2830D3-9B3B-407E-344D-A82F2ADC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4" b="38769"/>
          <a:stretch/>
        </p:blipFill>
        <p:spPr>
          <a:xfrm>
            <a:off x="2666999" y="1132515"/>
            <a:ext cx="6858000" cy="20708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C543E2-A8C7-9B2E-689D-02992B0A6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32" y="3777992"/>
            <a:ext cx="4576335" cy="2874478"/>
          </a:xfrm>
          <a:prstGeom prst="rect">
            <a:avLst/>
          </a:prstGeom>
        </p:spPr>
      </p:pic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C5DE4F9A-4144-BE68-DA0A-C9DE5FC2E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29" y="4094585"/>
            <a:ext cx="1652371" cy="31361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39BD752-981A-3ECF-4587-B21DD5FA4D1D}"/>
              </a:ext>
            </a:extLst>
          </p:cNvPr>
          <p:cNvSpPr txBox="1">
            <a:spLocks/>
          </p:cNvSpPr>
          <p:nvPr/>
        </p:nvSpPr>
        <p:spPr>
          <a:xfrm>
            <a:off x="0" y="103180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Spectral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profile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3434075-90FD-6375-8B5D-2D1D4A4076A5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D9109B3-F482-33D5-F737-7CE263433F03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34622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Nadpis 1">
            <a:extLst>
              <a:ext uri="{FF2B5EF4-FFF2-40B4-BE49-F238E27FC236}">
                <a16:creationId xmlns:a16="http://schemas.microsoft.com/office/drawing/2014/main" id="{95BA57A4-5BED-1987-E3EA-EE3AB5349430}"/>
              </a:ext>
            </a:extLst>
          </p:cNvPr>
          <p:cNvSpPr txBox="1">
            <a:spLocks/>
          </p:cNvSpPr>
          <p:nvPr/>
        </p:nvSpPr>
        <p:spPr>
          <a:xfrm>
            <a:off x="0" y="103180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Assumptions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/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Approximations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828426-2B3A-9507-0601-76D83FA661E8}"/>
              </a:ext>
            </a:extLst>
          </p:cNvPr>
          <p:cNvSpPr txBox="1"/>
          <p:nvPr/>
        </p:nvSpPr>
        <p:spPr>
          <a:xfrm>
            <a:off x="807868" y="1829614"/>
            <a:ext cx="107001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Weak</a:t>
            </a:r>
            <a:r>
              <a:rPr lang="cs-CZ" sz="2000" dirty="0"/>
              <a:t> </a:t>
            </a:r>
            <a:r>
              <a:rPr lang="cs-CZ" sz="2000" dirty="0" err="1"/>
              <a:t>magnetic</a:t>
            </a:r>
            <a:r>
              <a:rPr lang="cs-CZ" sz="2000" dirty="0"/>
              <a:t> </a:t>
            </a:r>
            <a:r>
              <a:rPr lang="cs-CZ" sz="2000" dirty="0" err="1"/>
              <a:t>field</a:t>
            </a:r>
            <a:r>
              <a:rPr lang="cs-CZ" sz="2000" dirty="0"/>
              <a:t>                               </a:t>
            </a:r>
            <a:r>
              <a:rPr lang="cs-CZ" sz="2000" dirty="0" err="1"/>
              <a:t>magnetospheric</a:t>
            </a:r>
            <a:r>
              <a:rPr lang="cs-CZ" sz="2000" dirty="0"/>
              <a:t> </a:t>
            </a:r>
            <a:r>
              <a:rPr lang="cs-CZ" sz="2000" dirty="0" err="1"/>
              <a:t>radius</a:t>
            </a:r>
            <a:r>
              <a:rPr lang="cs-CZ" sz="2000" dirty="0"/>
              <a:t>      neutron </a:t>
            </a:r>
            <a:r>
              <a:rPr lang="cs-CZ" sz="2000" dirty="0" err="1"/>
              <a:t>star</a:t>
            </a:r>
            <a:r>
              <a:rPr lang="cs-CZ" sz="2000" dirty="0"/>
              <a:t> </a:t>
            </a:r>
            <a:r>
              <a:rPr lang="cs-CZ" sz="2000" dirty="0" err="1"/>
              <a:t>radius</a:t>
            </a:r>
            <a:r>
              <a:rPr lang="cs-CZ" sz="2000" dirty="0"/>
              <a:t> (</a:t>
            </a:r>
            <a:r>
              <a:rPr lang="cs-CZ" sz="2000" dirty="0" err="1"/>
              <a:t>inner</a:t>
            </a:r>
            <a:r>
              <a:rPr lang="cs-CZ" sz="2000" dirty="0"/>
              <a:t> </a:t>
            </a:r>
            <a:r>
              <a:rPr lang="cs-CZ" sz="2000" dirty="0" err="1"/>
              <a:t>edge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disk on ISCO)          </a:t>
            </a:r>
            <a:r>
              <a:rPr lang="cs-CZ" sz="2000" dirty="0" err="1"/>
              <a:t>accreting</a:t>
            </a:r>
            <a:r>
              <a:rPr lang="cs-CZ" sz="2000" dirty="0"/>
              <a:t> </a:t>
            </a:r>
            <a:r>
              <a:rPr lang="cs-CZ" sz="2000" dirty="0" err="1"/>
              <a:t>material</a:t>
            </a:r>
            <a:r>
              <a:rPr lang="cs-CZ" sz="2000" dirty="0"/>
              <a:t> </a:t>
            </a:r>
            <a:r>
              <a:rPr lang="cs-CZ" sz="2000" dirty="0" err="1"/>
              <a:t>creates</a:t>
            </a:r>
            <a:r>
              <a:rPr lang="cs-CZ" sz="2000" dirty="0"/>
              <a:t> </a:t>
            </a:r>
            <a:r>
              <a:rPr lang="cs-CZ" sz="2000" dirty="0" err="1"/>
              <a:t>boundary</a:t>
            </a:r>
            <a:r>
              <a:rPr lang="cs-CZ" sz="2000" dirty="0"/>
              <a:t> </a:t>
            </a:r>
            <a:r>
              <a:rPr lang="cs-CZ" sz="2000" dirty="0" err="1"/>
              <a:t>layer</a:t>
            </a:r>
            <a:r>
              <a:rPr lang="cs-CZ" sz="2000" dirty="0"/>
              <a:t>          </a:t>
            </a:r>
            <a:r>
              <a:rPr lang="cs-CZ" sz="2000" dirty="0" err="1"/>
              <a:t>infalling</a:t>
            </a:r>
            <a:r>
              <a:rPr lang="cs-CZ" sz="2000" dirty="0"/>
              <a:t> </a:t>
            </a:r>
            <a:r>
              <a:rPr lang="cs-CZ" sz="2000" dirty="0" err="1"/>
              <a:t>material</a:t>
            </a:r>
            <a:r>
              <a:rPr lang="cs-CZ" sz="2000" dirty="0"/>
              <a:t> </a:t>
            </a:r>
            <a:r>
              <a:rPr lang="cs-CZ" sz="2000" dirty="0" err="1"/>
              <a:t>spinup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neutron </a:t>
            </a:r>
            <a:r>
              <a:rPr lang="cs-CZ" sz="2000" dirty="0" err="1"/>
              <a:t>star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Disk – </a:t>
            </a:r>
            <a:r>
              <a:rPr lang="cs-CZ" sz="2000" dirty="0" err="1"/>
              <a:t>Optically</a:t>
            </a:r>
            <a:r>
              <a:rPr lang="cs-CZ" sz="2000" dirty="0"/>
              <a:t> </a:t>
            </a:r>
            <a:r>
              <a:rPr lang="cs-CZ" sz="2000" dirty="0" err="1"/>
              <a:t>thick</a:t>
            </a:r>
            <a:r>
              <a:rPr lang="cs-CZ" sz="2000" dirty="0"/>
              <a:t>, no </a:t>
            </a:r>
            <a:r>
              <a:rPr lang="cs-CZ" sz="2000" dirty="0" err="1"/>
              <a:t>inner</a:t>
            </a:r>
            <a:r>
              <a:rPr lang="cs-CZ" sz="2000" dirty="0"/>
              <a:t> </a:t>
            </a:r>
            <a:r>
              <a:rPr lang="cs-CZ" sz="2000" dirty="0" err="1"/>
              <a:t>structure</a:t>
            </a:r>
            <a:r>
              <a:rPr lang="cs-CZ" sz="2000" dirty="0"/>
              <a:t>, </a:t>
            </a:r>
            <a:r>
              <a:rPr lang="cs-CZ" sz="2000" dirty="0" err="1"/>
              <a:t>isotropic</a:t>
            </a:r>
            <a:r>
              <a:rPr lang="cs-CZ" sz="2000" dirty="0"/>
              <a:t> </a:t>
            </a:r>
            <a:r>
              <a:rPr lang="cs-CZ" sz="2000" dirty="0" err="1"/>
              <a:t>radiation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Schwarzschild</a:t>
            </a:r>
            <a:r>
              <a:rPr lang="cs-CZ" sz="2000" dirty="0"/>
              <a:t> </a:t>
            </a:r>
            <a:r>
              <a:rPr lang="cs-CZ" sz="2000" dirty="0" err="1"/>
              <a:t>metric</a:t>
            </a:r>
            <a:r>
              <a:rPr lang="cs-CZ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A9CC3D-A55B-AF86-FB92-40E24DF9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91" y="4859315"/>
            <a:ext cx="6495818" cy="781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8425C8-0362-B8C8-7550-560C2D08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59" y="1858878"/>
            <a:ext cx="1184281" cy="3034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F29F457-D377-E362-6444-94366DBBB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28" b="-1"/>
          <a:stretch/>
        </p:blipFill>
        <p:spPr>
          <a:xfrm rot="10800000">
            <a:off x="7486005" y="2089676"/>
            <a:ext cx="203835" cy="726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2974642-7985-B557-CDC0-2C6B2F07A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1" b="26419"/>
          <a:stretch/>
        </p:blipFill>
        <p:spPr>
          <a:xfrm rot="10800000">
            <a:off x="7486004" y="1932671"/>
            <a:ext cx="203836" cy="18569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290BE12-90C2-B3B8-7855-3431E9C42F94}"/>
              </a:ext>
            </a:extLst>
          </p:cNvPr>
          <p:cNvCxnSpPr>
            <a:cxnSpLocks/>
          </p:cNvCxnSpPr>
          <p:nvPr/>
        </p:nvCxnSpPr>
        <p:spPr>
          <a:xfrm>
            <a:off x="4609508" y="2031045"/>
            <a:ext cx="3358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B638569-3E96-FB0E-8046-598BFA7F07DF}"/>
              </a:ext>
            </a:extLst>
          </p:cNvPr>
          <p:cNvCxnSpPr>
            <a:cxnSpLocks/>
          </p:cNvCxnSpPr>
          <p:nvPr/>
        </p:nvCxnSpPr>
        <p:spPr>
          <a:xfrm>
            <a:off x="3051847" y="2343465"/>
            <a:ext cx="3358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38CDF67-6D52-A713-5640-38AF0C4AF97A}"/>
              </a:ext>
            </a:extLst>
          </p:cNvPr>
          <p:cNvCxnSpPr>
            <a:cxnSpLocks/>
          </p:cNvCxnSpPr>
          <p:nvPr/>
        </p:nvCxnSpPr>
        <p:spPr>
          <a:xfrm>
            <a:off x="7913407" y="2343465"/>
            <a:ext cx="3358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8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6FB6D9F-CDC3-D7A5-5A14-626730D57514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311388-905C-2C82-B8E4-BD3A7B05CB11}"/>
              </a:ext>
            </a:extLst>
          </p:cNvPr>
          <p:cNvCxnSpPr>
            <a:cxnSpLocks/>
          </p:cNvCxnSpPr>
          <p:nvPr/>
        </p:nvCxnSpPr>
        <p:spPr>
          <a:xfrm flipV="1">
            <a:off x="0" y="845716"/>
            <a:ext cx="10582183" cy="947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17731539-AF24-74A1-8D03-B6150C2DE4D9}"/>
              </a:ext>
            </a:extLst>
          </p:cNvPr>
          <p:cNvSpPr/>
          <p:nvPr/>
        </p:nvSpPr>
        <p:spPr>
          <a:xfrm>
            <a:off x="4661302" y="3654596"/>
            <a:ext cx="4756558" cy="3072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2830D3-9B3B-407E-344D-A82F2ADC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4" b="38769"/>
          <a:stretch/>
        </p:blipFill>
        <p:spPr>
          <a:xfrm>
            <a:off x="3608038" y="1132515"/>
            <a:ext cx="6858000" cy="20708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C543E2-A8C7-9B2E-689D-02992B0A6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71" y="3777992"/>
            <a:ext cx="4576335" cy="287447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39BD752-981A-3ECF-4587-B21DD5FA4D1D}"/>
              </a:ext>
            </a:extLst>
          </p:cNvPr>
          <p:cNvSpPr txBox="1">
            <a:spLocks/>
          </p:cNvSpPr>
          <p:nvPr/>
        </p:nvSpPr>
        <p:spPr>
          <a:xfrm>
            <a:off x="0" y="103180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Parameters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of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this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result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9AF17676-ABD8-6A43-4875-9B5A709A7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68" y="4094585"/>
            <a:ext cx="1652371" cy="31361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FD0014A-1DF1-C08D-0650-0C21B60DAA09}"/>
              </a:ext>
            </a:extLst>
          </p:cNvPr>
          <p:cNvSpPr/>
          <p:nvPr/>
        </p:nvSpPr>
        <p:spPr>
          <a:xfrm>
            <a:off x="79899" y="948895"/>
            <a:ext cx="3435485" cy="5815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E8E266D-D7E4-20CE-1B3D-99E79F6C0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82" y="1091591"/>
            <a:ext cx="916803" cy="3016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CE2B8BE-3051-04EF-B81B-464D3828F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52" y="1463020"/>
            <a:ext cx="1575167" cy="32853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C730DC1-1020-CA23-6A0F-004EA830B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250" y="5202913"/>
            <a:ext cx="1617153" cy="34499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B9E1AD6-90AD-C521-24CE-D248D3EDC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88" y="2211759"/>
            <a:ext cx="1125061" cy="32705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E4D7EA0-C967-0518-5298-AAE5FC8B0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852" y="2614493"/>
            <a:ext cx="1328962" cy="35178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0CC77BF-E330-5246-C7E5-C8CA265946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035" y="2975042"/>
            <a:ext cx="1067085" cy="43733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EE95AD9D-E4DB-092D-5B10-EF0CEEC9F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242" y="3841601"/>
            <a:ext cx="1521671" cy="35178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2061D39-E720-9731-7601-F065174AE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666" y="4272720"/>
            <a:ext cx="2568443" cy="351784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60ABA172-A409-3F73-68E5-B2F4C4724A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060" y="4722489"/>
            <a:ext cx="2767650" cy="351784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43D3220-3A2C-72D9-341B-F5FB2B2E12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144" y="6055923"/>
            <a:ext cx="1541353" cy="3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9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1095504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Contribution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of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components</a:t>
            </a:r>
            <a:endParaRPr lang="en-US" sz="4000" dirty="0">
              <a:solidFill>
                <a:schemeClr val="bg1"/>
              </a:solidFill>
              <a:latin typeface="Liberation San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8A6C155-D1FE-8002-1C69-6FA31B756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"/>
          <a:stretch/>
        </p:blipFill>
        <p:spPr>
          <a:xfrm>
            <a:off x="1349563" y="940958"/>
            <a:ext cx="4346081" cy="588047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85EECB-5569-A925-B060-4D75FDFA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12" y="940957"/>
            <a:ext cx="4360556" cy="58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11363417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Some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more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results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part 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D4E1F21-3AD1-8D21-C273-6FFE4767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1" y="3014537"/>
            <a:ext cx="11538717" cy="331805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1981699-89EE-8234-4700-CBED46115C37}"/>
              </a:ext>
            </a:extLst>
          </p:cNvPr>
          <p:cNvSpPr txBox="1"/>
          <p:nvPr/>
        </p:nvSpPr>
        <p:spPr>
          <a:xfrm>
            <a:off x="1796908" y="1591259"/>
            <a:ext cx="8234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The impact of changing the width of the BL on the overall spectrum of the system for three different observer inclinations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964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11709647" cy="5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Some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more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results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part 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C30FD70-7263-A530-DB86-8247AC185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87" y="2867787"/>
            <a:ext cx="7801451" cy="35706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0E1A366-2E21-819B-13F0-25C53760DD3C}"/>
              </a:ext>
            </a:extLst>
          </p:cNvPr>
          <p:cNvSpPr txBox="1"/>
          <p:nvPr/>
        </p:nvSpPr>
        <p:spPr>
          <a:xfrm>
            <a:off x="1795309" y="1588920"/>
            <a:ext cx="8014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Iron line profile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from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accreting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neutron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star</a:t>
            </a: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 for two different </a:t>
            </a:r>
            <a:r>
              <a:rPr lang="en-US" dirty="0" err="1">
                <a:latin typeface="Gisha" panose="020B0502040204020203" pitchFamily="34" charset="-79"/>
                <a:cs typeface="Gisha" panose="020B0502040204020203" pitchFamily="34" charset="-79"/>
              </a:rPr>
              <a:t>EoS</a:t>
            </a: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 of the NS.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The filled region indicates the line from the disk alone.</a:t>
            </a:r>
          </a:p>
        </p:txBody>
      </p:sp>
    </p:spTree>
    <p:extLst>
      <p:ext uri="{BB962C8B-B14F-4D97-AF65-F5344CB8AC3E}">
        <p14:creationId xmlns:p14="http://schemas.microsoft.com/office/powerpoint/2010/main" val="1017972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/>
          <p:nvPr/>
        </p:nvCxnSpPr>
        <p:spPr>
          <a:xfrm>
            <a:off x="0" y="845663"/>
            <a:ext cx="12192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Summary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and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conclusions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8E0A09B-93C3-B595-1DCB-302C9F499E96}"/>
              </a:ext>
            </a:extLst>
          </p:cNvPr>
          <p:cNvSpPr txBox="1"/>
          <p:nvPr/>
        </p:nvSpPr>
        <p:spPr>
          <a:xfrm>
            <a:off x="807868" y="2095132"/>
            <a:ext cx="107001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We</a:t>
            </a:r>
            <a:r>
              <a:rPr lang="cs-CZ" sz="2000" dirty="0"/>
              <a:t> are </a:t>
            </a:r>
            <a:r>
              <a:rPr lang="cs-CZ" sz="2000" dirty="0" err="1"/>
              <a:t>able</a:t>
            </a:r>
            <a:r>
              <a:rPr lang="cs-CZ" sz="2000" dirty="0"/>
              <a:t> to model </a:t>
            </a:r>
            <a:r>
              <a:rPr lang="cs-CZ" sz="2000" dirty="0" err="1"/>
              <a:t>relativistic</a:t>
            </a:r>
            <a:r>
              <a:rPr lang="cs-CZ" sz="2000" dirty="0"/>
              <a:t> </a:t>
            </a:r>
            <a:r>
              <a:rPr lang="cs-CZ" sz="2000" dirty="0" err="1"/>
              <a:t>spectral</a:t>
            </a:r>
            <a:r>
              <a:rPr lang="cs-CZ" sz="2000" dirty="0"/>
              <a:t> </a:t>
            </a:r>
            <a:r>
              <a:rPr lang="cs-CZ" sz="2000" dirty="0" err="1"/>
              <a:t>profiles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accreting</a:t>
            </a:r>
            <a:r>
              <a:rPr lang="cs-CZ" sz="2000" dirty="0"/>
              <a:t> </a:t>
            </a:r>
            <a:r>
              <a:rPr lang="cs-CZ" sz="2000" dirty="0" err="1"/>
              <a:t>compact</a:t>
            </a:r>
            <a:r>
              <a:rPr lang="cs-CZ" sz="2000" dirty="0"/>
              <a:t> </a:t>
            </a:r>
            <a:r>
              <a:rPr lang="cs-CZ" sz="2000" dirty="0" err="1"/>
              <a:t>object</a:t>
            </a:r>
            <a:r>
              <a:rPr lang="cs-CZ" sz="2000" dirty="0"/>
              <a:t> and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study </a:t>
            </a:r>
            <a:r>
              <a:rPr lang="cs-CZ" sz="2000" dirty="0" err="1"/>
              <a:t>the</a:t>
            </a:r>
            <a:r>
              <a:rPr lang="cs-CZ" sz="2000" dirty="0"/>
              <a:t> influence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individual</a:t>
            </a:r>
            <a:r>
              <a:rPr lang="cs-CZ" sz="2000" dirty="0"/>
              <a:t> </a:t>
            </a:r>
            <a:r>
              <a:rPr lang="cs-CZ" sz="2000" dirty="0" err="1"/>
              <a:t>components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system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resulting</a:t>
            </a:r>
            <a:r>
              <a:rPr lang="cs-CZ" sz="2000" dirty="0"/>
              <a:t> </a:t>
            </a:r>
            <a:r>
              <a:rPr lang="cs-CZ" sz="2000" dirty="0" err="1"/>
              <a:t>spectral</a:t>
            </a:r>
            <a:r>
              <a:rPr lang="cs-CZ" sz="2000" dirty="0"/>
              <a:t> </a:t>
            </a:r>
            <a:r>
              <a:rPr lang="cs-CZ" sz="2000" dirty="0" err="1"/>
              <a:t>profiles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Modeled</a:t>
            </a:r>
            <a:r>
              <a:rPr lang="cs-CZ" sz="2000" dirty="0"/>
              <a:t> </a:t>
            </a:r>
            <a:r>
              <a:rPr lang="cs-CZ" sz="2000" dirty="0" err="1"/>
              <a:t>spectra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consist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iron line and </a:t>
            </a:r>
            <a:r>
              <a:rPr lang="cs-CZ" sz="2000" dirty="0" err="1"/>
              <a:t>black</a:t>
            </a:r>
            <a:r>
              <a:rPr lang="cs-CZ" sz="2000" dirty="0"/>
              <a:t> body </a:t>
            </a:r>
            <a:r>
              <a:rPr lang="cs-CZ" sz="2000" dirty="0" err="1"/>
              <a:t>emission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Complex</a:t>
            </a:r>
            <a:r>
              <a:rPr lang="cs-CZ" sz="2000" dirty="0"/>
              <a:t> model </a:t>
            </a:r>
            <a:r>
              <a:rPr lang="cs-CZ" sz="2000" dirty="0" err="1"/>
              <a:t>including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radiation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accretion</a:t>
            </a:r>
            <a:r>
              <a:rPr lang="cs-CZ" sz="2000" dirty="0"/>
              <a:t> disk, neutron </a:t>
            </a:r>
            <a:r>
              <a:rPr lang="cs-CZ" sz="2000" dirty="0" err="1"/>
              <a:t>star</a:t>
            </a:r>
            <a:r>
              <a:rPr lang="cs-CZ" sz="2000" dirty="0"/>
              <a:t>, </a:t>
            </a:r>
            <a:r>
              <a:rPr lang="cs-CZ" sz="2000" dirty="0" err="1"/>
              <a:t>boundary</a:t>
            </a:r>
            <a:r>
              <a:rPr lang="cs-CZ" sz="2000" dirty="0"/>
              <a:t> </a:t>
            </a:r>
            <a:r>
              <a:rPr lang="cs-CZ" sz="2000" dirty="0" err="1"/>
              <a:t>layer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</a:t>
            </a:r>
            <a:r>
              <a:rPr lang="en-US" sz="2000" dirty="0" err="1"/>
              <a:t>onsideration</a:t>
            </a:r>
            <a:r>
              <a:rPr lang="en-US" sz="2000" dirty="0"/>
              <a:t> of different equation of state for NS with a given mass and spin frequency may result to very different spectral signatures.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1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11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/>
          <p:nvPr/>
        </p:nvCxnSpPr>
        <p:spPr>
          <a:xfrm>
            <a:off x="0" y="854541"/>
            <a:ext cx="1219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Backup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slide 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7E93315-E0D1-4C72-93C8-00A5DA2F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97" y="1117772"/>
            <a:ext cx="7074794" cy="527732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BB1CAFA-5024-95EF-98A8-AA02A5817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6"/>
          <a:stretch/>
        </p:blipFill>
        <p:spPr>
          <a:xfrm>
            <a:off x="619905" y="1319033"/>
            <a:ext cx="1082856" cy="551902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64DA84A3-7E87-3691-BE35-F9381F381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165549"/>
            <a:ext cx="1119938" cy="2125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DFF08F-44B5-8CBB-3808-E2F88A69E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63" y="3945947"/>
            <a:ext cx="1383776" cy="2055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2238A16-4015-2D8C-2FAE-7D3AB9975B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6" r="81219"/>
          <a:stretch/>
        </p:blipFill>
        <p:spPr>
          <a:xfrm>
            <a:off x="275862" y="3359484"/>
            <a:ext cx="422186" cy="37297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9C8F78-34C7-16A0-9CBC-31B6F344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171" t="-26" r="47"/>
          <a:stretch/>
        </p:blipFill>
        <p:spPr>
          <a:xfrm>
            <a:off x="783631" y="3359484"/>
            <a:ext cx="1164025" cy="372979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4A38C1B-33EC-E409-D954-E7C29452F49E}"/>
              </a:ext>
            </a:extLst>
          </p:cNvPr>
          <p:cNvSpPr txBox="1">
            <a:spLocks/>
          </p:cNvSpPr>
          <p:nvPr/>
        </p:nvSpPr>
        <p:spPr>
          <a:xfrm>
            <a:off x="3925913" y="964567"/>
            <a:ext cx="1667020" cy="372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800" dirty="0"/>
              <a:t>N x N </a:t>
            </a:r>
            <a:r>
              <a:rPr lang="cs-CZ" sz="4800" dirty="0" err="1"/>
              <a:t>pixels</a:t>
            </a:r>
            <a:endParaRPr lang="cs-CZ" sz="4800" dirty="0"/>
          </a:p>
          <a:p>
            <a:pPr marL="0" indent="0">
              <a:buNone/>
            </a:pPr>
            <a:r>
              <a:rPr lang="cs-CZ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813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/>
          <p:nvPr/>
        </p:nvCxnSpPr>
        <p:spPr>
          <a:xfrm>
            <a:off x="0" y="854541"/>
            <a:ext cx="1219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Backup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slide 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E49CFF-F886-8029-765F-C8D500D8C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276883"/>
            <a:ext cx="11064240" cy="573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60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D60FB1-2E3A-2320-B318-3BCF04992C98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E88CE5A-E3A9-2BAC-79B1-336DFC6AA9D9}"/>
              </a:ext>
            </a:extLst>
          </p:cNvPr>
          <p:cNvCxnSpPr/>
          <p:nvPr/>
        </p:nvCxnSpPr>
        <p:spPr>
          <a:xfrm>
            <a:off x="0" y="854541"/>
            <a:ext cx="1219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Nadpis 1">
            <a:extLst>
              <a:ext uri="{FF2B5EF4-FFF2-40B4-BE49-F238E27FC236}">
                <a16:creationId xmlns:a16="http://schemas.microsoft.com/office/drawing/2014/main" id="{7E3F67FE-5B5B-AA44-8DD5-13981DD4827D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Backup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slide 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27A3B6F-099B-16F9-2C1E-9DFE380F5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39196"/>
            <a:ext cx="4805779" cy="17328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51FE1D-F007-0E89-73A0-CA70CCDF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5" y="949837"/>
            <a:ext cx="4760750" cy="17328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B14E88-64A6-F45B-38FE-D0CA419BB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3219"/>
            <a:ext cx="4690369" cy="174376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3B1396C-1887-8457-B677-8C1245B8A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7" y="5016902"/>
            <a:ext cx="4805779" cy="171575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D4ECC60-FD22-1A91-E67A-8F875C4AD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1" y="5005642"/>
            <a:ext cx="4583837" cy="172701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C74602F-4BB5-EEB7-EBC1-30F23A51B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0" y="2939196"/>
            <a:ext cx="4537524" cy="18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19B7F658-84CC-1ECD-F232-DAE919C30907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B3D14588-ABC3-FAB1-AB06-59DD65678E94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67470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F22830D3-9B3B-407E-344D-A82F2ADC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7" b="32789"/>
          <a:stretch/>
        </p:blipFill>
        <p:spPr>
          <a:xfrm>
            <a:off x="1929707" y="1614195"/>
            <a:ext cx="8332585" cy="3321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4B8291D-B9A0-D56D-BA8A-E3DAF0864FE1}"/>
                  </a:ext>
                </a:extLst>
              </p:cNvPr>
              <p:cNvSpPr txBox="1"/>
              <p:nvPr/>
            </p:nvSpPr>
            <p:spPr>
              <a:xfrm>
                <a:off x="3689624" y="4816099"/>
                <a:ext cx="5039778" cy="76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𝑓𝑟𝑒𝑞𝑢𝑒𝑛𝑐𝑦</m:t>
                      </m:r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𝑠h𝑖𝑓𝑡</m:t>
                      </m:r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𝑜𝑏𝑠𝑒𝑟𝑣𝑒𝑑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𝑒𝑚𝑖𝑡𝑡𝑒𝑑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4B8291D-B9A0-D56D-BA8A-E3DAF086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24" y="4816099"/>
                <a:ext cx="5039778" cy="766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Nadpis 1">
            <a:extLst>
              <a:ext uri="{FF2B5EF4-FFF2-40B4-BE49-F238E27FC236}">
                <a16:creationId xmlns:a16="http://schemas.microsoft.com/office/drawing/2014/main" id="{F0C5905D-1235-481F-49BF-B9A32AC11500}"/>
              </a:ext>
            </a:extLst>
          </p:cNvPr>
          <p:cNvSpPr txBox="1">
            <a:spLocks/>
          </p:cNvSpPr>
          <p:nvPr/>
        </p:nvSpPr>
        <p:spPr>
          <a:xfrm>
            <a:off x="0" y="9479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Frequency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shift (g-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factor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) map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2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6FB6D9F-CDC3-D7A5-5A14-626730D57514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311388-905C-2C82-B8E4-BD3A7B05CB11}"/>
              </a:ext>
            </a:extLst>
          </p:cNvPr>
          <p:cNvCxnSpPr>
            <a:cxnSpLocks/>
          </p:cNvCxnSpPr>
          <p:nvPr/>
        </p:nvCxnSpPr>
        <p:spPr>
          <a:xfrm flipV="1">
            <a:off x="0" y="845716"/>
            <a:ext cx="1233996" cy="882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17731539-AF24-74A1-8D03-B6150C2DE4D9}"/>
              </a:ext>
            </a:extLst>
          </p:cNvPr>
          <p:cNvSpPr/>
          <p:nvPr/>
        </p:nvSpPr>
        <p:spPr>
          <a:xfrm>
            <a:off x="3720263" y="3654596"/>
            <a:ext cx="4756558" cy="3072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2830D3-9B3B-407E-344D-A82F2ADCD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4" b="38769"/>
          <a:stretch/>
        </p:blipFill>
        <p:spPr>
          <a:xfrm>
            <a:off x="2666999" y="1132515"/>
            <a:ext cx="6858000" cy="20708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C543E2-A8C7-9B2E-689D-02992B0A6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32" y="3777992"/>
            <a:ext cx="4576335" cy="2874478"/>
          </a:xfrm>
          <a:prstGeom prst="rect">
            <a:avLst/>
          </a:prstGeom>
        </p:spPr>
      </p:pic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C5DE4F9A-4144-BE68-DA0A-C9DE5FC2E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29" y="4094585"/>
            <a:ext cx="1652371" cy="31361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39BD752-981A-3ECF-4587-B21DD5FA4D1D}"/>
              </a:ext>
            </a:extLst>
          </p:cNvPr>
          <p:cNvSpPr txBox="1">
            <a:spLocks/>
          </p:cNvSpPr>
          <p:nvPr/>
        </p:nvSpPr>
        <p:spPr>
          <a:xfrm>
            <a:off x="0" y="103180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Spectral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profile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4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6FB6D9F-CDC3-D7A5-5A14-626730D57514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311388-905C-2C82-B8E4-BD3A7B05CB11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139379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409DCC70-195C-A622-E46C-9FF686020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0" b="28602"/>
          <a:stretch/>
        </p:blipFill>
        <p:spPr>
          <a:xfrm>
            <a:off x="3887941" y="1030268"/>
            <a:ext cx="4147314" cy="2055302"/>
          </a:xfrm>
          <a:prstGeom prst="rect">
            <a:avLst/>
          </a:prstGeom>
        </p:spPr>
      </p:pic>
      <p:sp>
        <p:nvSpPr>
          <p:cNvPr id="22" name="Nadpis 1">
            <a:extLst>
              <a:ext uri="{FF2B5EF4-FFF2-40B4-BE49-F238E27FC236}">
                <a16:creationId xmlns:a16="http://schemas.microsoft.com/office/drawing/2014/main" id="{AB115105-E290-6482-C8DF-3E03E1ECBAE2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Components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of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the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system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6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6FB6D9F-CDC3-D7A5-5A14-626730D57514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311388-905C-2C82-B8E4-BD3A7B05CB11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186431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409DCC70-195C-A622-E46C-9FF686020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0" b="28602"/>
          <a:stretch/>
        </p:blipFill>
        <p:spPr>
          <a:xfrm>
            <a:off x="3887941" y="1030268"/>
            <a:ext cx="4147314" cy="20553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0B4E661-1953-5D41-D87C-759A0839E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6" b="28703"/>
          <a:stretch/>
        </p:blipFill>
        <p:spPr>
          <a:xfrm>
            <a:off x="858371" y="3936191"/>
            <a:ext cx="3943445" cy="1845569"/>
          </a:xfrm>
          <a:prstGeom prst="rect">
            <a:avLst/>
          </a:prstGeom>
        </p:spPr>
      </p:pic>
      <p:pic>
        <p:nvPicPr>
          <p:cNvPr id="15" name="Obrázek 14" descr="Obsah obrázku světlo&#10;&#10;Popis byl vytvořen automaticky">
            <a:extLst>
              <a:ext uri="{FF2B5EF4-FFF2-40B4-BE49-F238E27FC236}">
                <a16:creationId xmlns:a16="http://schemas.microsoft.com/office/drawing/2014/main" id="{8EF24B81-D906-4761-A03C-32B79AB8B9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t="36369" r="34387" b="35473"/>
          <a:stretch/>
        </p:blipFill>
        <p:spPr>
          <a:xfrm>
            <a:off x="9286716" y="4327673"/>
            <a:ext cx="1490268" cy="135954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70B699B-485E-CFDA-51D4-E0A96A18C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3" t="37056" r="36488" b="37959"/>
          <a:stretch/>
        </p:blipFill>
        <p:spPr>
          <a:xfrm>
            <a:off x="6378443" y="4354915"/>
            <a:ext cx="1224971" cy="1179503"/>
          </a:xfrm>
          <a:prstGeom prst="rect">
            <a:avLst/>
          </a:prstGeom>
        </p:spPr>
      </p:pic>
      <p:sp>
        <p:nvSpPr>
          <p:cNvPr id="20" name="Nadpis 1">
            <a:extLst>
              <a:ext uri="{FF2B5EF4-FFF2-40B4-BE49-F238E27FC236}">
                <a16:creationId xmlns:a16="http://schemas.microsoft.com/office/drawing/2014/main" id="{6D69D1BC-BBAB-ACC6-4D2E-D6E8C1EE4BFA}"/>
              </a:ext>
            </a:extLst>
          </p:cNvPr>
          <p:cNvSpPr txBox="1">
            <a:spLocks/>
          </p:cNvSpPr>
          <p:nvPr/>
        </p:nvSpPr>
        <p:spPr>
          <a:xfrm>
            <a:off x="5139579" y="4477406"/>
            <a:ext cx="746620" cy="10737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700" dirty="0">
                <a:solidFill>
                  <a:schemeClr val="bg1"/>
                </a:solidFill>
                <a:latin typeface="Liberation Sans"/>
              </a:rPr>
              <a:t>+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838C6AE8-7889-772B-F71B-20397C3014DA}"/>
              </a:ext>
            </a:extLst>
          </p:cNvPr>
          <p:cNvSpPr txBox="1">
            <a:spLocks/>
          </p:cNvSpPr>
          <p:nvPr/>
        </p:nvSpPr>
        <p:spPr>
          <a:xfrm>
            <a:off x="8129214" y="4469017"/>
            <a:ext cx="746620" cy="107379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700" dirty="0">
                <a:solidFill>
                  <a:schemeClr val="bg1"/>
                </a:solidFill>
                <a:latin typeface="Liberation Sans"/>
              </a:rPr>
              <a:t>+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AB115105-E290-6482-C8DF-3E03E1ECBAE2}"/>
              </a:ext>
            </a:extLst>
          </p:cNvPr>
          <p:cNvSpPr txBox="1">
            <a:spLocks/>
          </p:cNvSpPr>
          <p:nvPr/>
        </p:nvSpPr>
        <p:spPr>
          <a:xfrm>
            <a:off x="1780562" y="104121"/>
            <a:ext cx="8630875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Components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of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the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system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F9D0AB15-7316-5B4A-43A9-EC0300F6F820}"/>
              </a:ext>
            </a:extLst>
          </p:cNvPr>
          <p:cNvSpPr txBox="1">
            <a:spLocks/>
          </p:cNvSpPr>
          <p:nvPr/>
        </p:nvSpPr>
        <p:spPr>
          <a:xfrm>
            <a:off x="711783" y="5792667"/>
            <a:ext cx="4173923" cy="7524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>
                <a:solidFill>
                  <a:schemeClr val="bg1"/>
                </a:solidFill>
                <a:latin typeface="Liberation Sans"/>
              </a:rPr>
              <a:t>accretion</a:t>
            </a:r>
            <a:endParaRPr lang="cs-CZ" sz="3200" dirty="0">
              <a:solidFill>
                <a:schemeClr val="bg1"/>
              </a:solidFill>
              <a:latin typeface="Liberation Sans"/>
            </a:endParaRPr>
          </a:p>
          <a:p>
            <a:r>
              <a:rPr lang="cs-CZ" sz="3200" dirty="0">
                <a:solidFill>
                  <a:schemeClr val="bg1"/>
                </a:solidFill>
                <a:latin typeface="Liberation Sans"/>
              </a:rPr>
              <a:t>disk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DB51CC24-1AAF-3BB4-ED63-2D5FCE8871FE}"/>
              </a:ext>
            </a:extLst>
          </p:cNvPr>
          <p:cNvSpPr txBox="1">
            <a:spLocks/>
          </p:cNvSpPr>
          <p:nvPr/>
        </p:nvSpPr>
        <p:spPr>
          <a:xfrm>
            <a:off x="5385855" y="5784278"/>
            <a:ext cx="3162630" cy="726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chemeClr val="bg1"/>
                </a:solidFill>
                <a:latin typeface="Liberation Sans"/>
              </a:rPr>
              <a:t>neutron</a:t>
            </a:r>
          </a:p>
          <a:p>
            <a:r>
              <a:rPr lang="cs-CZ" sz="3200" dirty="0" err="1">
                <a:solidFill>
                  <a:schemeClr val="bg1"/>
                </a:solidFill>
                <a:latin typeface="Liberation Sans"/>
              </a:rPr>
              <a:t>star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1819F24C-A1BD-FB1B-74D7-36D620B7C267}"/>
              </a:ext>
            </a:extLst>
          </p:cNvPr>
          <p:cNvSpPr txBox="1">
            <a:spLocks/>
          </p:cNvSpPr>
          <p:nvPr/>
        </p:nvSpPr>
        <p:spPr>
          <a:xfrm>
            <a:off x="8870154" y="5792667"/>
            <a:ext cx="2357128" cy="727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err="1">
                <a:solidFill>
                  <a:schemeClr val="bg1"/>
                </a:solidFill>
                <a:latin typeface="Liberation Sans"/>
              </a:rPr>
              <a:t>boundary</a:t>
            </a:r>
            <a:endParaRPr lang="cs-CZ" sz="3200" dirty="0">
              <a:solidFill>
                <a:schemeClr val="bg1"/>
              </a:solidFill>
              <a:latin typeface="Liberation Sans"/>
            </a:endParaRPr>
          </a:p>
          <a:p>
            <a:r>
              <a:rPr lang="cs-CZ" sz="3200" dirty="0" err="1">
                <a:solidFill>
                  <a:schemeClr val="bg1"/>
                </a:solidFill>
                <a:latin typeface="Liberation Sans"/>
              </a:rPr>
              <a:t>layer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EB0F545F-4F8F-E444-416A-B04BEE78958E}"/>
              </a:ext>
            </a:extLst>
          </p:cNvPr>
          <p:cNvSpPr/>
          <p:nvPr/>
        </p:nvSpPr>
        <p:spPr>
          <a:xfrm>
            <a:off x="858371" y="3869077"/>
            <a:ext cx="10475258" cy="2718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71B4D11F-331B-EF63-FC8F-72E988CDCF2F}"/>
              </a:ext>
            </a:extLst>
          </p:cNvPr>
          <p:cNvSpPr/>
          <p:nvPr/>
        </p:nvSpPr>
        <p:spPr>
          <a:xfrm>
            <a:off x="3766656" y="1016099"/>
            <a:ext cx="4320511" cy="20778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B5D84F5A-C0B9-7715-3033-D1FB5B077034}"/>
              </a:ext>
            </a:extLst>
          </p:cNvPr>
          <p:cNvCxnSpPr>
            <a:cxnSpLocks/>
          </p:cNvCxnSpPr>
          <p:nvPr/>
        </p:nvCxnSpPr>
        <p:spPr>
          <a:xfrm>
            <a:off x="5810978" y="3175319"/>
            <a:ext cx="0" cy="595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DFF015F6-7E20-BE49-5340-22AB5D831635}"/>
              </a:ext>
            </a:extLst>
          </p:cNvPr>
          <p:cNvCxnSpPr>
            <a:cxnSpLocks/>
          </p:cNvCxnSpPr>
          <p:nvPr/>
        </p:nvCxnSpPr>
        <p:spPr>
          <a:xfrm>
            <a:off x="6055657" y="3175319"/>
            <a:ext cx="0" cy="5956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257452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Disk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spectrum</a:t>
            </a:r>
            <a:r>
              <a:rPr lang="cs-CZ" sz="4000" dirty="0">
                <a:solidFill>
                  <a:schemeClr val="bg1"/>
                </a:solidFill>
                <a:latin typeface="Liberation Sans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B8905E3-A2C9-5B1D-2FA5-01A6D1D5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94" y="3254449"/>
            <a:ext cx="3728906" cy="12141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CBCC886-5BB2-7905-D540-155C24552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48" y="1683172"/>
            <a:ext cx="2945227" cy="9712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D591370-5D92-783B-98FD-447FCF1C9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648" y="3048045"/>
            <a:ext cx="2226597" cy="101035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C336E11-ECC5-1BB6-E104-2966D0B52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02" y="4504936"/>
            <a:ext cx="3948625" cy="8238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62D5F158-AAB5-CC79-0B61-2512DB334570}"/>
                  </a:ext>
                </a:extLst>
              </p14:cNvPr>
              <p14:cNvContentPartPr/>
              <p14:nvPr/>
            </p14:nvContentPartPr>
            <p14:xfrm>
              <a:off x="1227517" y="2458523"/>
              <a:ext cx="1217880" cy="66780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62D5F158-AAB5-CC79-0B61-2512DB3345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8517" y="2449523"/>
                <a:ext cx="123552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22CFE0CD-C729-1CBB-B68D-403EF9F61B97}"/>
                  </a:ext>
                </a:extLst>
              </p14:cNvPr>
              <p14:cNvContentPartPr/>
              <p14:nvPr/>
            </p14:nvContentPartPr>
            <p14:xfrm>
              <a:off x="2317851" y="3106434"/>
              <a:ext cx="115560" cy="1944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22CFE0CD-C729-1CBB-B68D-403EF9F61B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8851" y="3097434"/>
                <a:ext cx="133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EAA479A5-F0F9-001B-6374-5020F76C068E}"/>
                  </a:ext>
                </a:extLst>
              </p14:cNvPr>
              <p14:cNvContentPartPr/>
              <p14:nvPr/>
            </p14:nvContentPartPr>
            <p14:xfrm>
              <a:off x="2454756" y="3049194"/>
              <a:ext cx="51120" cy="7200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EAA479A5-F0F9-001B-6374-5020F76C06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5756" y="3040239"/>
                <a:ext cx="68760" cy="89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7217AAEE-D91D-D461-A8F7-2DBE01E6C064}"/>
                  </a:ext>
                </a:extLst>
              </p14:cNvPr>
              <p14:cNvContentPartPr/>
              <p14:nvPr/>
            </p14:nvContentPartPr>
            <p14:xfrm>
              <a:off x="1380619" y="3846762"/>
              <a:ext cx="2396904" cy="67932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7217AAEE-D91D-D461-A8F7-2DBE01E6C0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1620" y="3837762"/>
                <a:ext cx="2414542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E4773A9A-98ED-D8F9-B629-2BA55616BB2D}"/>
                  </a:ext>
                </a:extLst>
              </p14:cNvPr>
              <p14:cNvContentPartPr/>
              <p14:nvPr/>
            </p14:nvContentPartPr>
            <p14:xfrm>
              <a:off x="3758366" y="4480426"/>
              <a:ext cx="78120" cy="13680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E4773A9A-98ED-D8F9-B629-2BA55616BB2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9366" y="4471426"/>
                <a:ext cx="9576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Skupina 65">
            <a:extLst>
              <a:ext uri="{FF2B5EF4-FFF2-40B4-BE49-F238E27FC236}">
                <a16:creationId xmlns:a16="http://schemas.microsoft.com/office/drawing/2014/main" id="{6A647787-AB6B-3405-F61B-CB307217D859}"/>
              </a:ext>
            </a:extLst>
          </p:cNvPr>
          <p:cNvGrpSpPr/>
          <p:nvPr/>
        </p:nvGrpSpPr>
        <p:grpSpPr>
          <a:xfrm>
            <a:off x="3739208" y="4538386"/>
            <a:ext cx="151920" cy="85320"/>
            <a:chOff x="3549820" y="4077180"/>
            <a:chExt cx="15192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3B880FB3-511D-5051-4AFB-A743463CF29E}"/>
                    </a:ext>
                  </a:extLst>
                </p14:cNvPr>
                <p14:cNvContentPartPr/>
                <p14:nvPr/>
              </p14:nvContentPartPr>
              <p14:xfrm>
                <a:off x="3650980" y="4077180"/>
                <a:ext cx="50760" cy="7884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3B880FB3-511D-5051-4AFB-A743463CF2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42340" y="4068540"/>
                  <a:ext cx="68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3E6AFDF1-4E92-5FD7-D251-7603F45928F6}"/>
                    </a:ext>
                  </a:extLst>
                </p14:cNvPr>
                <p14:cNvContentPartPr/>
                <p14:nvPr/>
              </p14:nvContentPartPr>
              <p14:xfrm>
                <a:off x="3549820" y="4133700"/>
                <a:ext cx="101520" cy="2880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3E6AFDF1-4E92-5FD7-D251-7603F45928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41180" y="4125060"/>
                  <a:ext cx="11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A5A97A51-5ED1-F11F-9EE8-666FCC396BA0}"/>
                    </a:ext>
                  </a:extLst>
                </p14:cNvPr>
                <p14:cNvContentPartPr/>
                <p14:nvPr/>
              </p14:nvContentPartPr>
              <p14:xfrm>
                <a:off x="3640695" y="4148854"/>
                <a:ext cx="2520" cy="180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A5A97A51-5ED1-F11F-9EE8-666FCC396B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32055" y="4140214"/>
                  <a:ext cx="201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5FEAFC69-8D61-FF12-BD4D-CC6F5AE5461E}"/>
              </a:ext>
            </a:extLst>
          </p:cNvPr>
          <p:cNvGrpSpPr/>
          <p:nvPr/>
        </p:nvGrpSpPr>
        <p:grpSpPr>
          <a:xfrm>
            <a:off x="3753763" y="4468637"/>
            <a:ext cx="360" cy="360"/>
            <a:chOff x="3564375" y="40145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FB0FF509-A123-390F-7CFD-A70F40D4DF90}"/>
                    </a:ext>
                  </a:extLst>
                </p14:cNvPr>
                <p14:cNvContentPartPr/>
                <p14:nvPr/>
              </p14:nvContentPartPr>
              <p14:xfrm>
                <a:off x="3564375" y="4014574"/>
                <a:ext cx="360" cy="36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FB0FF509-A123-390F-7CFD-A70F40D4DF9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5735" y="40059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1C9EA41E-EA47-AC80-707D-91F6AF102B6A}"/>
                    </a:ext>
                  </a:extLst>
                </p14:cNvPr>
                <p14:cNvContentPartPr/>
                <p14:nvPr/>
              </p14:nvContentPartPr>
              <p14:xfrm>
                <a:off x="3564375" y="4014574"/>
                <a:ext cx="360" cy="36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1C9EA41E-EA47-AC80-707D-91F6AF102B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5735" y="40059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B12234B-FF9E-BAC3-E929-F380F4D2DDA4}"/>
              </a:ext>
            </a:extLst>
          </p:cNvPr>
          <p:cNvSpPr txBox="1">
            <a:spLocks/>
          </p:cNvSpPr>
          <p:nvPr/>
        </p:nvSpPr>
        <p:spPr>
          <a:xfrm>
            <a:off x="4227845" y="1832901"/>
            <a:ext cx="2364034" cy="5718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err="1">
                <a:latin typeface="Goudy Old Style" panose="02020502050305020303" pitchFamily="18" charset="0"/>
              </a:rPr>
              <a:t>Novikov-Thorne</a:t>
            </a:r>
            <a:endParaRPr lang="en-US" sz="2500" dirty="0">
              <a:latin typeface="Goudy Old Style" panose="02020502050305020303" pitchFamily="18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26D49A9-2C0B-A986-3D19-D8C79E4B83F9}"/>
              </a:ext>
            </a:extLst>
          </p:cNvPr>
          <p:cNvSpPr txBox="1">
            <a:spLocks/>
          </p:cNvSpPr>
          <p:nvPr/>
        </p:nvSpPr>
        <p:spPr>
          <a:xfrm>
            <a:off x="781619" y="862666"/>
            <a:ext cx="3728906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>
                <a:latin typeface="Gisha" panose="020B0502040204020203" pitchFamily="34" charset="-79"/>
                <a:cs typeface="Gisha" panose="020B0502040204020203" pitchFamily="34" charset="-79"/>
              </a:rPr>
              <a:t>Black body</a:t>
            </a: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4DDD9EC-5282-5A03-03E2-61C92ED86C0C}"/>
              </a:ext>
            </a:extLst>
          </p:cNvPr>
          <p:cNvSpPr txBox="1">
            <a:spLocks/>
          </p:cNvSpPr>
          <p:nvPr/>
        </p:nvSpPr>
        <p:spPr>
          <a:xfrm>
            <a:off x="7761378" y="862666"/>
            <a:ext cx="3728906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>
                <a:latin typeface="Gisha" panose="020B0502040204020203" pitchFamily="34" charset="-79"/>
                <a:cs typeface="Gisha" panose="020B0502040204020203" pitchFamily="34" charset="-79"/>
              </a:rPr>
              <a:t>Iron line</a:t>
            </a: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C28AD66F-DC57-E2FF-1027-25D3F6A40558}"/>
              </a:ext>
            </a:extLst>
          </p:cNvPr>
          <p:cNvSpPr txBox="1">
            <a:spLocks/>
          </p:cNvSpPr>
          <p:nvPr/>
        </p:nvSpPr>
        <p:spPr>
          <a:xfrm>
            <a:off x="3694000" y="3312029"/>
            <a:ext cx="2633956" cy="571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>
                <a:latin typeface="Goudy Old Style" panose="02020502050305020303" pitchFamily="18" charset="0"/>
              </a:rPr>
              <a:t>Stefan-</a:t>
            </a:r>
            <a:r>
              <a:rPr lang="cs-CZ" sz="2500" dirty="0" err="1">
                <a:latin typeface="Goudy Old Style" panose="02020502050305020303" pitchFamily="18" charset="0"/>
              </a:rPr>
              <a:t>Boltzmann</a:t>
            </a:r>
            <a:endParaRPr lang="en-US" sz="2500" dirty="0">
              <a:latin typeface="Goudy Old Style" panose="02020502050305020303" pitchFamily="18" charset="0"/>
            </a:endParaRPr>
          </a:p>
        </p:txBody>
      </p:sp>
      <p:pic>
        <p:nvPicPr>
          <p:cNvPr id="16" name="Obrázek 15" descr="Obsah obrázku text, klipart&#10;&#10;Popis byl vytvořen automaticky">
            <a:extLst>
              <a:ext uri="{FF2B5EF4-FFF2-40B4-BE49-F238E27FC236}">
                <a16:creationId xmlns:a16="http://schemas.microsoft.com/office/drawing/2014/main" id="{5C016AFE-2806-CAE7-D2CF-907E1D99FA8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54" y="2394436"/>
            <a:ext cx="1859663" cy="352957"/>
          </a:xfrm>
          <a:prstGeom prst="rect">
            <a:avLst/>
          </a:prstGeom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1EDB0E41-FCA8-B24F-23B6-F182142C19BD}"/>
              </a:ext>
            </a:extLst>
          </p:cNvPr>
          <p:cNvSpPr txBox="1">
            <a:spLocks/>
          </p:cNvSpPr>
          <p:nvPr/>
        </p:nvSpPr>
        <p:spPr>
          <a:xfrm>
            <a:off x="2146675" y="5943907"/>
            <a:ext cx="8096236" cy="570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Parameters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of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 disk model:      ,    ,    </a:t>
            </a:r>
            <a:r>
              <a:rPr lang="cs-CZ" sz="22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,       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72A098F-2909-BBFF-4393-AA3B837C52C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63465" y="6003251"/>
            <a:ext cx="435604" cy="41906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4560BB7-216A-4F35-BAEF-1CFCB0E2E69B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4382" r="12656"/>
          <a:stretch/>
        </p:blipFill>
        <p:spPr>
          <a:xfrm>
            <a:off x="7526745" y="6075421"/>
            <a:ext cx="270561" cy="43880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9BA2420-447A-E587-F30C-CCD5DB68318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3278"/>
          <a:stretch/>
        </p:blipFill>
        <p:spPr>
          <a:xfrm>
            <a:off x="7970475" y="6106980"/>
            <a:ext cx="340660" cy="35827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DC7F496-D96D-3361-7A2A-F60314A1F98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453500" y="6075421"/>
            <a:ext cx="317490" cy="421396"/>
          </a:xfrm>
          <a:prstGeom prst="rect">
            <a:avLst/>
          </a:prstGeom>
        </p:spPr>
      </p:pic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2877D8D2-23FB-C96F-5BAA-ADDBED4E17AE}"/>
              </a:ext>
            </a:extLst>
          </p:cNvPr>
          <p:cNvCxnSpPr>
            <a:cxnSpLocks/>
          </p:cNvCxnSpPr>
          <p:nvPr/>
        </p:nvCxnSpPr>
        <p:spPr>
          <a:xfrm flipH="1">
            <a:off x="3991358" y="2186554"/>
            <a:ext cx="3195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0D5DA1EB-61CC-968F-4B66-FFFD28165DCE}"/>
              </a:ext>
            </a:extLst>
          </p:cNvPr>
          <p:cNvCxnSpPr>
            <a:cxnSpLocks/>
          </p:cNvCxnSpPr>
          <p:nvPr/>
        </p:nvCxnSpPr>
        <p:spPr>
          <a:xfrm flipH="1">
            <a:off x="3489812" y="3661725"/>
            <a:ext cx="3195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C64C1378-E8A8-BCD0-5E08-41FD0009151E}"/>
              </a:ext>
            </a:extLst>
          </p:cNvPr>
          <p:cNvGrpSpPr/>
          <p:nvPr/>
        </p:nvGrpSpPr>
        <p:grpSpPr>
          <a:xfrm>
            <a:off x="8114057" y="2778407"/>
            <a:ext cx="2022117" cy="515160"/>
            <a:chOff x="8263454" y="2778407"/>
            <a:chExt cx="187272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8FE9C9D1-091E-0995-662B-9435865FF923}"/>
                    </a:ext>
                  </a:extLst>
                </p14:cNvPr>
                <p14:cNvContentPartPr/>
                <p14:nvPr/>
              </p14:nvContentPartPr>
              <p14:xfrm>
                <a:off x="8263454" y="2778407"/>
                <a:ext cx="1872720" cy="51156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8FE9C9D1-091E-0995-662B-9435865FF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55119" y="2769407"/>
                  <a:ext cx="1889057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862E7F44-03D2-73A0-D53C-121B8F106C04}"/>
                    </a:ext>
                  </a:extLst>
                </p14:cNvPr>
                <p14:cNvContentPartPr/>
                <p14:nvPr/>
              </p14:nvContentPartPr>
              <p14:xfrm>
                <a:off x="10014494" y="3283847"/>
                <a:ext cx="97560" cy="972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862E7F44-03D2-73A0-D53C-121B8F106C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06141" y="3275207"/>
                  <a:ext cx="113931" cy="27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0" name="Nadpis 1">
            <a:extLst>
              <a:ext uri="{FF2B5EF4-FFF2-40B4-BE49-F238E27FC236}">
                <a16:creationId xmlns:a16="http://schemas.microsoft.com/office/drawing/2014/main" id="{54A5CB87-85BE-6E13-1341-8D46C797311B}"/>
              </a:ext>
            </a:extLst>
          </p:cNvPr>
          <p:cNvSpPr txBox="1">
            <a:spLocks/>
          </p:cNvSpPr>
          <p:nvPr/>
        </p:nvSpPr>
        <p:spPr>
          <a:xfrm>
            <a:off x="10037834" y="2310860"/>
            <a:ext cx="2022116" cy="452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>
                <a:latin typeface="Goudy Old Style" panose="02020502050305020303" pitchFamily="18" charset="0"/>
              </a:rPr>
              <a:t>rest </a:t>
            </a:r>
            <a:r>
              <a:rPr lang="cs-CZ" sz="2500" dirty="0" err="1">
                <a:latin typeface="Goudy Old Style" panose="02020502050305020303" pitchFamily="18" charset="0"/>
              </a:rPr>
              <a:t>energy</a:t>
            </a:r>
            <a:endParaRPr lang="en-US" sz="2500" dirty="0">
              <a:latin typeface="Goudy Old Style" panose="02020502050305020303" pitchFamily="18" charset="0"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248F0AEB-E9F6-C00C-D0DC-5C596CF03128}"/>
              </a:ext>
            </a:extLst>
          </p:cNvPr>
          <p:cNvCxnSpPr>
            <a:cxnSpLocks/>
          </p:cNvCxnSpPr>
          <p:nvPr/>
        </p:nvCxnSpPr>
        <p:spPr>
          <a:xfrm flipH="1">
            <a:off x="9949949" y="2569778"/>
            <a:ext cx="31959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1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305391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NS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surface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1E9DD29B-FED9-5690-7037-A68601895C19}"/>
              </a:ext>
            </a:extLst>
          </p:cNvPr>
          <p:cNvSpPr/>
          <p:nvPr/>
        </p:nvSpPr>
        <p:spPr>
          <a:xfrm>
            <a:off x="479394" y="1092639"/>
            <a:ext cx="2173413" cy="17128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D305269-3D84-A4E3-8B6E-E2E1EFB0AC3F}"/>
              </a:ext>
            </a:extLst>
          </p:cNvPr>
          <p:cNvSpPr txBox="1"/>
          <p:nvPr/>
        </p:nvSpPr>
        <p:spPr>
          <a:xfrm>
            <a:off x="848224" y="1700480"/>
            <a:ext cx="161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ellipsoid</a:t>
            </a:r>
            <a:endParaRPr lang="en-US" sz="1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9C0E0626-0E06-263D-26EC-FCB0D012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32" y="3157574"/>
            <a:ext cx="3134393" cy="346812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6F70FDB-FA7D-D9BE-442D-8E4EB9849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74" y="1602822"/>
            <a:ext cx="3933292" cy="83964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0A39936-355C-71D8-D7F3-817BA78722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9" t="35981" r="43832" b="32573"/>
          <a:stretch/>
        </p:blipFill>
        <p:spPr>
          <a:xfrm>
            <a:off x="2883569" y="1702961"/>
            <a:ext cx="805343" cy="50334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E860F0B-D5D7-8EDE-B29C-3D40DB65B5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901" r="81636"/>
          <a:stretch/>
        </p:blipFill>
        <p:spPr>
          <a:xfrm>
            <a:off x="4179640" y="5612402"/>
            <a:ext cx="1462966" cy="56820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21B1B3F-2DD0-8C92-5C46-FE72F867D3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039" r="81636" b="33429"/>
          <a:stretch/>
        </p:blipFill>
        <p:spPr>
          <a:xfrm>
            <a:off x="4179640" y="4611940"/>
            <a:ext cx="1462966" cy="102132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6B847D0-C2F3-6DD0-7D0E-FA3A318FD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1636" b="81476"/>
          <a:stretch/>
        </p:blipFill>
        <p:spPr>
          <a:xfrm>
            <a:off x="4179640" y="4041765"/>
            <a:ext cx="1462966" cy="58153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664622A-B781-866B-9759-42DC99244F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19" r="16757" b="81392"/>
          <a:stretch/>
        </p:blipFill>
        <p:spPr>
          <a:xfrm>
            <a:off x="5622270" y="4040187"/>
            <a:ext cx="1308469" cy="58417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D061E9F-8CD4-305B-DE42-3022F5D420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19" t="33924" r="16757" b="33544"/>
          <a:stretch/>
        </p:blipFill>
        <p:spPr>
          <a:xfrm>
            <a:off x="5622271" y="4607838"/>
            <a:ext cx="1308469" cy="1021324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23B1D0C-9457-AEE6-F752-4F64B8CEDC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819" t="81208" r="16757"/>
          <a:stretch/>
        </p:blipFill>
        <p:spPr>
          <a:xfrm>
            <a:off x="5622269" y="5590995"/>
            <a:ext cx="1308469" cy="58995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D6242561-6081-F6BB-808E-C19B4123F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0354" y="4203072"/>
            <a:ext cx="335105" cy="35521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364DB42-213C-9A87-72AC-02B7EC9C91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19" y="2645451"/>
            <a:ext cx="4117398" cy="40619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879EE5-A70B-499E-C4A4-81A7E7A13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4912" y="2787750"/>
            <a:ext cx="246079" cy="2608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D87AD8-7022-BB80-C20C-06518D942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2" t="33119" r="74564" b="35814"/>
          <a:stretch/>
        </p:blipFill>
        <p:spPr>
          <a:xfrm>
            <a:off x="10693792" y="2845500"/>
            <a:ext cx="219639" cy="20944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011B7AD-5C70-5D83-E116-9186BCA24150}"/>
              </a:ext>
            </a:extLst>
          </p:cNvPr>
          <p:cNvSpPr txBox="1"/>
          <p:nvPr/>
        </p:nvSpPr>
        <p:spPr>
          <a:xfrm>
            <a:off x="8859872" y="2257797"/>
            <a:ext cx="217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sphere</a:t>
            </a:r>
            <a:r>
              <a:rPr lang="cs-CZ" dirty="0">
                <a:latin typeface="Gisha" panose="020B0502040204020203" pitchFamily="34" charset="-79"/>
                <a:cs typeface="Gisha" panose="020B0502040204020203" pitchFamily="34" charset="-79"/>
              </a:rPr>
              <a:t> vs </a:t>
            </a:r>
            <a:r>
              <a:rPr lang="cs-CZ" dirty="0" err="1">
                <a:latin typeface="Gisha" panose="020B0502040204020203" pitchFamily="34" charset="-79"/>
                <a:cs typeface="Gisha" panose="020B0502040204020203" pitchFamily="34" charset="-79"/>
              </a:rPr>
              <a:t>ellipsoid</a:t>
            </a:r>
            <a:endParaRPr lang="en-US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62CCA-2FCB-A7B6-9CE7-B581AFA2E81E}"/>
              </a:ext>
            </a:extLst>
          </p:cNvPr>
          <p:cNvSpPr txBox="1"/>
          <p:nvPr/>
        </p:nvSpPr>
        <p:spPr>
          <a:xfrm>
            <a:off x="4286175" y="3259618"/>
            <a:ext cx="261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Oblateness</a:t>
            </a: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“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values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for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given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frequencies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based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on </a:t>
            </a:r>
            <a:r>
              <a:rPr lang="cs-CZ" sz="1600" dirty="0" err="1">
                <a:latin typeface="Gisha" panose="020B0502040204020203" pitchFamily="34" charset="-79"/>
                <a:cs typeface="Gisha" panose="020B0502040204020203" pitchFamily="34" charset="-79"/>
              </a:rPr>
              <a:t>nummerical</a:t>
            </a:r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 modeling</a:t>
            </a: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71D263D-A0B1-758B-3EBA-BB02968DEF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17092" b="71877"/>
          <a:stretch/>
        </p:blipFill>
        <p:spPr>
          <a:xfrm>
            <a:off x="4191311" y="6207960"/>
            <a:ext cx="3261049" cy="1388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765053-CC5B-1308-FCAC-2E3B55D72C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37" t="66575" r="23598"/>
          <a:stretch/>
        </p:blipFill>
        <p:spPr>
          <a:xfrm>
            <a:off x="4176071" y="6347869"/>
            <a:ext cx="2716567" cy="16502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D079FB7-B71D-02C0-CD6A-C46FA7ABEC96}"/>
              </a:ext>
            </a:extLst>
          </p:cNvPr>
          <p:cNvSpPr txBox="1"/>
          <p:nvPr/>
        </p:nvSpPr>
        <p:spPr>
          <a:xfrm>
            <a:off x="10086024" y="3802461"/>
            <a:ext cx="174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isha" panose="020B0502040204020203" pitchFamily="34" charset="-79"/>
                <a:cs typeface="Gisha" panose="020B0502040204020203" pitchFamily="34" charset="-79"/>
              </a:rPr>
              <a:t>iron line profile</a:t>
            </a:r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5625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14EAB8B-7961-4DD5-C7D8-CCB2819366C6}"/>
              </a:ext>
            </a:extLst>
          </p:cNvPr>
          <p:cNvSpPr/>
          <p:nvPr/>
        </p:nvSpPr>
        <p:spPr>
          <a:xfrm>
            <a:off x="0" y="0"/>
            <a:ext cx="12192000" cy="8457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2641472-DB39-7AF8-2D29-929223CB60C7}"/>
              </a:ext>
            </a:extLst>
          </p:cNvPr>
          <p:cNvCxnSpPr>
            <a:cxnSpLocks/>
          </p:cNvCxnSpPr>
          <p:nvPr/>
        </p:nvCxnSpPr>
        <p:spPr>
          <a:xfrm>
            <a:off x="0" y="845663"/>
            <a:ext cx="36576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Nadpis 1">
            <a:extLst>
              <a:ext uri="{FF2B5EF4-FFF2-40B4-BE49-F238E27FC236}">
                <a16:creationId xmlns:a16="http://schemas.microsoft.com/office/drawing/2014/main" id="{7FECE68D-F55E-31B5-020A-4E4AAF0F162C}"/>
              </a:ext>
            </a:extLst>
          </p:cNvPr>
          <p:cNvSpPr txBox="1">
            <a:spLocks/>
          </p:cNvSpPr>
          <p:nvPr/>
        </p:nvSpPr>
        <p:spPr>
          <a:xfrm>
            <a:off x="0" y="104121"/>
            <a:ext cx="12192000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  <a:latin typeface="Liberation Sans"/>
              </a:rPr>
              <a:t>Model – NS </a:t>
            </a:r>
            <a:r>
              <a:rPr lang="cs-CZ" sz="4000" dirty="0" err="1">
                <a:solidFill>
                  <a:schemeClr val="bg1"/>
                </a:solidFill>
                <a:latin typeface="Liberation Sans"/>
              </a:rPr>
              <a:t>spectrum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742CD7-04CC-A88B-EC09-B0074717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568" y="2755993"/>
            <a:ext cx="3590488" cy="11099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C26C64E-D109-82EC-338A-F765A918D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95" y="3020163"/>
            <a:ext cx="4360483" cy="9448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4F442C-C2FF-13F8-A171-BF9A3EE1E911}"/>
              </a:ext>
            </a:extLst>
          </p:cNvPr>
          <p:cNvSpPr txBox="1">
            <a:spLocks/>
          </p:cNvSpPr>
          <p:nvPr/>
        </p:nvSpPr>
        <p:spPr>
          <a:xfrm>
            <a:off x="1306584" y="1839171"/>
            <a:ext cx="3728906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>
                <a:latin typeface="Gisha" panose="020B0502040204020203" pitchFamily="34" charset="-79"/>
                <a:cs typeface="Gisha" panose="020B0502040204020203" pitchFamily="34" charset="-79"/>
              </a:rPr>
              <a:t>Black body</a:t>
            </a: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B2CAC7D-229B-6346-0C08-3E75C61CA2AA}"/>
              </a:ext>
            </a:extLst>
          </p:cNvPr>
          <p:cNvSpPr txBox="1">
            <a:spLocks/>
          </p:cNvSpPr>
          <p:nvPr/>
        </p:nvSpPr>
        <p:spPr>
          <a:xfrm>
            <a:off x="6569129" y="1839171"/>
            <a:ext cx="3728906" cy="65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>
                <a:latin typeface="Gisha" panose="020B0502040204020203" pitchFamily="34" charset="-79"/>
                <a:cs typeface="Gisha" panose="020B0502040204020203" pitchFamily="34" charset="-79"/>
              </a:rPr>
              <a:t>Iron line</a:t>
            </a:r>
            <a:endParaRPr lang="en-US" sz="3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7FBE200-44A9-2D5D-A525-A27EE4D4EBFA}"/>
              </a:ext>
            </a:extLst>
          </p:cNvPr>
          <p:cNvSpPr txBox="1">
            <a:spLocks/>
          </p:cNvSpPr>
          <p:nvPr/>
        </p:nvSpPr>
        <p:spPr>
          <a:xfrm>
            <a:off x="1623256" y="5433133"/>
            <a:ext cx="8096236" cy="570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cs-CZ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Parameters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cs-CZ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of</a:t>
            </a:r>
            <a:r>
              <a:rPr lang="cs-CZ" sz="2800" dirty="0">
                <a:latin typeface="Gisha" panose="020B0502040204020203" pitchFamily="34" charset="-79"/>
                <a:cs typeface="Gisha" panose="020B0502040204020203" pitchFamily="34" charset="-79"/>
              </a:rPr>
              <a:t> NS model:      ,    ,    ,     ,    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F467850-6597-C1A7-3736-55509059CD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26" r="3504"/>
          <a:stretch/>
        </p:blipFill>
        <p:spPr>
          <a:xfrm>
            <a:off x="6215711" y="5500932"/>
            <a:ext cx="410591" cy="4347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2F9D076-1A7D-A5E1-07BE-757C2A2554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59" r="11444"/>
          <a:stretch/>
        </p:blipFill>
        <p:spPr>
          <a:xfrm>
            <a:off x="6850508" y="5513602"/>
            <a:ext cx="241415" cy="45796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990B0CD-693D-5E76-0A9F-3977F83F40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54" r="11915"/>
          <a:stretch/>
        </p:blipFill>
        <p:spPr>
          <a:xfrm>
            <a:off x="7319615" y="5457140"/>
            <a:ext cx="241416" cy="57032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31AC2FA-4045-5F0B-8E72-B1C2D1E623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13" r="3997"/>
          <a:stretch/>
        </p:blipFill>
        <p:spPr>
          <a:xfrm>
            <a:off x="7738713" y="5449580"/>
            <a:ext cx="383382" cy="5907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9FE1C30-A19D-1133-BAFD-D1ED57AA2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669" y="5470029"/>
            <a:ext cx="475269" cy="5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80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454</Words>
  <Application>Microsoft Office PowerPoint</Application>
  <PresentationFormat>Širokoúhlá obrazovka</PresentationFormat>
  <Paragraphs>101</Paragraphs>
  <Slides>28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Cambria Math</vt:lpstr>
      <vt:lpstr>Gisha</vt:lpstr>
      <vt:lpstr>Goudy Old Style</vt:lpstr>
      <vt:lpstr>Iskoola Pota</vt:lpstr>
      <vt:lpstr>Liberation Sans</vt:lpstr>
      <vt:lpstr>Wingdings</vt:lpstr>
      <vt:lpstr>Motiv Office</vt:lpstr>
      <vt:lpstr>Complex modeling of the radiation  spectrum of accreting neutron stars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René Šprňa</dc:creator>
  <cp:lastModifiedBy>René Šprňa</cp:lastModifiedBy>
  <cp:revision>17</cp:revision>
  <dcterms:created xsi:type="dcterms:W3CDTF">2022-10-03T13:05:58Z</dcterms:created>
  <dcterms:modified xsi:type="dcterms:W3CDTF">2022-10-13T06:58:05Z</dcterms:modified>
</cp:coreProperties>
</file>