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705" r:id="rId1"/>
  </p:sldMasterIdLst>
  <p:notesMasterIdLst>
    <p:notesMasterId r:id="rId22"/>
  </p:notesMasterIdLst>
  <p:sldIdLst>
    <p:sldId id="256" r:id="rId2"/>
    <p:sldId id="309" r:id="rId3"/>
    <p:sldId id="278" r:id="rId4"/>
    <p:sldId id="310" r:id="rId5"/>
    <p:sldId id="312" r:id="rId6"/>
    <p:sldId id="289" r:id="rId7"/>
    <p:sldId id="260" r:id="rId8"/>
    <p:sldId id="258" r:id="rId9"/>
    <p:sldId id="274" r:id="rId10"/>
    <p:sldId id="262" r:id="rId11"/>
    <p:sldId id="313" r:id="rId12"/>
    <p:sldId id="311" r:id="rId13"/>
    <p:sldId id="266" r:id="rId14"/>
    <p:sldId id="297" r:id="rId15"/>
    <p:sldId id="300" r:id="rId16"/>
    <p:sldId id="302" r:id="rId17"/>
    <p:sldId id="299" r:id="rId18"/>
    <p:sldId id="301" r:id="rId19"/>
    <p:sldId id="304" r:id="rId20"/>
    <p:sldId id="30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BA9C"/>
    <a:srgbClr val="1F2952"/>
    <a:srgbClr val="001D5C"/>
    <a:srgbClr val="232323"/>
    <a:srgbClr val="5151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75"/>
    <p:restoredTop sz="95865"/>
  </p:normalViewPr>
  <p:slideViewPr>
    <p:cSldViewPr snapToGrid="0" snapToObjects="1">
      <p:cViewPr varScale="1">
        <p:scale>
          <a:sx n="128" d="100"/>
          <a:sy n="128" d="100"/>
        </p:scale>
        <p:origin x="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D05E3-4D5D-DB45-B337-DDB1FAA41E85}" type="datetimeFigureOut">
              <a:rPr lang="en-CZ" smtClean="0"/>
              <a:t>12.10.2022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228AC-8542-8247-97E7-04CAF7887B36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63295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13F7C-4D69-474C-B4C4-0981695481F1}" type="datetime1">
              <a:rPr lang="cs-CZ" smtClean="0"/>
              <a:t>12.10.2022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81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EF30-E3EB-1E45-86F4-D355D5D04A1F}" type="datetime1">
              <a:rPr lang="cs-CZ" smtClean="0"/>
              <a:t>12.10.2022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83706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EF30-E3EB-1E45-86F4-D355D5D04A1F}" type="datetime1">
              <a:rPr lang="cs-CZ" smtClean="0"/>
              <a:t>12.10.2022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6556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EF30-E3EB-1E45-86F4-D355D5D04A1F}" type="datetime1">
              <a:rPr lang="cs-CZ" smtClean="0"/>
              <a:t>12.10.2022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0825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F7989-1A62-2841-837A-98830BBBEA4E}" type="datetime1">
              <a:rPr lang="cs-CZ" smtClean="0"/>
              <a:t>12.10.2022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219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3AD8-90CD-5B44-BAF8-BEBA187F2DE8}" type="datetime1">
              <a:rPr lang="cs-CZ" smtClean="0"/>
              <a:t>12.10.2022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142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0C3DA-C7FF-224A-87ED-95EBFFC40019}" type="datetime1">
              <a:rPr lang="cs-CZ" smtClean="0"/>
              <a:t>12.10.2022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3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30E-8739-8C4D-83AF-C8B467F28303}" type="datetime1">
              <a:rPr lang="cs-CZ" smtClean="0"/>
              <a:t>12.10.2022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62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2D6C-F539-8546-8E8D-0DA0854E4B23}" type="datetime1">
              <a:rPr lang="cs-CZ" smtClean="0"/>
              <a:t>12.10.2022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61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A815F-3958-624D-AB1D-D1DFEA16E2D6}" type="datetime1">
              <a:rPr lang="cs-CZ" smtClean="0"/>
              <a:t>12.10.2022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9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C744-DB42-AE4C-80D4-89D1F9692957}" type="datetime1">
              <a:rPr lang="cs-CZ" smtClean="0"/>
              <a:t>12.10.2022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7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682DC-C0B2-7D46-9807-0A652AF58714}" type="datetime1">
              <a:rPr lang="cs-CZ" smtClean="0"/>
              <a:t>12.10.2022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84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D4A9F-C4CA-4347-BDD5-6B0CC79E0F84}" type="datetime1">
              <a:rPr lang="cs-CZ" smtClean="0"/>
              <a:t>12.10.2022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662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04C6EF30-E3EB-1E45-86F4-D355D5D04A1F}" type="datetime1">
              <a:rPr lang="cs-CZ" smtClean="0"/>
              <a:t>12.10.2022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1719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4C6EF30-E3EB-1E45-86F4-D355D5D04A1F}" type="datetime1">
              <a:rPr lang="cs-CZ" smtClean="0"/>
              <a:t>12.10.2022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5214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4A8E2-1BEA-9B45-80EA-364468A42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3497" y="729661"/>
            <a:ext cx="10180302" cy="2402934"/>
          </a:xfrm>
          <a:solidFill>
            <a:schemeClr val="accent2">
              <a:alpha val="33000"/>
            </a:schemeClr>
          </a:solidFill>
        </p:spPr>
        <p:txBody>
          <a:bodyPr>
            <a:normAutofit fontScale="90000"/>
          </a:bodyPr>
          <a:lstStyle/>
          <a:p>
            <a:r>
              <a:rPr lang="en-GB" b="0" dirty="0">
                <a:solidFill>
                  <a:schemeClr val="bg1"/>
                </a:solidFill>
              </a:rPr>
              <a:t>NUMERICAL MODEL OF A STABLE SUB-EDDINGTON ACCRETION – </a:t>
            </a:r>
            <a:r>
              <a:rPr lang="en-GB" dirty="0">
                <a:solidFill>
                  <a:schemeClr val="bg1"/>
                </a:solidFill>
              </a:rPr>
              <a:t>THE PUFFY DISC </a:t>
            </a:r>
            <a:endParaRPr lang="en-CZ" sz="54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3D50BC-9EDC-0345-A783-9AD2F8588C64}"/>
              </a:ext>
            </a:extLst>
          </p:cNvPr>
          <p:cNvSpPr txBox="1">
            <a:spLocks/>
          </p:cNvSpPr>
          <p:nvPr/>
        </p:nvSpPr>
        <p:spPr>
          <a:xfrm>
            <a:off x="838199" y="3725405"/>
            <a:ext cx="10515600" cy="1092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Z" sz="360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588AF4B-140F-2A44-B8B1-9C78A918AEDD}"/>
              </a:ext>
            </a:extLst>
          </p:cNvPr>
          <p:cNvSpPr txBox="1">
            <a:spLocks/>
          </p:cNvSpPr>
          <p:nvPr/>
        </p:nvSpPr>
        <p:spPr>
          <a:xfrm>
            <a:off x="2081305" y="3630606"/>
            <a:ext cx="7974962" cy="1274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FFFF"/>
                </a:solidFill>
              </a:rPr>
              <a:t>Debora </a:t>
            </a:r>
            <a:r>
              <a:rPr lang="en-US" b="1" dirty="0" err="1">
                <a:solidFill>
                  <a:srgbClr val="FFFFFF"/>
                </a:solidFill>
              </a:rPr>
              <a:t>Lančová</a:t>
            </a:r>
            <a:endParaRPr lang="en-US" b="1" dirty="0">
              <a:solidFill>
                <a:srgbClr val="FFFFFF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solidFill>
                  <a:srgbClr val="FFFFFF"/>
                </a:solidFill>
              </a:rPr>
              <a:t>Institute of Physics, Silesian University in </a:t>
            </a:r>
            <a:r>
              <a:rPr lang="en-US" sz="1900" dirty="0" err="1">
                <a:solidFill>
                  <a:srgbClr val="FFFFFF"/>
                </a:solidFill>
              </a:rPr>
              <a:t>Opava</a:t>
            </a:r>
            <a:endParaRPr lang="en-US" sz="1900" dirty="0">
              <a:solidFill>
                <a:srgbClr val="FFFFFF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dirty="0">
                <a:solidFill>
                  <a:srgbClr val="FFFFFF"/>
                </a:solidFill>
              </a:rPr>
              <a:t>Czech Republic</a:t>
            </a:r>
          </a:p>
          <a:p>
            <a:endParaRPr lang="en-CZ" dirty="0">
              <a:solidFill>
                <a:schemeClr val="bg1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5A810E0-1921-E56A-36D6-1CD6092871D4}"/>
              </a:ext>
            </a:extLst>
          </p:cNvPr>
          <p:cNvSpPr txBox="1">
            <a:spLocks/>
          </p:cNvSpPr>
          <p:nvPr/>
        </p:nvSpPr>
        <p:spPr>
          <a:xfrm>
            <a:off x="239486" y="5278565"/>
            <a:ext cx="11658600" cy="1274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 algn="ct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cap="all" spc="200" baseline="0">
                <a:solidFill>
                  <a:srgbClr val="FFFFFF"/>
                </a:solidFill>
              </a:defRPr>
            </a:lvl1pPr>
            <a:lvl2pPr indent="0" algn="ctr" defTabSz="91440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algn="ctr" defTabSz="91440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 defTabSz="91440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 defTabSz="91440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indent="0"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indent="0"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indent="0"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CZ" sz="1600" dirty="0"/>
              <a:t>Maciek Wielgus, Marek Abramowicz, Wlodek Kluzniak, David Abarca, Ramesh Narayan, Odele Straub, Frederic V</a:t>
            </a:r>
            <a:r>
              <a:rPr lang="en-GB" sz="1600" dirty="0" err="1"/>
              <a:t>i</a:t>
            </a:r>
            <a:r>
              <a:rPr lang="en-CZ" sz="1600" dirty="0"/>
              <a:t>ncent, Gabriel Török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D24F31-3135-936C-F551-C262D86A0A0A}"/>
              </a:ext>
            </a:extLst>
          </p:cNvPr>
          <p:cNvSpPr txBox="1"/>
          <p:nvPr/>
        </p:nvSpPr>
        <p:spPr>
          <a:xfrm>
            <a:off x="162151" y="6368544"/>
            <a:ext cx="734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kern="0" dirty="0" err="1">
                <a:solidFill>
                  <a:srgbClr val="38BA9C"/>
                </a:solidFill>
              </a:rPr>
              <a:t>RAGtime</a:t>
            </a:r>
            <a:r>
              <a:rPr lang="en-GB" kern="0" dirty="0">
                <a:solidFill>
                  <a:srgbClr val="38BA9C"/>
                </a:solidFill>
              </a:rPr>
              <a:t> 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58A342-C04B-CA95-8CEC-60351724DE04}"/>
              </a:ext>
            </a:extLst>
          </p:cNvPr>
          <p:cNvSpPr txBox="1"/>
          <p:nvPr/>
        </p:nvSpPr>
        <p:spPr>
          <a:xfrm>
            <a:off x="4687229" y="6405344"/>
            <a:ext cx="734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914400">
              <a:defRPr/>
            </a:pPr>
            <a:r>
              <a:rPr lang="en-GB" kern="0" dirty="0" err="1">
                <a:solidFill>
                  <a:srgbClr val="38BA9C"/>
                </a:solidFill>
              </a:rPr>
              <a:t>Opava</a:t>
            </a:r>
            <a:r>
              <a:rPr lang="en-GB" kern="0" dirty="0">
                <a:solidFill>
                  <a:srgbClr val="38BA9C"/>
                </a:solidFill>
              </a:rPr>
              <a:t>, October 12</a:t>
            </a:r>
          </a:p>
        </p:txBody>
      </p:sp>
    </p:spTree>
    <p:extLst>
      <p:ext uri="{BB962C8B-B14F-4D97-AF65-F5344CB8AC3E}">
        <p14:creationId xmlns:p14="http://schemas.microsoft.com/office/powerpoint/2010/main" val="3669426247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333CDF2-7FBC-7116-08C5-9F680620B541}"/>
              </a:ext>
            </a:extLst>
          </p:cNvPr>
          <p:cNvSpPr/>
          <p:nvPr/>
        </p:nvSpPr>
        <p:spPr>
          <a:xfrm>
            <a:off x="2578608" y="914400"/>
            <a:ext cx="6400800" cy="5724144"/>
          </a:xfrm>
          <a:prstGeom prst="rect">
            <a:avLst/>
          </a:prstGeom>
          <a:effectLst>
            <a:softEdge rad="3341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8B9527-24AD-3844-86D2-35F0286C1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608" y="1074620"/>
            <a:ext cx="6067208" cy="5600500"/>
          </a:xfrm>
          <a:prstGeom prst="rect">
            <a:avLst/>
          </a:prstGeom>
        </p:spPr>
      </p:pic>
      <p:sp>
        <p:nvSpPr>
          <p:cNvPr id="23" name="Terminator 22">
            <a:extLst>
              <a:ext uri="{FF2B5EF4-FFF2-40B4-BE49-F238E27FC236}">
                <a16:creationId xmlns:a16="http://schemas.microsoft.com/office/drawing/2014/main" id="{D4DC57DC-3B70-8CA6-BF03-CF4AE249DD87}"/>
              </a:ext>
            </a:extLst>
          </p:cNvPr>
          <p:cNvSpPr/>
          <p:nvPr/>
        </p:nvSpPr>
        <p:spPr>
          <a:xfrm>
            <a:off x="9451848" y="4995952"/>
            <a:ext cx="2121408" cy="109728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Z" sz="2000" b="1" dirty="0">
                <a:solidFill>
                  <a:schemeClr val="bg2"/>
                </a:solidFill>
              </a:rPr>
              <a:t>DENSE CORE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305F12-6F41-67EE-D5C2-D5E7CC173F09}"/>
              </a:ext>
            </a:extLst>
          </p:cNvPr>
          <p:cNvSpPr txBox="1"/>
          <p:nvPr/>
        </p:nvSpPr>
        <p:spPr>
          <a:xfrm>
            <a:off x="3633228" y="182880"/>
            <a:ext cx="4291559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CZ" sz="6000" b="1" dirty="0">
                <a:solidFill>
                  <a:schemeClr val="accent1"/>
                </a:solidFill>
              </a:rPr>
              <a:t>PUFFY DISC</a:t>
            </a:r>
          </a:p>
        </p:txBody>
      </p:sp>
      <p:sp>
        <p:nvSpPr>
          <p:cNvPr id="31" name="Terminator 30">
            <a:extLst>
              <a:ext uri="{FF2B5EF4-FFF2-40B4-BE49-F238E27FC236}">
                <a16:creationId xmlns:a16="http://schemas.microsoft.com/office/drawing/2014/main" id="{32A2FC44-C201-D371-E162-FEE4AFBDAD51}"/>
              </a:ext>
            </a:extLst>
          </p:cNvPr>
          <p:cNvSpPr/>
          <p:nvPr/>
        </p:nvSpPr>
        <p:spPr>
          <a:xfrm>
            <a:off x="9509760" y="3032760"/>
            <a:ext cx="2121408" cy="109728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Z" sz="2000" b="1" dirty="0">
                <a:solidFill>
                  <a:schemeClr val="bg2"/>
                </a:solidFill>
              </a:rPr>
              <a:t>PUFFY REGION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30F5D3-E61B-18EA-8DB8-8787F8746D4C}"/>
              </a:ext>
            </a:extLst>
          </p:cNvPr>
          <p:cNvCxnSpPr/>
          <p:nvPr/>
        </p:nvCxnSpPr>
        <p:spPr>
          <a:xfrm>
            <a:off x="1956816" y="1764792"/>
            <a:ext cx="1801368" cy="612648"/>
          </a:xfrm>
          <a:prstGeom prst="straightConnector1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5A0EFC2-D7EA-7DF9-1C64-34CD7B4C3411}"/>
              </a:ext>
            </a:extLst>
          </p:cNvPr>
          <p:cNvCxnSpPr>
            <a:cxnSpLocks/>
          </p:cNvCxnSpPr>
          <p:nvPr/>
        </p:nvCxnSpPr>
        <p:spPr>
          <a:xfrm flipV="1">
            <a:off x="2334768" y="3581400"/>
            <a:ext cx="3277444" cy="1414552"/>
          </a:xfrm>
          <a:prstGeom prst="straightConnector1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E1C5642-14D5-779F-139F-9802483B6609}"/>
              </a:ext>
            </a:extLst>
          </p:cNvPr>
          <p:cNvCxnSpPr>
            <a:cxnSpLocks/>
          </p:cNvCxnSpPr>
          <p:nvPr/>
        </p:nvCxnSpPr>
        <p:spPr>
          <a:xfrm flipH="1">
            <a:off x="7431868" y="1284592"/>
            <a:ext cx="2324780" cy="1092848"/>
          </a:xfrm>
          <a:prstGeom prst="straightConnector1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E893982-C027-9DD7-36BF-2BEED7661430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8123178" y="3581400"/>
            <a:ext cx="1386582" cy="195072"/>
          </a:xfrm>
          <a:prstGeom prst="straightConnector1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7BA5EA8-C680-ACBD-E460-7009D5521412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8370066" y="5050460"/>
            <a:ext cx="1081782" cy="494132"/>
          </a:xfrm>
          <a:prstGeom prst="straightConnector1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Terminator 29">
            <a:extLst>
              <a:ext uri="{FF2B5EF4-FFF2-40B4-BE49-F238E27FC236}">
                <a16:creationId xmlns:a16="http://schemas.microsoft.com/office/drawing/2014/main" id="{B195946F-A265-B7CF-A9CB-81F50ED4FC08}"/>
              </a:ext>
            </a:extLst>
          </p:cNvPr>
          <p:cNvSpPr/>
          <p:nvPr/>
        </p:nvSpPr>
        <p:spPr>
          <a:xfrm>
            <a:off x="9451848" y="626224"/>
            <a:ext cx="2121408" cy="109728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Z" sz="2000" b="1" dirty="0">
                <a:solidFill>
                  <a:schemeClr val="bg2"/>
                </a:solidFill>
              </a:rPr>
              <a:t>FUNNEL</a:t>
            </a:r>
          </a:p>
        </p:txBody>
      </p:sp>
      <p:sp>
        <p:nvSpPr>
          <p:cNvPr id="32" name="Terminator 31">
            <a:extLst>
              <a:ext uri="{FF2B5EF4-FFF2-40B4-BE49-F238E27FC236}">
                <a16:creationId xmlns:a16="http://schemas.microsoft.com/office/drawing/2014/main" id="{84AF1038-AA66-D6AB-90FF-5A6ADA029C18}"/>
              </a:ext>
            </a:extLst>
          </p:cNvPr>
          <p:cNvSpPr/>
          <p:nvPr/>
        </p:nvSpPr>
        <p:spPr>
          <a:xfrm>
            <a:off x="151040" y="1047188"/>
            <a:ext cx="2121408" cy="109728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Z" sz="2000" b="1" dirty="0">
                <a:solidFill>
                  <a:schemeClr val="bg2"/>
                </a:solidFill>
              </a:rPr>
              <a:t>OPTICALLY THICK</a:t>
            </a:r>
          </a:p>
        </p:txBody>
      </p:sp>
      <p:sp>
        <p:nvSpPr>
          <p:cNvPr id="33" name="Terminator 32">
            <a:extLst>
              <a:ext uri="{FF2B5EF4-FFF2-40B4-BE49-F238E27FC236}">
                <a16:creationId xmlns:a16="http://schemas.microsoft.com/office/drawing/2014/main" id="{9792793D-8A22-E1FC-2FB1-ED52512E97A0}"/>
              </a:ext>
            </a:extLst>
          </p:cNvPr>
          <p:cNvSpPr/>
          <p:nvPr/>
        </p:nvSpPr>
        <p:spPr>
          <a:xfrm>
            <a:off x="198120" y="4354268"/>
            <a:ext cx="2121408" cy="1097280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Z" sz="2000" b="1" dirty="0">
                <a:solidFill>
                  <a:schemeClr val="bg2"/>
                </a:solidFill>
              </a:rPr>
              <a:t>HIGH TEMPERATURE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B5FC2C-72FF-03F9-AE7A-6C928CB28311}"/>
              </a:ext>
            </a:extLst>
          </p:cNvPr>
          <p:cNvSpPr txBox="1"/>
          <p:nvPr/>
        </p:nvSpPr>
        <p:spPr>
          <a:xfrm>
            <a:off x="0" y="6488668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Z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LANČOVÁ+ 2019</a:t>
            </a:r>
          </a:p>
        </p:txBody>
      </p:sp>
    </p:spTree>
    <p:extLst>
      <p:ext uri="{BB962C8B-B14F-4D97-AF65-F5344CB8AC3E}">
        <p14:creationId xmlns:p14="http://schemas.microsoft.com/office/powerpoint/2010/main" val="35970634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  <p:bldP spid="30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Freeform 9">
            <a:extLst>
              <a:ext uri="{FF2B5EF4-FFF2-40B4-BE49-F238E27FC236}">
                <a16:creationId xmlns:a16="http://schemas.microsoft.com/office/drawing/2014/main" id="{7AF0B711-0578-47A6-AB9A-AF422D253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25094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rgbClr val="21212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9CD9CA-1F9A-4458-F767-F6D6F8067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MAGNETIC PRESSURE DOMINATES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109E4A-F908-B89C-0BC9-455821EB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3A98EE3D-8CD1-4C3F-BD1C-C98C9596463C}" type="slidenum">
              <a:rPr lang="en-US" smtClean="0"/>
              <a:pPr defTabSz="914400"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BDF74081-4872-42FB-E3A0-3D8850F7C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854" y="225269"/>
            <a:ext cx="12827707" cy="3848312"/>
          </a:xfr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0B6AE7B-E59C-428C-9DDA-DBAB788450A0}"/>
              </a:ext>
            </a:extLst>
          </p:cNvPr>
          <p:cNvGrpSpPr/>
          <p:nvPr/>
        </p:nvGrpSpPr>
        <p:grpSpPr>
          <a:xfrm>
            <a:off x="1471060" y="170192"/>
            <a:ext cx="9249878" cy="6462539"/>
            <a:chOff x="3426593" y="986269"/>
            <a:chExt cx="6570219" cy="477791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702786B-04C8-4BC7-5CEB-4F67BDA95E39}"/>
                </a:ext>
              </a:extLst>
            </p:cNvPr>
            <p:cNvSpPr/>
            <p:nvPr/>
          </p:nvSpPr>
          <p:spPr>
            <a:xfrm>
              <a:off x="3426593" y="1047805"/>
              <a:ext cx="6411292" cy="47163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7983C4-E1A4-BDFF-ACE5-97C9C2717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6012" y="986269"/>
              <a:ext cx="6400800" cy="45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82226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EB600-A261-09EE-620B-FBEF20915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DIFFERENT APPROACHES, SAME RESULTS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5BD894-6DEA-6EDF-2661-AE672E416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Z" dirty="0"/>
              <a:t>Sądowski+16, Lančová+19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B999D0-966F-7482-A1AD-99350E3144D8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CZ" dirty="0"/>
              </a:p>
              <a:p>
                <a:r>
                  <a:rPr lang="en-GB" dirty="0"/>
                  <a:t>Quadrupole magnetic field</a:t>
                </a:r>
              </a:p>
              <a:p>
                <a:r>
                  <a:rPr lang="en-GB" dirty="0"/>
                  <a:t>Initialised with torus far away from the BH, disc developed self-consistently</a:t>
                </a:r>
              </a:p>
              <a:p>
                <a:r>
                  <a:rPr lang="en-GB" dirty="0"/>
                  <a:t>Geometrically thick puffy region, supported by magnetic field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CZ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cs-CZ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0.6 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𝐸𝑑𝑑</m:t>
                        </m:r>
                      </m:sub>
                    </m:sSub>
                  </m:oMath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CZ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B999D0-966F-7482-A1AD-99350E3144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F9AE76-4B53-F7D5-0AA0-633D5C2DA7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Z" dirty="0"/>
              <a:t>B. Mishra+22, Fragile+18, Mishra+ 19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28C45B8-954E-6C6E-2A02-B133B6611925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/>
            <p:txBody>
              <a:bodyPr/>
              <a:lstStyle/>
              <a:p>
                <a:endParaRPr lang="en-CZ" dirty="0"/>
              </a:p>
              <a:p>
                <a:r>
                  <a:rPr lang="en-GB" dirty="0"/>
                  <a:t>T</a:t>
                </a:r>
                <a:r>
                  <a:rPr lang="en-CZ" dirty="0"/>
                  <a:t>esting different MF configuration and some of them are stable!</a:t>
                </a:r>
              </a:p>
              <a:p>
                <a:r>
                  <a:rPr lang="en-GB" dirty="0"/>
                  <a:t>Starting with thin disc</a:t>
                </a:r>
                <a:endParaRPr lang="en-CZ" dirty="0"/>
              </a:p>
              <a:p>
                <a:r>
                  <a:rPr lang="en-GB" dirty="0"/>
                  <a:t>L</a:t>
                </a:r>
                <a:r>
                  <a:rPr lang="en-CZ" dirty="0"/>
                  <a:t>ower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CZ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cs-CZ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Z" dirty="0"/>
                  <a:t>- really in the thin disc domain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B28C45B8-954E-6C6E-2A02-B133B66119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BF4EB-F6E7-A1B9-CC55-856B09D2D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059133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Chart, line chart&#10;&#10;Description automatically generated">
            <a:extLst>
              <a:ext uri="{FF2B5EF4-FFF2-40B4-BE49-F238E27FC236}">
                <a16:creationId xmlns:a16="http://schemas.microsoft.com/office/drawing/2014/main" id="{7984D534-E3D0-3C51-48CA-12F677258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309" y="520198"/>
            <a:ext cx="5138543" cy="31689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48244F-A6D2-13C1-DE7D-CF6F85F6DA17}"/>
              </a:ext>
            </a:extLst>
          </p:cNvPr>
          <p:cNvSpPr/>
          <p:nvPr/>
        </p:nvSpPr>
        <p:spPr>
          <a:xfrm>
            <a:off x="0" y="0"/>
            <a:ext cx="6371657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E5EE9-9CB2-644D-96C6-7EC984B1D9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740" y="0"/>
            <a:ext cx="4826000" cy="18827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OBSERVATIONAL SIGNATURE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08D11-D548-A54F-9543-758A62A550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" r="16"/>
          <a:stretch/>
        </p:blipFill>
        <p:spPr>
          <a:xfrm>
            <a:off x="1122232" y="1949259"/>
            <a:ext cx="4286707" cy="421192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4A3EB9-0304-B698-8FC7-833AACC6AA08}"/>
              </a:ext>
            </a:extLst>
          </p:cNvPr>
          <p:cNvCxnSpPr/>
          <p:nvPr/>
        </p:nvCxnSpPr>
        <p:spPr>
          <a:xfrm>
            <a:off x="6491538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243503-CA79-3EA2-3DDB-D96F9532B254}"/>
              </a:ext>
            </a:extLst>
          </p:cNvPr>
          <p:cNvCxnSpPr/>
          <p:nvPr/>
        </p:nvCxnSpPr>
        <p:spPr>
          <a:xfrm>
            <a:off x="6634106" y="0"/>
            <a:ext cx="0" cy="68580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933F060D-092E-EE82-BF85-AD4307424A91}"/>
              </a:ext>
            </a:extLst>
          </p:cNvPr>
          <p:cNvSpPr txBox="1">
            <a:spLocks/>
          </p:cNvSpPr>
          <p:nvPr/>
        </p:nvSpPr>
        <p:spPr>
          <a:xfrm>
            <a:off x="4345856" y="1519118"/>
            <a:ext cx="1104647" cy="52915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 algn="ctr">
              <a:lnSpc>
                <a:spcPct val="90000"/>
              </a:lnSpc>
              <a:buNone/>
            </a:pPr>
            <a:r>
              <a:rPr lang="en-US" sz="1700" dirty="0"/>
              <a:t>THIN</a:t>
            </a:r>
            <a:br>
              <a:rPr lang="en-US" sz="1700" dirty="0"/>
            </a:br>
            <a:r>
              <a:rPr lang="en-US" sz="1700" dirty="0"/>
              <a:t>DISC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C4104C7E-AEF1-08CF-ADF7-41C43F4E76D8}"/>
              </a:ext>
            </a:extLst>
          </p:cNvPr>
          <p:cNvSpPr txBox="1">
            <a:spLocks/>
          </p:cNvSpPr>
          <p:nvPr/>
        </p:nvSpPr>
        <p:spPr>
          <a:xfrm>
            <a:off x="2074874" y="1674886"/>
            <a:ext cx="1497600" cy="38886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lnSpc>
                <a:spcPct val="90000"/>
              </a:lnSpc>
              <a:buNone/>
            </a:pPr>
            <a:r>
              <a:rPr lang="en-US" sz="1700" dirty="0"/>
              <a:t>PUFFY DISC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8">
                <a:extLst>
                  <a:ext uri="{FF2B5EF4-FFF2-40B4-BE49-F238E27FC236}">
                    <a16:creationId xmlns:a16="http://schemas.microsoft.com/office/drawing/2014/main" id="{04A8B972-3319-FDDB-A29F-026B188EA3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47876" y="591534"/>
                <a:ext cx="1217344" cy="56351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350" indent="0" algn="ctr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cs-CZ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=0.6</m:t>
                      </m:r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Content Placeholder 8">
                <a:extLst>
                  <a:ext uri="{FF2B5EF4-FFF2-40B4-BE49-F238E27FC236}">
                    <a16:creationId xmlns:a16="http://schemas.microsoft.com/office/drawing/2014/main" id="{04A8B972-3319-FDDB-A29F-026B188EA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876" y="591534"/>
                <a:ext cx="1217344" cy="5635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A53783-AFA4-7B87-E953-FDCDD950162A}"/>
              </a:ext>
            </a:extLst>
          </p:cNvPr>
          <p:cNvCxnSpPr>
            <a:cxnSpLocks/>
          </p:cNvCxnSpPr>
          <p:nvPr/>
        </p:nvCxnSpPr>
        <p:spPr>
          <a:xfrm flipH="1">
            <a:off x="863653" y="3187097"/>
            <a:ext cx="2028" cy="2018305"/>
          </a:xfrm>
          <a:prstGeom prst="straightConnector1">
            <a:avLst/>
          </a:prstGeom>
          <a:ln w="53975">
            <a:solidFill>
              <a:schemeClr val="tx1"/>
            </a:solidFill>
            <a:headEnd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8B3C1846-E640-B98D-842E-1A5EAC43421E}"/>
              </a:ext>
            </a:extLst>
          </p:cNvPr>
          <p:cNvSpPr txBox="1">
            <a:spLocks/>
          </p:cNvSpPr>
          <p:nvPr/>
        </p:nvSpPr>
        <p:spPr>
          <a:xfrm rot="16200000">
            <a:off x="-18211" y="3888378"/>
            <a:ext cx="1497600" cy="388861"/>
          </a:xfrm>
          <a:prstGeom prst="rect">
            <a:avLst/>
          </a:prstGeom>
          <a:ln>
            <a:noFill/>
          </a:ln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 algn="ctr">
              <a:lnSpc>
                <a:spcPct val="90000"/>
              </a:lnSpc>
              <a:buNone/>
            </a:pPr>
            <a:r>
              <a:rPr lang="en-US" sz="1700" dirty="0"/>
              <a:t>INCLINATION</a:t>
            </a: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AEC300BE-0A28-133A-D7E8-F5BE8D3CDDB7}"/>
              </a:ext>
            </a:extLst>
          </p:cNvPr>
          <p:cNvSpPr txBox="1">
            <a:spLocks/>
          </p:cNvSpPr>
          <p:nvPr/>
        </p:nvSpPr>
        <p:spPr>
          <a:xfrm>
            <a:off x="136940" y="1903524"/>
            <a:ext cx="1497600" cy="38886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 algn="ctr">
              <a:lnSpc>
                <a:spcPct val="90000"/>
              </a:lnSpc>
              <a:buNone/>
            </a:pPr>
            <a:r>
              <a:rPr lang="en-US" sz="1400" dirty="0"/>
              <a:t>AXIS</a:t>
            </a: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1C712E20-9274-C252-AEF3-EA55CE74C38C}"/>
              </a:ext>
            </a:extLst>
          </p:cNvPr>
          <p:cNvSpPr txBox="1">
            <a:spLocks/>
          </p:cNvSpPr>
          <p:nvPr/>
        </p:nvSpPr>
        <p:spPr>
          <a:xfrm>
            <a:off x="146724" y="6227671"/>
            <a:ext cx="1497600" cy="38886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 algn="ctr">
              <a:lnSpc>
                <a:spcPct val="90000"/>
              </a:lnSpc>
              <a:buNone/>
            </a:pPr>
            <a:r>
              <a:rPr lang="en-US" sz="1400" dirty="0"/>
              <a:t>EQUATOR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97814FA-0649-8085-FD0D-B76107511835}"/>
              </a:ext>
            </a:extLst>
          </p:cNvPr>
          <p:cNvCxnSpPr>
            <a:cxnSpLocks/>
          </p:cNvCxnSpPr>
          <p:nvPr/>
        </p:nvCxnSpPr>
        <p:spPr>
          <a:xfrm flipH="1">
            <a:off x="2074874" y="6558320"/>
            <a:ext cx="894588" cy="0"/>
          </a:xfrm>
          <a:prstGeom prst="straightConnector1">
            <a:avLst/>
          </a:prstGeom>
          <a:ln w="53975">
            <a:solidFill>
              <a:schemeClr val="tx1"/>
            </a:solidFill>
            <a:headEnd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8">
                <a:extLst>
                  <a:ext uri="{FF2B5EF4-FFF2-40B4-BE49-F238E27FC236}">
                    <a16:creationId xmlns:a16="http://schemas.microsoft.com/office/drawing/2014/main" id="{98713488-B7FE-BA33-0733-40503BC09D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53539" y="6307951"/>
                <a:ext cx="1497600" cy="388861"/>
              </a:xfrm>
              <a:prstGeom prst="rect">
                <a:avLst/>
              </a:prstGeom>
              <a:ln>
                <a:noFill/>
              </a:ln>
            </p:spPr>
            <p:txBody>
              <a:bodyPr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8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00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 2" charset="2"/>
                  <a:buChar char="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350" indent="0" algn="ctr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  <a:p>
                <a:pPr marL="6350" indent="0" algn="ctr">
                  <a:lnSpc>
                    <a:spcPct val="90000"/>
                  </a:lnSpc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2" name="Content Placeholder 8">
                <a:extLst>
                  <a:ext uri="{FF2B5EF4-FFF2-40B4-BE49-F238E27FC236}">
                    <a16:creationId xmlns:a16="http://schemas.microsoft.com/office/drawing/2014/main" id="{98713488-B7FE-BA33-0733-40503BC09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539" y="6307951"/>
                <a:ext cx="1497600" cy="3888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 descr="Chart&#10;&#10;Description automatically generated">
            <a:extLst>
              <a:ext uri="{FF2B5EF4-FFF2-40B4-BE49-F238E27FC236}">
                <a16:creationId xmlns:a16="http://schemas.microsoft.com/office/drawing/2014/main" id="{B2ED868B-F0E6-E84F-968B-C0A2B8677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309" y="3689099"/>
            <a:ext cx="5138544" cy="3168901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E3A2F17-67CA-E671-089F-B3C7881F7D63}"/>
              </a:ext>
            </a:extLst>
          </p:cNvPr>
          <p:cNvCxnSpPr/>
          <p:nvPr/>
        </p:nvCxnSpPr>
        <p:spPr>
          <a:xfrm flipH="1">
            <a:off x="10129652" y="873290"/>
            <a:ext cx="368135" cy="1190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ontent Placeholder 8">
            <a:extLst>
              <a:ext uri="{FF2B5EF4-FFF2-40B4-BE49-F238E27FC236}">
                <a16:creationId xmlns:a16="http://schemas.microsoft.com/office/drawing/2014/main" id="{EA74F02A-6C06-A499-480D-A627141C8FCA}"/>
              </a:ext>
            </a:extLst>
          </p:cNvPr>
          <p:cNvSpPr txBox="1">
            <a:spLocks/>
          </p:cNvSpPr>
          <p:nvPr/>
        </p:nvSpPr>
        <p:spPr>
          <a:xfrm>
            <a:off x="10324170" y="602473"/>
            <a:ext cx="1303277" cy="18854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 algn="ctr">
              <a:lnSpc>
                <a:spcPct val="90000"/>
              </a:lnSpc>
              <a:buNone/>
            </a:pPr>
            <a:r>
              <a:rPr lang="en-US" sz="1200" dirty="0">
                <a:solidFill>
                  <a:schemeClr val="accent1"/>
                </a:solidFill>
              </a:rPr>
              <a:t>INCLINATION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E84228B-D43A-F10E-81B6-44E5DF256240}"/>
              </a:ext>
            </a:extLst>
          </p:cNvPr>
          <p:cNvCxnSpPr/>
          <p:nvPr/>
        </p:nvCxnSpPr>
        <p:spPr>
          <a:xfrm>
            <a:off x="4345857" y="1524000"/>
            <a:ext cx="0" cy="50343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630FB9E-F6F1-91A6-7C9A-4FDBBC46D4F7}"/>
              </a:ext>
            </a:extLst>
          </p:cNvPr>
          <p:cNvSpPr txBox="1"/>
          <p:nvPr/>
        </p:nvSpPr>
        <p:spPr>
          <a:xfrm>
            <a:off x="4523689" y="6492180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Z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WIELGUS+ 2022</a:t>
            </a:r>
          </a:p>
        </p:txBody>
      </p:sp>
    </p:spTree>
    <p:extLst>
      <p:ext uri="{BB962C8B-B14F-4D97-AF65-F5344CB8AC3E}">
        <p14:creationId xmlns:p14="http://schemas.microsoft.com/office/powerpoint/2010/main" val="4129036126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16E3E5-5186-46A4-AFBD-337387D31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7B8FAACC-353E-4F84-BA62-A5514185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212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2A6ED-9127-DC4A-A872-CF776B537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749" y="457201"/>
            <a:ext cx="3575737" cy="1332688"/>
          </a:xfrm>
        </p:spPr>
        <p:txBody>
          <a:bodyPr anchor="b">
            <a:normAutofit/>
          </a:bodyPr>
          <a:lstStyle/>
          <a:p>
            <a:pPr algn="ctr"/>
            <a:r>
              <a:rPr lang="en-CZ" sz="4400" dirty="0">
                <a:solidFill>
                  <a:schemeClr val="accent1"/>
                </a:solidFill>
              </a:rPr>
              <a:t>BEAMING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0DEB66A-B755-2C8F-1EF2-79286DC75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554" y="457201"/>
            <a:ext cx="5299669" cy="558416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B12410B1-6277-4ECB-ABE8-145E1CCFF7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64749" y="2024743"/>
                <a:ext cx="3575737" cy="4016619"/>
              </a:xfrm>
            </p:spPr>
            <p:txBody>
              <a:bodyPr>
                <a:normAutofit/>
              </a:bodyPr>
              <a:lstStyle/>
              <a:p>
                <a:pPr marL="182563" indent="-176213">
                  <a:buFont typeface="Arial" panose="020B0604020202020204" pitchFamily="34" charset="0"/>
                  <a:buChar char="•"/>
                </a:pPr>
                <a:r>
                  <a:rPr lang="en-GB">
                    <a:solidFill>
                      <a:srgbClr val="FFFFFF"/>
                    </a:solidFill>
                  </a:rPr>
                  <a:t>Strong beaming in the direction of axis</a:t>
                </a:r>
              </a:p>
              <a:p>
                <a:pPr marL="182563" indent="-1762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0.25−0.3</m:t>
                    </m:r>
                  </m:oMath>
                </a14:m>
                <a:r>
                  <a:rPr lang="en-GB">
                    <a:solidFill>
                      <a:srgbClr val="FFFFFF"/>
                    </a:solidFill>
                  </a:rPr>
                  <a:t> (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GB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GB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𝑖𝑠𝑜</m:t>
                            </m:r>
                          </m:sub>
                        </m:sSub>
                      </m:num>
                      <m:den>
                        <m:r>
                          <a:rPr lang="en-GB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GB">
                    <a:solidFill>
                      <a:srgbClr val="FFFFFF"/>
                    </a:solidFill>
                  </a:rPr>
                  <a:t>)</a:t>
                </a:r>
              </a:p>
              <a:p>
                <a:pPr marL="182563" indent="-176213">
                  <a:buFont typeface="Arial" panose="020B0604020202020204" pitchFamily="34" charset="0"/>
                  <a:buChar char="•"/>
                </a:pPr>
                <a:r>
                  <a:rPr lang="en-GB">
                    <a:solidFill>
                      <a:srgbClr val="FFFFFF"/>
                    </a:solidFill>
                  </a:rPr>
                  <a:t>Does not change with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en-GB">
                    <a:solidFill>
                      <a:srgbClr val="FFFFFF"/>
                    </a:solidFill>
                  </a:rPr>
                  <a:t>, much more on inclination</a:t>
                </a: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B12410B1-6277-4ECB-ABE8-145E1CCFF7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64749" y="2024743"/>
                <a:ext cx="3575737" cy="401661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2A96650-1814-98D7-2F26-21FBFB158CF9}"/>
              </a:ext>
            </a:extLst>
          </p:cNvPr>
          <p:cNvSpPr txBox="1"/>
          <p:nvPr/>
        </p:nvSpPr>
        <p:spPr>
          <a:xfrm>
            <a:off x="0" y="6488668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Z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WIELGUS+ 2022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212066-15C5-15FE-B7BC-8EA826F03439}"/>
              </a:ext>
            </a:extLst>
          </p:cNvPr>
          <p:cNvGrpSpPr/>
          <p:nvPr/>
        </p:nvGrpSpPr>
        <p:grpSpPr>
          <a:xfrm rot="2324347">
            <a:off x="8226780" y="1184500"/>
            <a:ext cx="4637007" cy="204650"/>
            <a:chOff x="6831722" y="-440983"/>
            <a:chExt cx="4637007" cy="20465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FBC2FAA-AA46-9512-787D-D2449BB74609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236333"/>
              <a:ext cx="4637003" cy="0"/>
            </a:xfrm>
            <a:prstGeom prst="line">
              <a:avLst/>
            </a:prstGeom>
            <a:ln w="57150"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F8F1C4E-7455-7ABE-C573-DB036ADB000B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2" y="-345189"/>
              <a:ext cx="4637005" cy="0"/>
            </a:xfrm>
            <a:prstGeom prst="line">
              <a:avLst/>
            </a:prstGeom>
            <a:ln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AA29FBD-2F8A-79E6-D823-04E22DBB990F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440983"/>
              <a:ext cx="4637005" cy="0"/>
            </a:xfrm>
            <a:prstGeom prst="line">
              <a:avLst/>
            </a:prstGeom>
            <a:ln w="9525"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F58176-D60F-01ED-4C82-84103986869E}"/>
              </a:ext>
            </a:extLst>
          </p:cNvPr>
          <p:cNvGrpSpPr/>
          <p:nvPr/>
        </p:nvGrpSpPr>
        <p:grpSpPr>
          <a:xfrm rot="2324347">
            <a:off x="8243562" y="1244682"/>
            <a:ext cx="4637007" cy="204650"/>
            <a:chOff x="6831722" y="-440983"/>
            <a:chExt cx="4637007" cy="20465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FE9678F-A22D-7D09-263F-6625FD836E80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236333"/>
              <a:ext cx="4637003" cy="0"/>
            </a:xfrm>
            <a:prstGeom prst="line">
              <a:avLst/>
            </a:prstGeom>
            <a:ln w="57150"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D82BF8B-90CD-3E10-CFE9-E23008434054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2" y="-345189"/>
              <a:ext cx="4637005" cy="0"/>
            </a:xfrm>
            <a:prstGeom prst="line">
              <a:avLst/>
            </a:prstGeom>
            <a:ln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3316C4A-6262-7EF8-1DA6-102D6742D798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440983"/>
              <a:ext cx="4637005" cy="0"/>
            </a:xfrm>
            <a:prstGeom prst="line">
              <a:avLst/>
            </a:prstGeom>
            <a:ln w="9525"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905B44-40A1-C980-5452-ECE1E4BA4362}"/>
              </a:ext>
            </a:extLst>
          </p:cNvPr>
          <p:cNvGrpSpPr/>
          <p:nvPr/>
        </p:nvGrpSpPr>
        <p:grpSpPr>
          <a:xfrm rot="2324347">
            <a:off x="8202229" y="1244682"/>
            <a:ext cx="4637007" cy="204650"/>
            <a:chOff x="6831722" y="-440983"/>
            <a:chExt cx="4637007" cy="20465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BC4969D-CE7A-6E04-828F-8C12C78B4CB8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236333"/>
              <a:ext cx="4637003" cy="0"/>
            </a:xfrm>
            <a:prstGeom prst="line">
              <a:avLst/>
            </a:prstGeom>
            <a:ln w="57150"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57DA38F-C0D2-EEA3-1B58-C9A68017A03F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2" y="-345189"/>
              <a:ext cx="4637005" cy="0"/>
            </a:xfrm>
            <a:prstGeom prst="line">
              <a:avLst/>
            </a:prstGeom>
            <a:ln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209367-F6D8-D7DA-AA82-565CD5F390D5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440983"/>
              <a:ext cx="4637005" cy="0"/>
            </a:xfrm>
            <a:prstGeom prst="line">
              <a:avLst/>
            </a:prstGeom>
            <a:ln w="9525"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84665B3-AE23-3C96-B7BC-B0411F09E3D6}"/>
              </a:ext>
            </a:extLst>
          </p:cNvPr>
          <p:cNvGrpSpPr/>
          <p:nvPr/>
        </p:nvGrpSpPr>
        <p:grpSpPr>
          <a:xfrm rot="2324347">
            <a:off x="8134460" y="1149683"/>
            <a:ext cx="4637007" cy="204650"/>
            <a:chOff x="6831722" y="-440983"/>
            <a:chExt cx="4637007" cy="20465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96BF3CA-A28D-292A-BF49-BDEF5A0223B5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236333"/>
              <a:ext cx="4637003" cy="0"/>
            </a:xfrm>
            <a:prstGeom prst="line">
              <a:avLst/>
            </a:prstGeom>
            <a:ln w="57150" cmpd="dbl">
              <a:solidFill>
                <a:schemeClr val="accent1">
                  <a:alpha val="9447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FDB2255-D8A8-A602-7223-DF70E1AE660A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2" y="-345189"/>
              <a:ext cx="4637005" cy="0"/>
            </a:xfrm>
            <a:prstGeom prst="line">
              <a:avLst/>
            </a:prstGeom>
            <a:ln cmpd="dbl">
              <a:solidFill>
                <a:schemeClr val="accent1">
                  <a:alpha val="9447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CEBC63F-3181-E311-BC0E-E7C603587AA1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440983"/>
              <a:ext cx="4637005" cy="0"/>
            </a:xfrm>
            <a:prstGeom prst="line">
              <a:avLst/>
            </a:prstGeom>
            <a:ln w="9525" cmpd="dbl">
              <a:solidFill>
                <a:schemeClr val="accent1">
                  <a:alpha val="9447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570461-2843-8E62-9C59-D270764B374E}"/>
              </a:ext>
            </a:extLst>
          </p:cNvPr>
          <p:cNvGrpSpPr/>
          <p:nvPr/>
        </p:nvGrpSpPr>
        <p:grpSpPr>
          <a:xfrm rot="10800000">
            <a:off x="7246652" y="5443987"/>
            <a:ext cx="5094375" cy="204650"/>
            <a:chOff x="6831722" y="-440983"/>
            <a:chExt cx="4637007" cy="20465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0C5B4CC-04CC-30F4-E36B-C7D1D87F4B5C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236333"/>
              <a:ext cx="4637003" cy="0"/>
            </a:xfrm>
            <a:prstGeom prst="line">
              <a:avLst/>
            </a:prstGeom>
            <a:ln w="57150"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31917CF-3473-B681-7B19-96DB1E5087AC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2" y="-345189"/>
              <a:ext cx="4637005" cy="0"/>
            </a:xfrm>
            <a:prstGeom prst="line">
              <a:avLst/>
            </a:prstGeom>
            <a:ln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9F2C46-857B-104F-B9FE-4C118A63A724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440983"/>
              <a:ext cx="4637005" cy="0"/>
            </a:xfrm>
            <a:prstGeom prst="line">
              <a:avLst/>
            </a:prstGeom>
            <a:ln w="9525"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2A03EAA-361D-59B3-C986-D72933540DC2}"/>
              </a:ext>
            </a:extLst>
          </p:cNvPr>
          <p:cNvGrpSpPr/>
          <p:nvPr/>
        </p:nvGrpSpPr>
        <p:grpSpPr>
          <a:xfrm rot="10800000">
            <a:off x="7263434" y="5504169"/>
            <a:ext cx="5094375" cy="204650"/>
            <a:chOff x="6831722" y="-440983"/>
            <a:chExt cx="4637007" cy="20465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6D897D1-6C45-EC05-0814-37BF39053804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236333"/>
              <a:ext cx="4637003" cy="0"/>
            </a:xfrm>
            <a:prstGeom prst="line">
              <a:avLst/>
            </a:prstGeom>
            <a:ln w="57150"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659C0E5-2707-CF1D-C8F1-2D22544831E4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2" y="-345189"/>
              <a:ext cx="4637005" cy="0"/>
            </a:xfrm>
            <a:prstGeom prst="line">
              <a:avLst/>
            </a:prstGeom>
            <a:ln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F280A9D-4F8E-E15E-7432-F0BD732B6780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440983"/>
              <a:ext cx="4637005" cy="0"/>
            </a:xfrm>
            <a:prstGeom prst="line">
              <a:avLst/>
            </a:prstGeom>
            <a:ln w="9525"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3BA3DF9-8E37-2774-CE9D-8F40FB2DDAEE}"/>
              </a:ext>
            </a:extLst>
          </p:cNvPr>
          <p:cNvGrpSpPr/>
          <p:nvPr/>
        </p:nvGrpSpPr>
        <p:grpSpPr>
          <a:xfrm rot="10800000">
            <a:off x="7222101" y="5504169"/>
            <a:ext cx="5094375" cy="204650"/>
            <a:chOff x="6831722" y="-440983"/>
            <a:chExt cx="4637007" cy="20465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0EDFD38-48F8-1211-4F0A-1A41E64D1DCF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236333"/>
              <a:ext cx="4637003" cy="0"/>
            </a:xfrm>
            <a:prstGeom prst="line">
              <a:avLst/>
            </a:prstGeom>
            <a:ln w="57150"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1ADA282-DE61-155B-655A-31B980969ECE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2" y="-345189"/>
              <a:ext cx="4637005" cy="0"/>
            </a:xfrm>
            <a:prstGeom prst="line">
              <a:avLst/>
            </a:prstGeom>
            <a:ln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363555B-12AD-37DA-F20F-F29C266DA359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440983"/>
              <a:ext cx="4637005" cy="0"/>
            </a:xfrm>
            <a:prstGeom prst="line">
              <a:avLst/>
            </a:prstGeom>
            <a:ln w="9525" cmpd="dbl">
              <a:solidFill>
                <a:schemeClr val="accent1">
                  <a:alpha val="25379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EF8321F-50FA-F993-2D5D-A69D8C7DB4F4}"/>
              </a:ext>
            </a:extLst>
          </p:cNvPr>
          <p:cNvGrpSpPr/>
          <p:nvPr/>
        </p:nvGrpSpPr>
        <p:grpSpPr>
          <a:xfrm rot="10800000">
            <a:off x="7165394" y="5576517"/>
            <a:ext cx="5094375" cy="204650"/>
            <a:chOff x="6831722" y="-440983"/>
            <a:chExt cx="4637007" cy="20465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E946625-6BB9-2CB3-545F-2CB4DDBF9CD5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236333"/>
              <a:ext cx="4637003" cy="0"/>
            </a:xfrm>
            <a:prstGeom prst="line">
              <a:avLst/>
            </a:prstGeom>
            <a:ln w="57150" cmpd="dbl">
              <a:solidFill>
                <a:schemeClr val="accent1">
                  <a:alpha val="9447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D90A5A3-9E39-7B3B-72C7-FA7D2C38A64E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2" y="-345189"/>
              <a:ext cx="4637005" cy="0"/>
            </a:xfrm>
            <a:prstGeom prst="line">
              <a:avLst/>
            </a:prstGeom>
            <a:ln cmpd="dbl">
              <a:solidFill>
                <a:schemeClr val="accent1">
                  <a:alpha val="9447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A1D9BB6-D4E7-16A6-CD63-9668D372BF2E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440983"/>
              <a:ext cx="4637005" cy="0"/>
            </a:xfrm>
            <a:prstGeom prst="line">
              <a:avLst/>
            </a:prstGeom>
            <a:ln w="9525" cmpd="dbl">
              <a:solidFill>
                <a:schemeClr val="accent1">
                  <a:alpha val="9447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428FB25-34EF-B033-11B0-9BED71053D4C}"/>
              </a:ext>
            </a:extLst>
          </p:cNvPr>
          <p:cNvSpPr/>
          <p:nvPr/>
        </p:nvSpPr>
        <p:spPr>
          <a:xfrm>
            <a:off x="7154332" y="5122333"/>
            <a:ext cx="400663" cy="793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3BE5BE-3442-7354-0A54-D5CACE72DDE9}"/>
              </a:ext>
            </a:extLst>
          </p:cNvPr>
          <p:cNvGrpSpPr/>
          <p:nvPr/>
        </p:nvGrpSpPr>
        <p:grpSpPr>
          <a:xfrm rot="2324347">
            <a:off x="8333917" y="990056"/>
            <a:ext cx="4637007" cy="204650"/>
            <a:chOff x="6831722" y="-440983"/>
            <a:chExt cx="4637007" cy="20465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778011A-C19A-B64B-6B38-BC6B34263C3B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236333"/>
              <a:ext cx="4637003" cy="0"/>
            </a:xfrm>
            <a:prstGeom prst="line">
              <a:avLst/>
            </a:prstGeom>
            <a:ln w="57150" cmpd="dbl">
              <a:solidFill>
                <a:schemeClr val="accent1">
                  <a:alpha val="10985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A2F1A4D-D518-A23B-180E-1E44D78F5929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2" y="-345189"/>
              <a:ext cx="4637005" cy="0"/>
            </a:xfrm>
            <a:prstGeom prst="line">
              <a:avLst/>
            </a:prstGeom>
            <a:ln cmpd="dbl">
              <a:solidFill>
                <a:schemeClr val="accent1">
                  <a:alpha val="10985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97ADBDD-00E3-66E2-AAD2-13DD8A65A7B3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440983"/>
              <a:ext cx="4637005" cy="0"/>
            </a:xfrm>
            <a:prstGeom prst="line">
              <a:avLst/>
            </a:prstGeom>
            <a:ln w="9525" cmpd="dbl">
              <a:solidFill>
                <a:schemeClr val="accent1">
                  <a:alpha val="10985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18DE8F-FB73-F989-0E17-F5B8C1CC035B}"/>
              </a:ext>
            </a:extLst>
          </p:cNvPr>
          <p:cNvGrpSpPr/>
          <p:nvPr/>
        </p:nvGrpSpPr>
        <p:grpSpPr>
          <a:xfrm rot="2324347">
            <a:off x="8350699" y="1050238"/>
            <a:ext cx="4637007" cy="204650"/>
            <a:chOff x="6831722" y="-440983"/>
            <a:chExt cx="4637007" cy="20465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17FC368-9C02-28E8-793D-03433174CA8D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236333"/>
              <a:ext cx="4637003" cy="0"/>
            </a:xfrm>
            <a:prstGeom prst="line">
              <a:avLst/>
            </a:prstGeom>
            <a:ln w="57150" cmpd="dbl">
              <a:solidFill>
                <a:schemeClr val="accent1">
                  <a:alpha val="10985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2940499-0663-A479-96B8-8CD0991F30F3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2" y="-345189"/>
              <a:ext cx="4637005" cy="0"/>
            </a:xfrm>
            <a:prstGeom prst="line">
              <a:avLst/>
            </a:prstGeom>
            <a:ln cmpd="dbl">
              <a:solidFill>
                <a:schemeClr val="accent1">
                  <a:alpha val="10985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AD0C446-D7F2-8930-CAC2-15322E7DE91F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440983"/>
              <a:ext cx="4637005" cy="0"/>
            </a:xfrm>
            <a:prstGeom prst="line">
              <a:avLst/>
            </a:prstGeom>
            <a:ln w="9525" cmpd="dbl">
              <a:solidFill>
                <a:schemeClr val="accent1">
                  <a:alpha val="10985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6B40EDC-70C8-D33C-EE0A-157AAF9C8299}"/>
              </a:ext>
            </a:extLst>
          </p:cNvPr>
          <p:cNvGrpSpPr/>
          <p:nvPr/>
        </p:nvGrpSpPr>
        <p:grpSpPr>
          <a:xfrm rot="2324347">
            <a:off x="8309366" y="1050238"/>
            <a:ext cx="4637007" cy="204650"/>
            <a:chOff x="6831722" y="-440983"/>
            <a:chExt cx="4637007" cy="204650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5063E14-EF49-A08D-867B-6A6EB96C9D80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236333"/>
              <a:ext cx="4637003" cy="0"/>
            </a:xfrm>
            <a:prstGeom prst="line">
              <a:avLst/>
            </a:prstGeom>
            <a:ln w="57150" cmpd="dbl">
              <a:solidFill>
                <a:schemeClr val="accent1">
                  <a:alpha val="10985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91E9FCD-1610-36B0-60FA-4E28AD7D3A44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2" y="-345189"/>
              <a:ext cx="4637005" cy="0"/>
            </a:xfrm>
            <a:prstGeom prst="line">
              <a:avLst/>
            </a:prstGeom>
            <a:ln cmpd="dbl">
              <a:solidFill>
                <a:schemeClr val="accent1">
                  <a:alpha val="10985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EF21D8A-2BAA-9F86-DDBD-F74B2C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440983"/>
              <a:ext cx="4637005" cy="0"/>
            </a:xfrm>
            <a:prstGeom prst="line">
              <a:avLst/>
            </a:prstGeom>
            <a:ln w="9525" cmpd="dbl">
              <a:solidFill>
                <a:schemeClr val="accent1">
                  <a:alpha val="10985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026E0E3-D64F-0D14-95DC-6291D592F6FB}"/>
              </a:ext>
            </a:extLst>
          </p:cNvPr>
          <p:cNvGrpSpPr/>
          <p:nvPr/>
        </p:nvGrpSpPr>
        <p:grpSpPr>
          <a:xfrm rot="2324347">
            <a:off x="8241597" y="955239"/>
            <a:ext cx="4637007" cy="204650"/>
            <a:chOff x="6831722" y="-440983"/>
            <a:chExt cx="4637007" cy="20465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BE3C876-6910-025B-DB42-50A0483467A5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236333"/>
              <a:ext cx="4637003" cy="0"/>
            </a:xfrm>
            <a:prstGeom prst="line">
              <a:avLst/>
            </a:prstGeom>
            <a:ln w="57150" cmpd="dbl">
              <a:solidFill>
                <a:schemeClr val="accent1">
                  <a:alpha val="10985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29399FF-04DF-CD50-DC7E-CDAE0A5DCB78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2" y="-345189"/>
              <a:ext cx="4637005" cy="0"/>
            </a:xfrm>
            <a:prstGeom prst="line">
              <a:avLst/>
            </a:prstGeom>
            <a:ln cmpd="dbl">
              <a:solidFill>
                <a:schemeClr val="accent1">
                  <a:alpha val="10985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F55EF57-2D4D-777F-9AE0-18771B767F10}"/>
                </a:ext>
              </a:extLst>
            </p:cNvPr>
            <p:cNvCxnSpPr>
              <a:cxnSpLocks/>
            </p:cNvCxnSpPr>
            <p:nvPr/>
          </p:nvCxnSpPr>
          <p:spPr>
            <a:xfrm>
              <a:off x="6831724" y="-440983"/>
              <a:ext cx="4637005" cy="0"/>
            </a:xfrm>
            <a:prstGeom prst="line">
              <a:avLst/>
            </a:prstGeom>
            <a:ln w="9525" cmpd="dbl">
              <a:solidFill>
                <a:schemeClr val="accent1">
                  <a:alpha val="10985"/>
                </a:schemeClr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3948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4A091E-EBF6-4408-957B-A74E0BA019AB}"/>
              </a:ext>
            </a:extLst>
          </p:cNvPr>
          <p:cNvSpPr/>
          <p:nvPr/>
        </p:nvSpPr>
        <p:spPr>
          <a:xfrm>
            <a:off x="0" y="-211873"/>
            <a:ext cx="1754373" cy="70698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590B-6654-FBBD-4B95-3D9DAC542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690" y="451513"/>
            <a:ext cx="8956838" cy="546392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95E7D0-9E2A-ADB8-BF7C-EA798FF7DC54}"/>
              </a:ext>
            </a:extLst>
          </p:cNvPr>
          <p:cNvSpPr txBox="1">
            <a:spLocks/>
          </p:cNvSpPr>
          <p:nvPr/>
        </p:nvSpPr>
        <p:spPr>
          <a:xfrm rot="16200000">
            <a:off x="-4353486" y="785516"/>
            <a:ext cx="10571998" cy="9704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CZ" sz="6600"/>
              <a:t>FIT IT!</a:t>
            </a:r>
            <a:endParaRPr lang="en-CZ" sz="6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23DAC2-1D99-B9A7-341A-A6931785AD1C}"/>
              </a:ext>
            </a:extLst>
          </p:cNvPr>
          <p:cNvSpPr txBox="1"/>
          <p:nvPr/>
        </p:nvSpPr>
        <p:spPr>
          <a:xfrm>
            <a:off x="10219095" y="6429041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Z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WIELGUS+ 2022</a:t>
            </a:r>
          </a:p>
        </p:txBody>
      </p:sp>
    </p:spTree>
    <p:extLst>
      <p:ext uri="{BB962C8B-B14F-4D97-AF65-F5344CB8AC3E}">
        <p14:creationId xmlns:p14="http://schemas.microsoft.com/office/powerpoint/2010/main" val="3127251956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4A091E-EBF6-4408-957B-A74E0BA019AB}"/>
              </a:ext>
            </a:extLst>
          </p:cNvPr>
          <p:cNvSpPr/>
          <p:nvPr/>
        </p:nvSpPr>
        <p:spPr>
          <a:xfrm>
            <a:off x="0" y="-211873"/>
            <a:ext cx="1754373" cy="706987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95E7D0-9E2A-ADB8-BF7C-EA798FF7DC54}"/>
              </a:ext>
            </a:extLst>
          </p:cNvPr>
          <p:cNvSpPr txBox="1">
            <a:spLocks/>
          </p:cNvSpPr>
          <p:nvPr/>
        </p:nvSpPr>
        <p:spPr>
          <a:xfrm rot="16200000">
            <a:off x="-4353486" y="785516"/>
            <a:ext cx="10571998" cy="9704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CZ" sz="6600"/>
              <a:t>FIT IT!</a:t>
            </a:r>
            <a:endParaRPr lang="en-CZ" sz="6600" dirty="0"/>
          </a:p>
        </p:txBody>
      </p:sp>
      <p:pic>
        <p:nvPicPr>
          <p:cNvPr id="3" name="Picture 2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3E1E0E89-AE57-B641-0B21-7E356ACAF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63" b="4105"/>
          <a:stretch/>
        </p:blipFill>
        <p:spPr>
          <a:xfrm>
            <a:off x="3555023" y="668353"/>
            <a:ext cx="6981769" cy="2921619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AB6ECA3F-306B-08D6-F74B-97CD5DC899F3}"/>
              </a:ext>
            </a:extLst>
          </p:cNvPr>
          <p:cNvSpPr txBox="1">
            <a:spLocks/>
          </p:cNvSpPr>
          <p:nvPr/>
        </p:nvSpPr>
        <p:spPr>
          <a:xfrm>
            <a:off x="2683169" y="4398178"/>
            <a:ext cx="8725476" cy="136352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76213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</a:endParaRPr>
          </a:p>
          <a:p>
            <a:pPr marL="182563" indent="-1762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SLIMBH</a:t>
            </a:r>
            <a:r>
              <a:rPr lang="en-US" sz="1600" dirty="0">
                <a:solidFill>
                  <a:srgbClr val="FFFFFF"/>
                </a:solidFill>
              </a:rPr>
              <a:t> and </a:t>
            </a:r>
            <a:r>
              <a:rPr lang="en-US" sz="16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KERBB</a:t>
            </a:r>
            <a:r>
              <a:rPr lang="en-US" sz="1600" dirty="0">
                <a:solidFill>
                  <a:srgbClr val="FFFFFF"/>
                </a:solidFill>
              </a:rPr>
              <a:t> model in </a:t>
            </a:r>
            <a:r>
              <a:rPr lang="en-US" sz="16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XSPEC</a:t>
            </a:r>
            <a:r>
              <a:rPr lang="en-US" sz="1600" dirty="0">
                <a:solidFill>
                  <a:srgbClr val="FFFFFF"/>
                </a:solidFill>
              </a:rPr>
              <a:t> thermal comptonization model </a:t>
            </a:r>
            <a:r>
              <a:rPr lang="en-US" sz="1600" dirty="0">
                <a:solidFill>
                  <a:srgbClr val="FF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NTHCOMP</a:t>
            </a:r>
          </a:p>
          <a:p>
            <a:pPr marL="182563" indent="-1762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+mj-lt"/>
                <a:cs typeface="Consolas" panose="020B0609020204030204" pitchFamily="49" charset="0"/>
              </a:rPr>
              <a:t>Spin overestimated – especially for high inclination – the innermost part of the disc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12887-8539-DF63-1564-A1CE6B5EB005}"/>
              </a:ext>
            </a:extLst>
          </p:cNvPr>
          <p:cNvSpPr txBox="1"/>
          <p:nvPr/>
        </p:nvSpPr>
        <p:spPr>
          <a:xfrm>
            <a:off x="10317769" y="6385244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Z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WIELGUS+ 2022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E4C47E-A4DD-A46B-0C7C-99E717E6B13B}"/>
              </a:ext>
            </a:extLst>
          </p:cNvPr>
          <p:cNvCxnSpPr>
            <a:cxnSpLocks/>
          </p:cNvCxnSpPr>
          <p:nvPr/>
        </p:nvCxnSpPr>
        <p:spPr>
          <a:xfrm>
            <a:off x="3657600" y="1363287"/>
            <a:ext cx="6792686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3BC5CF-BE81-4353-1FF6-64C9557A3A6E}"/>
              </a:ext>
            </a:extLst>
          </p:cNvPr>
          <p:cNvCxnSpPr>
            <a:cxnSpLocks/>
          </p:cNvCxnSpPr>
          <p:nvPr/>
        </p:nvCxnSpPr>
        <p:spPr>
          <a:xfrm flipV="1">
            <a:off x="7695210" y="1045029"/>
            <a:ext cx="0" cy="2544943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FFE783-95D2-BC18-94B8-1BE7FA6DE464}"/>
              </a:ext>
            </a:extLst>
          </p:cNvPr>
          <p:cNvCxnSpPr>
            <a:cxnSpLocks/>
          </p:cNvCxnSpPr>
          <p:nvPr/>
        </p:nvCxnSpPr>
        <p:spPr>
          <a:xfrm flipV="1">
            <a:off x="5083390" y="1045029"/>
            <a:ext cx="0" cy="2544943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134149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2264E67-6F59-4D8D-8E5F-8245B0FEA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158E1C6E-D299-4F5D-B15B-155EBF7F6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212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003E9-C080-9747-94F1-CCE1C216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87" y="150294"/>
            <a:ext cx="4316429" cy="1332688"/>
          </a:xfrm>
        </p:spPr>
        <p:txBody>
          <a:bodyPr anchor="b">
            <a:normAutofit/>
          </a:bodyPr>
          <a:lstStyle/>
          <a:p>
            <a:pPr algn="ctr"/>
            <a:r>
              <a:rPr lang="en-CZ" sz="2800" dirty="0">
                <a:solidFill>
                  <a:schemeClr val="accent1"/>
                </a:solidFill>
              </a:rPr>
              <a:t>HARDNESS/LUMINOSITY </a:t>
            </a:r>
            <a:br>
              <a:rPr lang="en-CZ" sz="2800" dirty="0">
                <a:solidFill>
                  <a:schemeClr val="accent1"/>
                </a:solidFill>
              </a:rPr>
            </a:br>
            <a:endParaRPr lang="en-CZ" sz="2800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8AB78C-D12F-420F-B2E3-4FCE35AF7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14" y="2046514"/>
            <a:ext cx="3575737" cy="3994848"/>
          </a:xfrm>
        </p:spPr>
        <p:txBody>
          <a:bodyPr>
            <a:norm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Spectra are much harder than analytical model, also more luminous for low inclination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Soften with inclination – inner area is shielded by the thick disc – only funnel wall is visible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626FA-05A7-4C49-B52A-7FF48CFB6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265" y="643467"/>
            <a:ext cx="5556793" cy="527242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9AF60F-743F-6BF0-B2C9-3816EFE0460B}"/>
              </a:ext>
            </a:extLst>
          </p:cNvPr>
          <p:cNvSpPr txBox="1"/>
          <p:nvPr/>
        </p:nvSpPr>
        <p:spPr>
          <a:xfrm>
            <a:off x="10322342" y="6488668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Z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WIELGUS+ 2022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7DDB21-133F-C40B-0970-402D14CC76E0}"/>
              </a:ext>
            </a:extLst>
          </p:cNvPr>
          <p:cNvCxnSpPr>
            <a:cxnSpLocks/>
          </p:cNvCxnSpPr>
          <p:nvPr/>
        </p:nvCxnSpPr>
        <p:spPr>
          <a:xfrm>
            <a:off x="0" y="1802674"/>
            <a:ext cx="4637003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B7CCC2-ACBA-7B5D-63A5-B74046C45E38}"/>
              </a:ext>
            </a:extLst>
          </p:cNvPr>
          <p:cNvCxnSpPr>
            <a:cxnSpLocks/>
          </p:cNvCxnSpPr>
          <p:nvPr/>
        </p:nvCxnSpPr>
        <p:spPr>
          <a:xfrm>
            <a:off x="-2" y="1693818"/>
            <a:ext cx="4637005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1F040F-E3B8-C92B-FE30-99FD09C195C6}"/>
              </a:ext>
            </a:extLst>
          </p:cNvPr>
          <p:cNvCxnSpPr>
            <a:cxnSpLocks/>
          </p:cNvCxnSpPr>
          <p:nvPr/>
        </p:nvCxnSpPr>
        <p:spPr>
          <a:xfrm>
            <a:off x="0" y="1598024"/>
            <a:ext cx="4637005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6F7EABC-F311-2607-9470-280292D9BD46}"/>
              </a:ext>
            </a:extLst>
          </p:cNvPr>
          <p:cNvSpPr/>
          <p:nvPr/>
        </p:nvSpPr>
        <p:spPr>
          <a:xfrm>
            <a:off x="4637003" y="1367971"/>
            <a:ext cx="20714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25029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6DFF8-32C5-419E-B4D9-37BD41371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CZ" dirty="0"/>
              <a:t>CONCLUSION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31E9296-61BD-D332-CA67-C932E494B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5277287" cy="3632200"/>
          </a:xfrm>
        </p:spPr>
        <p:txBody>
          <a:bodyPr>
            <a:normAutofit/>
          </a:bodyPr>
          <a:lstStyle/>
          <a:p>
            <a:r>
              <a:rPr lang="en-US" sz="1600" dirty="0"/>
              <a:t>Accretion disc model resulting from a numerical simulation</a:t>
            </a:r>
          </a:p>
          <a:p>
            <a:r>
              <a:rPr lang="en-US" sz="1600" dirty="0"/>
              <a:t>Stabilized by vertical net flux of magnetic field</a:t>
            </a:r>
          </a:p>
          <a:p>
            <a:r>
              <a:rPr lang="en-US" sz="1600" dirty="0"/>
              <a:t>Geometrically thick, optically thick puffy region</a:t>
            </a:r>
          </a:p>
          <a:p>
            <a:r>
              <a:rPr lang="en-US" sz="1600" dirty="0"/>
              <a:t>Intermediate state of LMXBs or soft ultra luminous  state of ULX? </a:t>
            </a:r>
          </a:p>
          <a:p>
            <a:r>
              <a:rPr lang="en-US" sz="1600" dirty="0"/>
              <a:t>Warm corona resemblance (Mondal+ 2021)</a:t>
            </a:r>
          </a:p>
          <a:p>
            <a:r>
              <a:rPr lang="en-US" sz="1600" dirty="0"/>
              <a:t>When fitted with standard model, overestimation spin</a:t>
            </a:r>
          </a:p>
          <a:p>
            <a:endParaRPr lang="en-US" sz="1600" dirty="0"/>
          </a:p>
        </p:txBody>
      </p:sp>
      <p:pic>
        <p:nvPicPr>
          <p:cNvPr id="7" name="My Movie 2" descr="My Movie 2">
            <a:hlinkClick r:id="" action="ppaction://media"/>
            <a:extLst>
              <a:ext uri="{FF2B5EF4-FFF2-40B4-BE49-F238E27FC236}">
                <a16:creationId xmlns:a16="http://schemas.microsoft.com/office/drawing/2014/main" id="{CCB8CC84-FF7D-9C8A-E9EC-99C59DBBE8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318" t="11840" r="20338" b="11578"/>
          <a:stretch/>
        </p:blipFill>
        <p:spPr>
          <a:xfrm>
            <a:off x="6467705" y="2208235"/>
            <a:ext cx="5399336" cy="420257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D6589EB-B4D3-85E8-9BAB-E8F35C3AFDC1}"/>
              </a:ext>
            </a:extLst>
          </p:cNvPr>
          <p:cNvSpPr txBox="1">
            <a:spLocks/>
          </p:cNvSpPr>
          <p:nvPr/>
        </p:nvSpPr>
        <p:spPr>
          <a:xfrm>
            <a:off x="1763949" y="5078124"/>
            <a:ext cx="3575737" cy="1332688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CZ" sz="4400" dirty="0">
                <a:solidFill>
                  <a:schemeClr val="accent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629250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E75D15-CF17-4901-A858-1470ED659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F323B8-8C06-4F56-BB4B-B8857128A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BBD6D-D5E6-3701-0032-95DF45553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690" y="786900"/>
            <a:ext cx="5866620" cy="52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15196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5">
            <a:extLst>
              <a:ext uri="{FF2B5EF4-FFF2-40B4-BE49-F238E27FC236}">
                <a16:creationId xmlns:a16="http://schemas.microsoft.com/office/drawing/2014/main" id="{5940F547-7206-4401-94FB-F8421915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3792FF-4DBD-061B-15A8-8C61DF2E8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F7C385-D29D-6068-FFF3-FA3959D5D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CZ" dirty="0"/>
              <a:t>SUB-EDDINGTON ACCRETION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48325-2F20-70C5-56A1-1F9AD3412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>
            <a:normAutofit/>
          </a:bodyPr>
          <a:lstStyle/>
          <a:p>
            <a:r>
              <a:rPr lang="en-GB" dirty="0"/>
              <a:t>S</a:t>
            </a:r>
            <a:r>
              <a:rPr lang="en-CZ" dirty="0"/>
              <a:t>tandart model of a geometrically thin optically thick disc</a:t>
            </a:r>
          </a:p>
          <a:p>
            <a:r>
              <a:rPr lang="en-CZ" dirty="0"/>
              <a:t>Shakura&amp;Sunyaev73, Novikov&amp;Thorne73</a:t>
            </a:r>
          </a:p>
          <a:p>
            <a:r>
              <a:rPr lang="en-GB" dirty="0"/>
              <a:t>B</a:t>
            </a:r>
            <a:r>
              <a:rPr lang="en-CZ" dirty="0"/>
              <a:t>eautiful analytical model, quite simple, easy to calculate almost everything</a:t>
            </a:r>
          </a:p>
          <a:p>
            <a:r>
              <a:rPr lang="en-GB" dirty="0"/>
              <a:t>BB spectra, radiatively efficient</a:t>
            </a:r>
            <a:endParaRPr lang="en-CZ" dirty="0"/>
          </a:p>
          <a:p>
            <a:r>
              <a:rPr lang="en-CZ" dirty="0"/>
              <a:t>Unfortunately, unstable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60BD3-A50D-C514-04D0-B551DAD92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90571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ounded Rectangle 16">
            <a:extLst>
              <a:ext uri="{FF2B5EF4-FFF2-40B4-BE49-F238E27FC236}">
                <a16:creationId xmlns:a16="http://schemas.microsoft.com/office/drawing/2014/main" id="{27C8FC7F-7C7F-491C-9FCA-6BCC885DA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306" y="643464"/>
            <a:ext cx="10927614" cy="3599352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9B70B65-7AC7-4119-A404-399617955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9E640CB9-C074-4CF1-8C84-2FF061892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F830C1C5-9405-4A50-936E-51636AF68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20769181-A18E-4E2F-AD82-752B9A03D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D1E3C150-33E9-6EBE-BD32-A0203209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TEMPERATURE RADIAL 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1E90B6-4B42-1099-AE05-BA743D68B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3"/>
          <a:stretch/>
        </p:blipFill>
        <p:spPr>
          <a:xfrm>
            <a:off x="809999" y="896812"/>
            <a:ext cx="4069367" cy="3092656"/>
          </a:xfrm>
          <a:prstGeom prst="rect">
            <a:avLst/>
          </a:prstGeom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749E8E2B-CDE0-0745-35D5-E5684E252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517" y="1028149"/>
            <a:ext cx="6448211" cy="28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3547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E2264E67-6F59-4D8D-8E5F-8245B0FEA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23">
            <a:extLst>
              <a:ext uri="{FF2B5EF4-FFF2-40B4-BE49-F238E27FC236}">
                <a16:creationId xmlns:a16="http://schemas.microsoft.com/office/drawing/2014/main" id="{158E1C6E-D299-4F5D-B15B-155EBF7F6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212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331916-2984-324B-A31F-6D95EAC5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563532"/>
            <a:ext cx="3575737" cy="1332688"/>
          </a:xfrm>
        </p:spPr>
        <p:txBody>
          <a:bodyPr anchor="b">
            <a:normAutofit/>
          </a:bodyPr>
          <a:lstStyle/>
          <a:p>
            <a:pPr algn="ctr"/>
            <a:r>
              <a:rPr lang="en-CZ" sz="3200" dirty="0">
                <a:solidFill>
                  <a:schemeClr val="accent1"/>
                </a:solidFill>
              </a:rPr>
              <a:t>INSTABILITY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DC2D1-BA17-9746-B7C1-E778E79D9F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514" y="2046514"/>
                <a:ext cx="3575737" cy="3994848"/>
              </a:xfrm>
            </p:spPr>
            <p:txBody>
              <a:bodyPr>
                <a:normAutofit/>
              </a:bodyPr>
              <a:lstStyle/>
              <a:p>
                <a:pPr marL="182563" indent="-176213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FFFFFF"/>
                    </a:solidFill>
                  </a:rPr>
                  <a:t>Mildly sub-Eddington accretion usually modelled by slim or thin disc + corona</a:t>
                </a:r>
              </a:p>
              <a:p>
                <a:pPr marL="182563" indent="-176213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FFFFFF"/>
                    </a:solidFill>
                  </a:rPr>
                  <a:t>Works for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16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6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cs-CZ" sz="16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&lt;0.1</m:t>
                    </m:r>
                  </m:oMath>
                </a14:m>
                <a:r>
                  <a:rPr lang="en-GB" sz="1600" dirty="0">
                    <a:solidFill>
                      <a:srgbClr val="FFFFFF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sz="1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1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cs-CZ" sz="16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&gt;1 </m:t>
                    </m:r>
                    <m:sSub>
                      <m:sSubPr>
                        <m:ctrlPr>
                          <a:rPr lang="cs-CZ" sz="1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GB" sz="1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sz="16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cs-CZ" sz="1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𝐸𝑑𝑑</m:t>
                        </m:r>
                      </m:sub>
                    </m:sSub>
                  </m:oMath>
                </a14:m>
                <a:endParaRPr lang="en-GB" sz="1600" dirty="0">
                  <a:solidFill>
                    <a:srgbClr val="FFFFFF"/>
                  </a:solidFill>
                </a:endParaRPr>
              </a:p>
              <a:p>
                <a:pPr marL="182563" indent="-176213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FFFFFF"/>
                    </a:solidFill>
                  </a:rPr>
                  <a:t>Thermal and viscous instabilities in between</a:t>
                </a:r>
              </a:p>
              <a:p>
                <a:pPr marL="182563" indent="-176213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FFFFFF"/>
                    </a:solidFill>
                  </a:rPr>
                  <a:t>Simulations agrees (B. Misha+ 2017, 2019)</a:t>
                </a:r>
              </a:p>
              <a:p>
                <a:pPr marL="182563" indent="-176213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FDC2D1-BA17-9746-B7C1-E778E79D9F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514" y="2046514"/>
                <a:ext cx="3575737" cy="399484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B46027B-69FA-B54F-9372-FDBE85B76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306" y="643467"/>
            <a:ext cx="5352711" cy="527242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E583FE-8115-CE39-665A-2B2B7A60599F}"/>
              </a:ext>
            </a:extLst>
          </p:cNvPr>
          <p:cNvSpPr/>
          <p:nvPr/>
        </p:nvSpPr>
        <p:spPr>
          <a:xfrm>
            <a:off x="9259082" y="1989693"/>
            <a:ext cx="967735" cy="105922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F167C2-1C73-29C0-7EF6-65D3823DCB02}"/>
              </a:ext>
            </a:extLst>
          </p:cNvPr>
          <p:cNvSpPr/>
          <p:nvPr/>
        </p:nvSpPr>
        <p:spPr>
          <a:xfrm>
            <a:off x="9259082" y="3896950"/>
            <a:ext cx="967735" cy="8480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E047E3-5318-28DC-9805-2A8C9D4B400F}"/>
              </a:ext>
            </a:extLst>
          </p:cNvPr>
          <p:cNvCxnSpPr>
            <a:cxnSpLocks/>
          </p:cNvCxnSpPr>
          <p:nvPr/>
        </p:nvCxnSpPr>
        <p:spPr>
          <a:xfrm flipH="1" flipV="1">
            <a:off x="10222244" y="2519306"/>
            <a:ext cx="1105690" cy="5296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F6C95C5-BBF1-D0C5-C74D-8DD89AA34793}"/>
              </a:ext>
            </a:extLst>
          </p:cNvPr>
          <p:cNvSpPr txBox="1"/>
          <p:nvPr/>
        </p:nvSpPr>
        <p:spPr>
          <a:xfrm>
            <a:off x="10925071" y="2542520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b="1" dirty="0">
                <a:solidFill>
                  <a:schemeClr val="accent1"/>
                </a:solidFill>
              </a:rPr>
              <a:t>THIS IS OK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41224F7-826E-FEAA-53DB-CA478DD8C109}"/>
              </a:ext>
            </a:extLst>
          </p:cNvPr>
          <p:cNvCxnSpPr>
            <a:cxnSpLocks/>
          </p:cNvCxnSpPr>
          <p:nvPr/>
        </p:nvCxnSpPr>
        <p:spPr>
          <a:xfrm flipH="1">
            <a:off x="10226817" y="3048919"/>
            <a:ext cx="1101117" cy="11529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BBD6AA4-8A15-D3C8-C657-B26976BBCB2F}"/>
              </a:ext>
            </a:extLst>
          </p:cNvPr>
          <p:cNvSpPr txBox="1"/>
          <p:nvPr/>
        </p:nvSpPr>
        <p:spPr>
          <a:xfrm>
            <a:off x="10406617" y="6488668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Sądowski 2009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FB7E10-1C50-E904-6A15-AF084E869C20}"/>
              </a:ext>
            </a:extLst>
          </p:cNvPr>
          <p:cNvSpPr txBox="1"/>
          <p:nvPr/>
        </p:nvSpPr>
        <p:spPr>
          <a:xfrm>
            <a:off x="6899658" y="2864252"/>
            <a:ext cx="1396536" cy="369332"/>
          </a:xfrm>
          <a:prstGeom prst="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Z" b="1" dirty="0">
                <a:solidFill>
                  <a:schemeClr val="accent5"/>
                </a:solidFill>
              </a:rPr>
              <a:t>THIS IS NOT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B954382-0948-184B-4BAC-0E751F75BDEB}"/>
              </a:ext>
            </a:extLst>
          </p:cNvPr>
          <p:cNvCxnSpPr>
            <a:cxnSpLocks/>
          </p:cNvCxnSpPr>
          <p:nvPr/>
        </p:nvCxnSpPr>
        <p:spPr>
          <a:xfrm>
            <a:off x="8296194" y="3197321"/>
            <a:ext cx="1010244" cy="115592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DD49569-92D0-DA6B-16E1-23137F901F85}"/>
              </a:ext>
            </a:extLst>
          </p:cNvPr>
          <p:cNvSpPr/>
          <p:nvPr/>
        </p:nvSpPr>
        <p:spPr>
          <a:xfrm>
            <a:off x="9306439" y="3048918"/>
            <a:ext cx="825910" cy="848032"/>
          </a:xfrm>
          <a:prstGeom prst="rect">
            <a:avLst/>
          </a:prstGeom>
          <a:noFill/>
          <a:ln w="57150"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25910"/>
                      <a:gd name="connsiteY0" fmla="*/ 0 h 848032"/>
                      <a:gd name="connsiteX1" fmla="*/ 404696 w 825910"/>
                      <a:gd name="connsiteY1" fmla="*/ 0 h 848032"/>
                      <a:gd name="connsiteX2" fmla="*/ 825910 w 825910"/>
                      <a:gd name="connsiteY2" fmla="*/ 0 h 848032"/>
                      <a:gd name="connsiteX3" fmla="*/ 825910 w 825910"/>
                      <a:gd name="connsiteY3" fmla="*/ 440977 h 848032"/>
                      <a:gd name="connsiteX4" fmla="*/ 825910 w 825910"/>
                      <a:gd name="connsiteY4" fmla="*/ 848032 h 848032"/>
                      <a:gd name="connsiteX5" fmla="*/ 429473 w 825910"/>
                      <a:gd name="connsiteY5" fmla="*/ 848032 h 848032"/>
                      <a:gd name="connsiteX6" fmla="*/ 0 w 825910"/>
                      <a:gd name="connsiteY6" fmla="*/ 848032 h 848032"/>
                      <a:gd name="connsiteX7" fmla="*/ 0 w 825910"/>
                      <a:gd name="connsiteY7" fmla="*/ 440977 h 848032"/>
                      <a:gd name="connsiteX8" fmla="*/ 0 w 825910"/>
                      <a:gd name="connsiteY8" fmla="*/ 0 h 848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25910" h="848032" extrusionOk="0">
                        <a:moveTo>
                          <a:pt x="0" y="0"/>
                        </a:moveTo>
                        <a:cubicBezTo>
                          <a:pt x="101070" y="8829"/>
                          <a:pt x="277136" y="-12429"/>
                          <a:pt x="404696" y="0"/>
                        </a:cubicBezTo>
                        <a:cubicBezTo>
                          <a:pt x="532256" y="12429"/>
                          <a:pt x="648330" y="4359"/>
                          <a:pt x="825910" y="0"/>
                        </a:cubicBezTo>
                        <a:cubicBezTo>
                          <a:pt x="837168" y="160858"/>
                          <a:pt x="809679" y="292581"/>
                          <a:pt x="825910" y="440977"/>
                        </a:cubicBezTo>
                        <a:cubicBezTo>
                          <a:pt x="842141" y="589373"/>
                          <a:pt x="810443" y="715782"/>
                          <a:pt x="825910" y="848032"/>
                        </a:cubicBezTo>
                        <a:cubicBezTo>
                          <a:pt x="680118" y="831728"/>
                          <a:pt x="586142" y="835304"/>
                          <a:pt x="429473" y="848032"/>
                        </a:cubicBezTo>
                        <a:cubicBezTo>
                          <a:pt x="272804" y="860760"/>
                          <a:pt x="169562" y="833279"/>
                          <a:pt x="0" y="848032"/>
                        </a:cubicBezTo>
                        <a:cubicBezTo>
                          <a:pt x="1584" y="734228"/>
                          <a:pt x="-11583" y="548670"/>
                          <a:pt x="0" y="440977"/>
                        </a:cubicBezTo>
                        <a:cubicBezTo>
                          <a:pt x="11583" y="333285"/>
                          <a:pt x="3806" y="12850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chemeClr val="accent5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6F18860-15E4-985C-55FA-754723E87B92}"/>
              </a:ext>
            </a:extLst>
          </p:cNvPr>
          <p:cNvSpPr/>
          <p:nvPr/>
        </p:nvSpPr>
        <p:spPr>
          <a:xfrm>
            <a:off x="-428625" y="-475721"/>
            <a:ext cx="2238375" cy="2238375"/>
          </a:xfrm>
          <a:prstGeom prst="ellipse">
            <a:avLst/>
          </a:prstGeom>
          <a:solidFill>
            <a:schemeClr val="accent1">
              <a:alpha val="119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477FBEC-9C12-6F33-71F5-155F327EF3CC}"/>
              </a:ext>
            </a:extLst>
          </p:cNvPr>
          <p:cNvSpPr/>
          <p:nvPr/>
        </p:nvSpPr>
        <p:spPr>
          <a:xfrm>
            <a:off x="-2071905" y="-176918"/>
            <a:ext cx="3128320" cy="3093436"/>
          </a:xfrm>
          <a:prstGeom prst="ellipse">
            <a:avLst/>
          </a:prstGeom>
          <a:solidFill>
            <a:schemeClr val="accent1">
              <a:alpha val="119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17E386E-CBC9-6E28-2971-ECF8C00EB9C7}"/>
              </a:ext>
            </a:extLst>
          </p:cNvPr>
          <p:cNvSpPr/>
          <p:nvPr/>
        </p:nvSpPr>
        <p:spPr>
          <a:xfrm>
            <a:off x="-158240" y="-242735"/>
            <a:ext cx="1362217" cy="1462241"/>
          </a:xfrm>
          <a:prstGeom prst="ellipse">
            <a:avLst/>
          </a:prstGeom>
          <a:solidFill>
            <a:schemeClr val="accent1">
              <a:alpha val="119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5B4AEF6-B75C-D3B2-9889-C3E7EF1EA0D4}"/>
              </a:ext>
            </a:extLst>
          </p:cNvPr>
          <p:cNvGrpSpPr/>
          <p:nvPr/>
        </p:nvGrpSpPr>
        <p:grpSpPr>
          <a:xfrm rot="2123611">
            <a:off x="380728" y="5358436"/>
            <a:ext cx="3895125" cy="3484598"/>
            <a:chOff x="2208883" y="4813269"/>
            <a:chExt cx="3895125" cy="348459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0950D06-9282-3E52-E452-AB4BA20E01F3}"/>
                </a:ext>
              </a:extLst>
            </p:cNvPr>
            <p:cNvSpPr/>
            <p:nvPr/>
          </p:nvSpPr>
          <p:spPr>
            <a:xfrm rot="8694235">
              <a:off x="2208883" y="5446737"/>
              <a:ext cx="2238375" cy="2238375"/>
            </a:xfrm>
            <a:prstGeom prst="ellipse">
              <a:avLst/>
            </a:prstGeom>
            <a:solidFill>
              <a:schemeClr val="accent1">
                <a:alpha val="1192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71451A0-4FA7-ABB9-A588-37CA9B70248A}"/>
                </a:ext>
              </a:extLst>
            </p:cNvPr>
            <p:cNvSpPr/>
            <p:nvPr/>
          </p:nvSpPr>
          <p:spPr>
            <a:xfrm rot="8694235">
              <a:off x="2975688" y="5204431"/>
              <a:ext cx="3128320" cy="3093436"/>
            </a:xfrm>
            <a:prstGeom prst="ellipse">
              <a:avLst/>
            </a:prstGeom>
            <a:solidFill>
              <a:schemeClr val="accent1">
                <a:alpha val="1192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26EC92F-FD42-3E32-AA21-B0C9D23DEDD3}"/>
                </a:ext>
              </a:extLst>
            </p:cNvPr>
            <p:cNvSpPr/>
            <p:nvPr/>
          </p:nvSpPr>
          <p:spPr>
            <a:xfrm rot="8694235">
              <a:off x="3752814" y="4813269"/>
              <a:ext cx="1362217" cy="1462241"/>
            </a:xfrm>
            <a:prstGeom prst="ellipse">
              <a:avLst/>
            </a:prstGeom>
            <a:solidFill>
              <a:schemeClr val="accent1">
                <a:alpha val="1192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</p:spTree>
    <p:extLst>
      <p:ext uri="{BB962C8B-B14F-4D97-AF65-F5344CB8AC3E}">
        <p14:creationId xmlns:p14="http://schemas.microsoft.com/office/powerpoint/2010/main" val="1559522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/>
      <p:bldP spid="27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Rectangle 2063">
            <a:extLst>
              <a:ext uri="{FF2B5EF4-FFF2-40B4-BE49-F238E27FC236}">
                <a16:creationId xmlns:a16="http://schemas.microsoft.com/office/drawing/2014/main" id="{AC2290F0-E45D-41DB-B296-10FEC3519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Freeform 23">
            <a:extLst>
              <a:ext uri="{FF2B5EF4-FFF2-40B4-BE49-F238E27FC236}">
                <a16:creationId xmlns:a16="http://schemas.microsoft.com/office/drawing/2014/main" id="{42F5B9E6-0E39-45C4-A238-A7F0FA66F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944" cy="6858000"/>
          </a:xfrm>
          <a:custGeom>
            <a:avLst/>
            <a:gdLst>
              <a:gd name="connsiteX0" fmla="*/ 0 w 7552944"/>
              <a:gd name="connsiteY0" fmla="*/ 0 h 6858000"/>
              <a:gd name="connsiteX1" fmla="*/ 1067477 w 7552944"/>
              <a:gd name="connsiteY1" fmla="*/ 0 h 6858000"/>
              <a:gd name="connsiteX2" fmla="*/ 2201779 w 7552944"/>
              <a:gd name="connsiteY2" fmla="*/ 0 h 6858000"/>
              <a:gd name="connsiteX3" fmla="*/ 7552944 w 7552944"/>
              <a:gd name="connsiteY3" fmla="*/ 0 h 6858000"/>
              <a:gd name="connsiteX4" fmla="*/ 7552944 w 7552944"/>
              <a:gd name="connsiteY4" fmla="*/ 1900238 h 6858000"/>
              <a:gd name="connsiteX5" fmla="*/ 7182528 w 7552944"/>
              <a:gd name="connsiteY5" fmla="*/ 2178050 h 6858000"/>
              <a:gd name="connsiteX6" fmla="*/ 7178294 w 7552944"/>
              <a:gd name="connsiteY6" fmla="*/ 2184400 h 6858000"/>
              <a:gd name="connsiteX7" fmla="*/ 7171944 w 7552944"/>
              <a:gd name="connsiteY7" fmla="*/ 2193925 h 6858000"/>
              <a:gd name="connsiteX8" fmla="*/ 7165594 w 7552944"/>
              <a:gd name="connsiteY8" fmla="*/ 2201863 h 6858000"/>
              <a:gd name="connsiteX9" fmla="*/ 7165594 w 7552944"/>
              <a:gd name="connsiteY9" fmla="*/ 2211388 h 6858000"/>
              <a:gd name="connsiteX10" fmla="*/ 7165594 w 7552944"/>
              <a:gd name="connsiteY10" fmla="*/ 2220913 h 6858000"/>
              <a:gd name="connsiteX11" fmla="*/ 7171944 w 7552944"/>
              <a:gd name="connsiteY11" fmla="*/ 2228850 h 6858000"/>
              <a:gd name="connsiteX12" fmla="*/ 7178294 w 7552944"/>
              <a:gd name="connsiteY12" fmla="*/ 2238375 h 6858000"/>
              <a:gd name="connsiteX13" fmla="*/ 7182528 w 7552944"/>
              <a:gd name="connsiteY13" fmla="*/ 2244725 h 6858000"/>
              <a:gd name="connsiteX14" fmla="*/ 7552944 w 7552944"/>
              <a:gd name="connsiteY14" fmla="*/ 2522538 h 6858000"/>
              <a:gd name="connsiteX15" fmla="*/ 7552944 w 7552944"/>
              <a:gd name="connsiteY15" fmla="*/ 6858000 h 6858000"/>
              <a:gd name="connsiteX16" fmla="*/ 2201779 w 7552944"/>
              <a:gd name="connsiteY16" fmla="*/ 6858000 h 6858000"/>
              <a:gd name="connsiteX17" fmla="*/ 1067477 w 7552944"/>
              <a:gd name="connsiteY17" fmla="*/ 6858000 h 6858000"/>
              <a:gd name="connsiteX18" fmla="*/ 0 w 7552944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52944" h="6858000">
                <a:moveTo>
                  <a:pt x="0" y="0"/>
                </a:moveTo>
                <a:lnTo>
                  <a:pt x="1067477" y="0"/>
                </a:lnTo>
                <a:lnTo>
                  <a:pt x="2201779" y="0"/>
                </a:lnTo>
                <a:lnTo>
                  <a:pt x="7552944" y="0"/>
                </a:lnTo>
                <a:lnTo>
                  <a:pt x="7552944" y="1900238"/>
                </a:lnTo>
                <a:lnTo>
                  <a:pt x="7182528" y="2178050"/>
                </a:lnTo>
                <a:lnTo>
                  <a:pt x="7178294" y="2184400"/>
                </a:lnTo>
                <a:lnTo>
                  <a:pt x="7171944" y="2193925"/>
                </a:lnTo>
                <a:lnTo>
                  <a:pt x="7165594" y="2201863"/>
                </a:lnTo>
                <a:lnTo>
                  <a:pt x="7165594" y="2211388"/>
                </a:lnTo>
                <a:lnTo>
                  <a:pt x="7165594" y="2220913"/>
                </a:lnTo>
                <a:lnTo>
                  <a:pt x="7171944" y="2228850"/>
                </a:lnTo>
                <a:lnTo>
                  <a:pt x="7178294" y="2238375"/>
                </a:lnTo>
                <a:lnTo>
                  <a:pt x="7182528" y="2244725"/>
                </a:lnTo>
                <a:lnTo>
                  <a:pt x="7552944" y="2522538"/>
                </a:lnTo>
                <a:lnTo>
                  <a:pt x="7552944" y="6858000"/>
                </a:lnTo>
                <a:lnTo>
                  <a:pt x="2201779" y="6858000"/>
                </a:lnTo>
                <a:lnTo>
                  <a:pt x="106747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3BAEA6-0C05-56F4-0E64-B6113735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6097955" cy="1559412"/>
          </a:xfrm>
        </p:spPr>
        <p:txBody>
          <a:bodyPr>
            <a:normAutofit/>
          </a:bodyPr>
          <a:lstStyle/>
          <a:p>
            <a:r>
              <a:rPr lang="en-GB" dirty="0"/>
              <a:t>MODELS </a:t>
            </a:r>
            <a:br>
              <a:rPr lang="en-GB" dirty="0"/>
            </a:br>
            <a:r>
              <a:rPr lang="en-GB" dirty="0"/>
              <a:t>C</a:t>
            </a:r>
            <a:r>
              <a:rPr lang="en-CZ" dirty="0"/>
              <a:t>O-EXISTENCE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48DB6-BC58-0283-29D5-30210A0C0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13000"/>
            <a:ext cx="6075179" cy="36322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S</a:t>
            </a:r>
            <a:r>
              <a:rPr lang="en-CZ" dirty="0">
                <a:solidFill>
                  <a:srgbClr val="FFFFFF"/>
                </a:solidFill>
              </a:rPr>
              <a:t>imple thin disc coexist with another model, which stabilizes the inner parts</a:t>
            </a:r>
          </a:p>
          <a:p>
            <a:r>
              <a:rPr lang="en-GB" dirty="0">
                <a:solidFill>
                  <a:srgbClr val="FFFFFF"/>
                </a:solidFill>
              </a:rPr>
              <a:t>C</a:t>
            </a:r>
            <a:r>
              <a:rPr lang="en-CZ" dirty="0">
                <a:solidFill>
                  <a:srgbClr val="FFFFFF"/>
                </a:solidFill>
              </a:rPr>
              <a:t>onfirmed by simulations (Liska+19,22) – depends on MF configuration</a:t>
            </a:r>
          </a:p>
          <a:p>
            <a:pPr marL="0" indent="0">
              <a:buNone/>
            </a:pPr>
            <a:endParaRPr lang="en-CZ" dirty="0">
              <a:solidFill>
                <a:srgbClr val="FFFFFF"/>
              </a:solidFill>
            </a:endParaRPr>
          </a:p>
        </p:txBody>
      </p:sp>
      <p:sp>
        <p:nvSpPr>
          <p:cNvPr id="2068" name="Rounded Rectangle 17">
            <a:extLst>
              <a:ext uri="{FF2B5EF4-FFF2-40B4-BE49-F238E27FC236}">
                <a16:creationId xmlns:a16="http://schemas.microsoft.com/office/drawing/2014/main" id="{B97A76A2-B7F2-4D75-AB9E-71FB74882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3746" y="958640"/>
            <a:ext cx="3354790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B594E-12FB-1A5F-3768-FEA1E377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46DF47-D655-637A-6EBF-EB20871FCA38}"/>
              </a:ext>
            </a:extLst>
          </p:cNvPr>
          <p:cNvSpPr/>
          <p:nvPr/>
        </p:nvSpPr>
        <p:spPr>
          <a:xfrm>
            <a:off x="7625830" y="0"/>
            <a:ext cx="4312741" cy="6045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5012A73-DD69-9EE2-C370-F24E1DD9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6352807" y="1939194"/>
            <a:ext cx="6733589" cy="2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64025C-E276-205C-00C7-31C9A23059F9}"/>
              </a:ext>
            </a:extLst>
          </p:cNvPr>
          <p:cNvSpPr txBox="1"/>
          <p:nvPr/>
        </p:nvSpPr>
        <p:spPr>
          <a:xfrm>
            <a:off x="8229795" y="6406487"/>
            <a:ext cx="185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Mineshige+95 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4262138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4">
            <a:extLst>
              <a:ext uri="{FF2B5EF4-FFF2-40B4-BE49-F238E27FC236}">
                <a16:creationId xmlns:a16="http://schemas.microsoft.com/office/drawing/2014/main" id="{8C1FC8BA-94E6-44F7-B346-6A2215E66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A8329D92-4903-43FF-90F4-878F5D3F1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CA9C9-1DE3-695B-AD8D-8F04770C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47188"/>
            <a:ext cx="3413084" cy="1559412"/>
          </a:xfrm>
        </p:spPr>
        <p:txBody>
          <a:bodyPr>
            <a:normAutofit/>
          </a:bodyPr>
          <a:lstStyle/>
          <a:p>
            <a:r>
              <a:rPr lang="en-CZ" sz="3200" dirty="0">
                <a:solidFill>
                  <a:schemeClr val="accent1"/>
                </a:solidFill>
              </a:rPr>
              <a:t>STABILIZATION BY THE MF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74892C-F740-CA01-0ACD-02CB1B969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404372" cy="3632200"/>
          </a:xfrm>
        </p:spPr>
        <p:txBody>
          <a:bodyPr>
            <a:normAutofit/>
          </a:bodyPr>
          <a:lstStyle/>
          <a:p>
            <a:r>
              <a:rPr lang="en-GB" sz="1600">
                <a:solidFill>
                  <a:srgbClr val="FFFFFF"/>
                </a:solidFill>
              </a:rPr>
              <a:t>Magnetic pressure ~ radiation pressure in the midplane</a:t>
            </a:r>
          </a:p>
          <a:p>
            <a:r>
              <a:rPr lang="en-GB" sz="1600">
                <a:solidFill>
                  <a:srgbClr val="FFFFFF"/>
                </a:solidFill>
              </a:rPr>
              <a:t> Begelman&amp;Pringle 07, Oda+09, Sądowski+16</a:t>
            </a:r>
          </a:p>
          <a:p>
            <a:r>
              <a:rPr lang="en-GB" sz="1600">
                <a:solidFill>
                  <a:srgbClr val="FFFFFF"/>
                </a:solidFill>
              </a:rPr>
              <a:t>Radial or vertical mf is needed to stabilize (Fragile&amp;Sądowski 17)</a:t>
            </a:r>
          </a:p>
          <a:p>
            <a:endParaRPr lang="en-GB" sz="1600">
              <a:solidFill>
                <a:srgbClr val="FFFFFF"/>
              </a:solidFill>
            </a:endParaRPr>
          </a:p>
          <a:p>
            <a:endParaRPr lang="en-GB" sz="1600">
              <a:solidFill>
                <a:srgbClr val="FFFFFF"/>
              </a:solidFill>
            </a:endParaRPr>
          </a:p>
          <a:p>
            <a:endParaRPr lang="en-CZ" sz="1600">
              <a:solidFill>
                <a:srgbClr val="FFFFFF"/>
              </a:solidFill>
            </a:endParaRP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567B1EEF-AB32-40F7-AD5F-41E0EA001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7A420E-E532-2C9C-631A-326D06671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507" y="1258529"/>
            <a:ext cx="4265251" cy="433020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1A1FF-0EDE-DBA9-C520-17D156D0D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2228BA-E6B4-FE73-E904-63D111371F0B}"/>
              </a:ext>
            </a:extLst>
          </p:cNvPr>
          <p:cNvCxnSpPr>
            <a:cxnSpLocks/>
          </p:cNvCxnSpPr>
          <p:nvPr/>
        </p:nvCxnSpPr>
        <p:spPr>
          <a:xfrm>
            <a:off x="9500" y="2336930"/>
            <a:ext cx="4338663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A38476-F66D-08A4-A979-B16812DC27DF}"/>
              </a:ext>
            </a:extLst>
          </p:cNvPr>
          <p:cNvCxnSpPr>
            <a:cxnSpLocks/>
          </p:cNvCxnSpPr>
          <p:nvPr/>
        </p:nvCxnSpPr>
        <p:spPr>
          <a:xfrm>
            <a:off x="9498" y="2228074"/>
            <a:ext cx="4213587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F8F035-CB75-795E-3A5A-812E1FB40E5F}"/>
              </a:ext>
            </a:extLst>
          </p:cNvPr>
          <p:cNvCxnSpPr>
            <a:cxnSpLocks/>
          </p:cNvCxnSpPr>
          <p:nvPr/>
        </p:nvCxnSpPr>
        <p:spPr>
          <a:xfrm>
            <a:off x="9500" y="2132280"/>
            <a:ext cx="4300563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9B20424-17FD-F9A2-AB41-CC06CAFEEAF6}"/>
              </a:ext>
            </a:extLst>
          </p:cNvPr>
          <p:cNvSpPr txBox="1"/>
          <p:nvPr/>
        </p:nvSpPr>
        <p:spPr>
          <a:xfrm>
            <a:off x="4637005" y="645067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Sądowski16</a:t>
            </a:r>
          </a:p>
        </p:txBody>
      </p:sp>
    </p:spTree>
    <p:extLst>
      <p:ext uri="{BB962C8B-B14F-4D97-AF65-F5344CB8AC3E}">
        <p14:creationId xmlns:p14="http://schemas.microsoft.com/office/powerpoint/2010/main" val="179036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DD91A7-7A00-8B02-5AAD-B7BAB37D0018}"/>
              </a:ext>
            </a:extLst>
          </p:cNvPr>
          <p:cNvSpPr/>
          <p:nvPr/>
        </p:nvSpPr>
        <p:spPr>
          <a:xfrm>
            <a:off x="7414954" y="1599645"/>
            <a:ext cx="4782758" cy="52583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53C001-8FC7-3A4B-A1C5-C00948D53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41" y="546083"/>
            <a:ext cx="11357945" cy="970450"/>
          </a:xfrm>
        </p:spPr>
        <p:txBody>
          <a:bodyPr>
            <a:noAutofit/>
          </a:bodyPr>
          <a:lstStyle/>
          <a:p>
            <a:r>
              <a:rPr lang="en-GB" sz="3200" dirty="0"/>
              <a:t>GLOBAL GENERAL RELATIVISTIC MAGNETOHYDRODYNAMICS</a:t>
            </a:r>
            <a:endParaRPr lang="en-GB" sz="3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B264D6-4236-0E43-AD51-5977F82A5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922" y="2400296"/>
            <a:ext cx="6188154" cy="2377125"/>
          </a:xfrm>
        </p:spPr>
        <p:txBody>
          <a:bodyPr/>
          <a:lstStyle/>
          <a:p>
            <a:pPr marL="177800" indent="-166688">
              <a:buFont typeface="Arial" panose="020B0604020202020204" pitchFamily="34" charset="0"/>
              <a:buChar char="•"/>
            </a:pPr>
            <a:r>
              <a:rPr lang="en-GB" dirty="0"/>
              <a:t>Ideal MHD - Electric field is zero in the fluid frame</a:t>
            </a:r>
          </a:p>
          <a:p>
            <a:pPr marL="177800" indent="-166688">
              <a:buFont typeface="Arial" panose="020B0604020202020204" pitchFamily="34" charset="0"/>
              <a:buChar char="•"/>
            </a:pPr>
            <a:r>
              <a:rPr lang="en-GB" dirty="0"/>
              <a:t>Flux of conserved quantities + source term solved on logarithmic grid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C48867-E9FA-A448-A8BF-54F26BA1C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80" y="4987374"/>
            <a:ext cx="6398637" cy="768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A98B8A-3B84-BB45-9DBF-4CB274562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903" y="3208169"/>
            <a:ext cx="2653697" cy="2041305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7DA2AE7-87EF-CA4B-A7AA-875359365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9528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BC60659-D5EE-C541-9E4D-B9C7976CF268}"/>
              </a:ext>
            </a:extLst>
          </p:cNvPr>
          <p:cNvSpPr/>
          <p:nvPr/>
        </p:nvSpPr>
        <p:spPr>
          <a:xfrm>
            <a:off x="6981922" y="1425672"/>
            <a:ext cx="2663362" cy="1274754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D3D05-CF9B-104A-8563-C761D951F0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5215" y="339482"/>
            <a:ext cx="10058400" cy="979487"/>
          </a:xfrm>
        </p:spPr>
        <p:txBody>
          <a:bodyPr/>
          <a:lstStyle/>
          <a:p>
            <a:r>
              <a:rPr lang="en-CZ" dirty="0"/>
              <a:t>Radiative </a:t>
            </a:r>
            <a:r>
              <a:rPr lang="en-CZ" dirty="0">
                <a:solidFill>
                  <a:schemeClr val="accent1"/>
                </a:solidFill>
              </a:rPr>
              <a:t>GRMHD</a:t>
            </a:r>
            <a:r>
              <a:rPr lang="en-CZ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2FE158-9DD4-FA4C-B41B-F51B2A5CA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1" y="1850265"/>
            <a:ext cx="3188609" cy="14335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935D69-A04D-C648-9754-1BC972DDDCA6}"/>
              </a:ext>
            </a:extLst>
          </p:cNvPr>
          <p:cNvSpPr txBox="1"/>
          <p:nvPr/>
        </p:nvSpPr>
        <p:spPr>
          <a:xfrm>
            <a:off x="1229293" y="1368700"/>
            <a:ext cx="2924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dirty="0"/>
              <a:t>CONSERVATION LAWS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E28FB9-7DD6-BE45-985E-9C17EAD4C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4047021"/>
            <a:ext cx="3154032" cy="8721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4F270A-C8C3-6741-B166-43140A973D7E}"/>
              </a:ext>
            </a:extLst>
          </p:cNvPr>
          <p:cNvSpPr txBox="1"/>
          <p:nvPr/>
        </p:nvSpPr>
        <p:spPr>
          <a:xfrm>
            <a:off x="3113504" y="3419189"/>
            <a:ext cx="1921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dirty="0">
                <a:latin typeface="Arial" panose="020B0604020202020204" pitchFamily="34" charset="0"/>
                <a:cs typeface="Arial" panose="020B0604020202020204" pitchFamily="34" charset="0"/>
              </a:rPr>
              <a:t>RADIATION 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FBF08309-D109-7F45-B8BB-98FC46EB6A38}"/>
              </a:ext>
            </a:extLst>
          </p:cNvPr>
          <p:cNvSpPr/>
          <p:nvPr/>
        </p:nvSpPr>
        <p:spPr>
          <a:xfrm>
            <a:off x="2482274" y="3366905"/>
            <a:ext cx="384043" cy="589316"/>
          </a:xfrm>
          <a:prstGeom prst="downArrow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Z" sz="24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E93CDE-A5B7-064C-9CF3-722894CCC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009" y="3900754"/>
            <a:ext cx="2880320" cy="1184812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16A37498-36D4-2043-B37E-C563D9C60112}"/>
              </a:ext>
            </a:extLst>
          </p:cNvPr>
          <p:cNvSpPr/>
          <p:nvPr/>
        </p:nvSpPr>
        <p:spPr>
          <a:xfrm rot="16200000">
            <a:off x="4385478" y="4188451"/>
            <a:ext cx="384043" cy="589316"/>
          </a:xfrm>
          <a:prstGeom prst="downArrow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Z" sz="24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1728A7-D576-D94D-A140-19F01AA336A9}"/>
              </a:ext>
            </a:extLst>
          </p:cNvPr>
          <p:cNvSpPr txBox="1"/>
          <p:nvPr/>
        </p:nvSpPr>
        <p:spPr>
          <a:xfrm>
            <a:off x="5474415" y="5085565"/>
            <a:ext cx="1959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2400" dirty="0">
                <a:latin typeface="Arial" panose="020B0604020202020204" pitchFamily="34" charset="0"/>
                <a:cs typeface="Arial" panose="020B0604020202020204" pitchFamily="34" charset="0"/>
              </a:rPr>
              <a:t>RADIATION 4-FORCE DENSITY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0A8586-BFA1-2B4B-86BD-93542E03ECCF}"/>
              </a:ext>
            </a:extLst>
          </p:cNvPr>
          <p:cNvSpPr txBox="1"/>
          <p:nvPr/>
        </p:nvSpPr>
        <p:spPr>
          <a:xfrm>
            <a:off x="6493233" y="903062"/>
            <a:ext cx="3640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dirty="0"/>
              <a:t>RADIATION REST FRAME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C985EC-61F4-4A43-8FC4-40825EC0E3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131" r="11283"/>
          <a:stretch/>
        </p:blipFill>
        <p:spPr>
          <a:xfrm>
            <a:off x="8199947" y="3890702"/>
            <a:ext cx="3019557" cy="11848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B1B75F-6C22-5748-B692-51103A59B8B2}"/>
              </a:ext>
            </a:extLst>
          </p:cNvPr>
          <p:cNvSpPr txBox="1"/>
          <p:nvPr/>
        </p:nvSpPr>
        <p:spPr>
          <a:xfrm>
            <a:off x="8603182" y="5090333"/>
            <a:ext cx="2213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FLUID FRAME</a:t>
            </a:r>
            <a:endParaRPr lang="en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0B06967-D785-664C-A908-7D9A14AF4E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49" t="9556" r="3712" b="13774"/>
          <a:stretch/>
        </p:blipFill>
        <p:spPr>
          <a:xfrm>
            <a:off x="7262294" y="1641581"/>
            <a:ext cx="2016224" cy="84293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104DAF-08D7-1E45-A789-2CA0E96F826F}"/>
              </a:ext>
            </a:extLst>
          </p:cNvPr>
          <p:cNvSpPr txBox="1"/>
          <p:nvPr/>
        </p:nvSpPr>
        <p:spPr>
          <a:xfrm>
            <a:off x="-25780" y="6488668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>
                <a:solidFill>
                  <a:schemeClr val="accent1"/>
                </a:solidFill>
              </a:rPr>
              <a:t>Sądowski+ 2013a,b, Levermore 1984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7295692C-EA94-8E49-AA47-7D24CC9A9D56}"/>
              </a:ext>
            </a:extLst>
          </p:cNvPr>
          <p:cNvSpPr/>
          <p:nvPr/>
        </p:nvSpPr>
        <p:spPr>
          <a:xfrm rot="19619120">
            <a:off x="9196142" y="3015201"/>
            <a:ext cx="384043" cy="589316"/>
          </a:xfrm>
          <a:prstGeom prst="downArrow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Z" sz="24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DE877-02B2-E34A-9F44-0356BFCB7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279" y="2005642"/>
            <a:ext cx="1621079" cy="114643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E1D12A-1224-6744-B5E0-95B3D1E0F27C}"/>
              </a:ext>
            </a:extLst>
          </p:cNvPr>
          <p:cNvCxnSpPr>
            <a:cxnSpLocks/>
          </p:cNvCxnSpPr>
          <p:nvPr/>
        </p:nvCxnSpPr>
        <p:spPr>
          <a:xfrm flipV="1">
            <a:off x="1179078" y="2588989"/>
            <a:ext cx="3056597" cy="493474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F3C2F34-1F76-9BA6-C0B2-7AB50DDF4B4B}"/>
              </a:ext>
            </a:extLst>
          </p:cNvPr>
          <p:cNvCxnSpPr>
            <a:cxnSpLocks/>
          </p:cNvCxnSpPr>
          <p:nvPr/>
        </p:nvCxnSpPr>
        <p:spPr>
          <a:xfrm flipV="1">
            <a:off x="5963846" y="2700426"/>
            <a:ext cx="997004" cy="19747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8E8A686-F191-A5E3-01C1-D03D7CEA1B91}"/>
              </a:ext>
            </a:extLst>
          </p:cNvPr>
          <p:cNvSpPr txBox="1"/>
          <p:nvPr/>
        </p:nvSpPr>
        <p:spPr>
          <a:xfrm rot="17829119">
            <a:off x="5655876" y="2950076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b="1" dirty="0">
                <a:solidFill>
                  <a:schemeClr val="accent1"/>
                </a:solidFill>
              </a:rPr>
              <a:t>M1 CLOSURE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EECA70-B682-E996-90A2-13E79C21A2A1}"/>
              </a:ext>
            </a:extLst>
          </p:cNvPr>
          <p:cNvSpPr/>
          <p:nvPr/>
        </p:nvSpPr>
        <p:spPr>
          <a:xfrm>
            <a:off x="-294968" y="-226786"/>
            <a:ext cx="12781935" cy="7187381"/>
          </a:xfrm>
          <a:prstGeom prst="rect">
            <a:avLst/>
          </a:prstGeom>
          <a:solidFill>
            <a:srgbClr val="000000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E55AC-049F-4010-65C6-52007835C7A4}"/>
              </a:ext>
            </a:extLst>
          </p:cNvPr>
          <p:cNvSpPr txBox="1"/>
          <p:nvPr/>
        </p:nvSpPr>
        <p:spPr>
          <a:xfrm>
            <a:off x="1539921" y="2295272"/>
            <a:ext cx="8963694" cy="246221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Z" sz="2800" b="1" dirty="0"/>
              <a:t>KORAL CODE</a:t>
            </a:r>
          </a:p>
          <a:p>
            <a:endParaRPr lang="en-CZ" dirty="0"/>
          </a:p>
          <a:p>
            <a:r>
              <a:rPr lang="en-CZ" dirty="0"/>
              <a:t>Sądowski + 2013ab, 2014, 2015, … </a:t>
            </a:r>
          </a:p>
          <a:p>
            <a:endParaRPr lang="en-CZ" dirty="0"/>
          </a:p>
          <a:p>
            <a:r>
              <a:rPr lang="en-GB" dirty="0"/>
              <a:t>R</a:t>
            </a:r>
            <a:r>
              <a:rPr lang="en-CZ" dirty="0"/>
              <a:t>obustly paralelized via MPI, still task for supercomputers</a:t>
            </a:r>
          </a:p>
          <a:p>
            <a:endParaRPr lang="en-CZ" dirty="0"/>
          </a:p>
          <a:p>
            <a:endParaRPr lang="en-CZ" dirty="0"/>
          </a:p>
          <a:p>
            <a:endParaRPr lang="en-CZ" dirty="0"/>
          </a:p>
        </p:txBody>
      </p:sp>
      <p:pic>
        <p:nvPicPr>
          <p:cNvPr id="25" name="Obrázek 30">
            <a:extLst>
              <a:ext uri="{FF2B5EF4-FFF2-40B4-BE49-F238E27FC236}">
                <a16:creationId xmlns:a16="http://schemas.microsoft.com/office/drawing/2014/main" id="{0AD7373A-5960-E88B-506D-6B2066FEE6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9322" y="2883711"/>
            <a:ext cx="1294572" cy="129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608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9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830D2-500F-F845-ABB3-65587B96B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037645"/>
          </a:xfrm>
        </p:spPr>
        <p:txBody>
          <a:bodyPr>
            <a:normAutofit/>
          </a:bodyPr>
          <a:lstStyle/>
          <a:p>
            <a:r>
              <a:rPr lang="en-CZ" sz="4000" dirty="0">
                <a:solidFill>
                  <a:srgbClr val="FFFFFF"/>
                </a:solidFill>
              </a:rPr>
              <a:t>INITIAL STATE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25E2C3-A21F-2042-8C76-D5F79078EB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3467" y="2546224"/>
                <a:ext cx="3448259" cy="3342747"/>
              </a:xfrm>
            </p:spPr>
            <p:txBody>
              <a:bodyPr>
                <a:normAutofit/>
              </a:bodyPr>
              <a:lstStyle/>
              <a:p>
                <a:pPr marL="182563" indent="-176213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FFFFFF"/>
                    </a:solidFill>
                  </a:rPr>
                  <a:t>Torus as a source of matter </a:t>
                </a:r>
                <a14:m>
                  <m:oMath xmlns:m="http://schemas.openxmlformats.org/officeDocument/2006/math">
                    <m:r>
                      <a:rPr lang="en-GB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=0, </m:t>
                    </m:r>
                    <m:r>
                      <a:rPr lang="en-GB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=10</m:t>
                    </m:r>
                    <m:sSub>
                      <m:sSubPr>
                        <m:ctrlPr>
                          <a:rPr lang="en-GB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endParaRPr lang="en-GB" dirty="0">
                  <a:solidFill>
                    <a:srgbClr val="FFFFFF"/>
                  </a:solidFill>
                </a:endParaRPr>
              </a:p>
              <a:p>
                <a:pPr marL="182563" indent="-176213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FFFFFF"/>
                    </a:solidFill>
                  </a:rPr>
                  <a:t>Inner edge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40 </m:t>
                    </m:r>
                    <m:r>
                      <a:rPr lang="en-GB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GB" dirty="0">
                  <a:solidFill>
                    <a:srgbClr val="FFFFFF"/>
                  </a:solidFill>
                </a:endParaRPr>
              </a:p>
              <a:p>
                <a:pPr marL="182563" indent="-176213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FFFFFF"/>
                    </a:solidFill>
                  </a:rPr>
                  <a:t>Quadrupole MF topology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25E2C3-A21F-2042-8C76-D5F79078EB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3467" y="2546224"/>
                <a:ext cx="3448259" cy="334274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B3BA694-6261-584E-2B97-8331AC1D4099}"/>
              </a:ext>
            </a:extLst>
          </p:cNvPr>
          <p:cNvSpPr txBox="1"/>
          <p:nvPr/>
        </p:nvSpPr>
        <p:spPr>
          <a:xfrm>
            <a:off x="0" y="6488668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Z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SĄDOWSKI 2016</a:t>
            </a:r>
          </a:p>
        </p:txBody>
      </p:sp>
      <p:pic>
        <p:nvPicPr>
          <p:cNvPr id="12" name="Picture 11" descr="Chart, sunburst chart&#10;&#10;Description automatically generated">
            <a:extLst>
              <a:ext uri="{FF2B5EF4-FFF2-40B4-BE49-F238E27FC236}">
                <a16:creationId xmlns:a16="http://schemas.microsoft.com/office/drawing/2014/main" id="{1F3F4C59-E76A-9EDC-12A7-97C3B4C65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845"/>
          <a:stretch/>
        </p:blipFill>
        <p:spPr>
          <a:xfrm>
            <a:off x="4849776" y="2163884"/>
            <a:ext cx="7020939" cy="4079718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8ADDA6-ADA9-5912-01DE-2DB99B0C748D}"/>
              </a:ext>
            </a:extLst>
          </p:cNvPr>
          <p:cNvSpPr/>
          <p:nvPr/>
        </p:nvSpPr>
        <p:spPr>
          <a:xfrm>
            <a:off x="4849777" y="3863631"/>
            <a:ext cx="473748" cy="68022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615BF5-979D-5DF7-760F-1AA40D1A6AAC}"/>
              </a:ext>
            </a:extLst>
          </p:cNvPr>
          <p:cNvSpPr txBox="1"/>
          <p:nvPr/>
        </p:nvSpPr>
        <p:spPr>
          <a:xfrm>
            <a:off x="7839984" y="6353715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Z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R/M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2D7066-FFCC-D933-8872-CF5A5ABDB251}"/>
              </a:ext>
            </a:extLst>
          </p:cNvPr>
          <p:cNvSpPr txBox="1"/>
          <p:nvPr/>
        </p:nvSpPr>
        <p:spPr>
          <a:xfrm>
            <a:off x="4693324" y="629583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Z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5406BF-F8F0-9AFE-EBFA-3516CAD730AB}"/>
              </a:ext>
            </a:extLst>
          </p:cNvPr>
          <p:cNvSpPr txBox="1"/>
          <p:nvPr/>
        </p:nvSpPr>
        <p:spPr>
          <a:xfrm>
            <a:off x="11310451" y="6295835"/>
            <a:ext cx="63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Z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500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DED2C2-9D8D-8A29-9633-E8B1FA3DE0AD}"/>
              </a:ext>
            </a:extLst>
          </p:cNvPr>
          <p:cNvSpPr txBox="1"/>
          <p:nvPr/>
        </p:nvSpPr>
        <p:spPr>
          <a:xfrm rot="16200000">
            <a:off x="3843128" y="401907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Z</a:t>
            </a:r>
            <a:r>
              <a:rPr kumimoji="0" lang="en-CZ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/M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C345D8-8A99-5FD2-5145-1AAF7B7EFA6A}"/>
              </a:ext>
            </a:extLst>
          </p:cNvPr>
          <p:cNvSpPr txBox="1"/>
          <p:nvPr/>
        </p:nvSpPr>
        <p:spPr>
          <a:xfrm>
            <a:off x="4470865" y="401907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Z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4A641C-D095-CA6F-2B0D-E6D4E46A49CD}"/>
              </a:ext>
            </a:extLst>
          </p:cNvPr>
          <p:cNvSpPr txBox="1"/>
          <p:nvPr/>
        </p:nvSpPr>
        <p:spPr>
          <a:xfrm>
            <a:off x="4308961" y="1998348"/>
            <a:ext cx="63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Z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150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8D0D39-A36A-7596-1421-A68D616DD1C7}"/>
              </a:ext>
            </a:extLst>
          </p:cNvPr>
          <p:cNvSpPr txBox="1"/>
          <p:nvPr/>
        </p:nvSpPr>
        <p:spPr>
          <a:xfrm>
            <a:off x="4313857" y="5984383"/>
            <a:ext cx="63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Z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150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FF8CE2-6CF5-EBDE-A44D-120E6BEEB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2940" y="1998347"/>
            <a:ext cx="3226995" cy="435536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4B81A4-68D1-A02F-1FC0-BABF337C136B}"/>
              </a:ext>
            </a:extLst>
          </p:cNvPr>
          <p:cNvCxnSpPr>
            <a:cxnSpLocks/>
          </p:cNvCxnSpPr>
          <p:nvPr/>
        </p:nvCxnSpPr>
        <p:spPr>
          <a:xfrm flipH="1" flipV="1">
            <a:off x="3929935" y="1998347"/>
            <a:ext cx="937708" cy="18652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382A1C-71B5-F7D6-0DBB-1BFE6C99B0A9}"/>
              </a:ext>
            </a:extLst>
          </p:cNvPr>
          <p:cNvCxnSpPr>
            <a:cxnSpLocks/>
          </p:cNvCxnSpPr>
          <p:nvPr/>
        </p:nvCxnSpPr>
        <p:spPr>
          <a:xfrm flipV="1">
            <a:off x="3970290" y="4528334"/>
            <a:ext cx="879485" cy="18253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816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7C333F-4C2F-3050-D154-AA5C2129BF1C}"/>
              </a:ext>
            </a:extLst>
          </p:cNvPr>
          <p:cNvSpPr/>
          <p:nvPr/>
        </p:nvSpPr>
        <p:spPr>
          <a:xfrm>
            <a:off x="0" y="0"/>
            <a:ext cx="12192000" cy="18928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818EF-FBEC-6F45-9752-234794927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8" t="4947" r="19781" b="18653"/>
          <a:stretch/>
        </p:blipFill>
        <p:spPr>
          <a:xfrm>
            <a:off x="6096000" y="2103833"/>
            <a:ext cx="5167415" cy="4091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B224E6-88AD-2E4F-B6BA-AC7E2C0D5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57" t="4951" r="17888" b="18342"/>
          <a:stretch/>
        </p:blipFill>
        <p:spPr>
          <a:xfrm flipH="1">
            <a:off x="928584" y="2074984"/>
            <a:ext cx="5167415" cy="41204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D032C9-05D1-0EB9-1158-4BFFBA24C818}"/>
              </a:ext>
            </a:extLst>
          </p:cNvPr>
          <p:cNvSpPr txBox="1"/>
          <p:nvPr/>
        </p:nvSpPr>
        <p:spPr>
          <a:xfrm>
            <a:off x="1905211" y="662523"/>
            <a:ext cx="2792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4000" dirty="0"/>
              <a:t>TURBULENT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9F352-6365-BFAD-C9F2-BF758971B9AF}"/>
              </a:ext>
            </a:extLst>
          </p:cNvPr>
          <p:cNvSpPr txBox="1"/>
          <p:nvPr/>
        </p:nvSpPr>
        <p:spPr>
          <a:xfrm>
            <a:off x="6095999" y="318151"/>
            <a:ext cx="5260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4000" dirty="0"/>
              <a:t>ADVECTION OF RADIATION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4143A22-C4ED-5C31-F762-0610282D5605}"/>
              </a:ext>
            </a:extLst>
          </p:cNvPr>
          <p:cNvSpPr/>
          <p:nvPr/>
        </p:nvSpPr>
        <p:spPr>
          <a:xfrm flipV="1">
            <a:off x="5692407" y="2049593"/>
            <a:ext cx="790721" cy="3849976"/>
          </a:xfrm>
          <a:custGeom>
            <a:avLst/>
            <a:gdLst>
              <a:gd name="connsiteX0" fmla="*/ 0 w 1201269"/>
              <a:gd name="connsiteY0" fmla="*/ 4363831 h 4363831"/>
              <a:gd name="connsiteX1" fmla="*/ 600635 w 1201269"/>
              <a:gd name="connsiteY1" fmla="*/ 0 h 4363831"/>
              <a:gd name="connsiteX2" fmla="*/ 1201269 w 1201269"/>
              <a:gd name="connsiteY2" fmla="*/ 4363831 h 4363831"/>
              <a:gd name="connsiteX3" fmla="*/ 0 w 1201269"/>
              <a:gd name="connsiteY3" fmla="*/ 4363831 h 4363831"/>
              <a:gd name="connsiteX0" fmla="*/ 0 w 1070640"/>
              <a:gd name="connsiteY0" fmla="*/ 4239422 h 4363831"/>
              <a:gd name="connsiteX1" fmla="*/ 470006 w 1070640"/>
              <a:gd name="connsiteY1" fmla="*/ 0 h 4363831"/>
              <a:gd name="connsiteX2" fmla="*/ 1070640 w 1070640"/>
              <a:gd name="connsiteY2" fmla="*/ 4363831 h 4363831"/>
              <a:gd name="connsiteX3" fmla="*/ 0 w 1070640"/>
              <a:gd name="connsiteY3" fmla="*/ 4239422 h 4363831"/>
              <a:gd name="connsiteX0" fmla="*/ 0 w 884028"/>
              <a:gd name="connsiteY0" fmla="*/ 4233201 h 4363831"/>
              <a:gd name="connsiteX1" fmla="*/ 283394 w 884028"/>
              <a:gd name="connsiteY1" fmla="*/ 0 h 4363831"/>
              <a:gd name="connsiteX2" fmla="*/ 884028 w 884028"/>
              <a:gd name="connsiteY2" fmla="*/ 4363831 h 4363831"/>
              <a:gd name="connsiteX3" fmla="*/ 0 w 884028"/>
              <a:gd name="connsiteY3" fmla="*/ 4233201 h 4363831"/>
              <a:gd name="connsiteX0" fmla="*/ 0 w 971114"/>
              <a:gd name="connsiteY0" fmla="*/ 4220760 h 4363831"/>
              <a:gd name="connsiteX1" fmla="*/ 370480 w 971114"/>
              <a:gd name="connsiteY1" fmla="*/ 0 h 4363831"/>
              <a:gd name="connsiteX2" fmla="*/ 971114 w 971114"/>
              <a:gd name="connsiteY2" fmla="*/ 4363831 h 4363831"/>
              <a:gd name="connsiteX3" fmla="*/ 0 w 971114"/>
              <a:gd name="connsiteY3" fmla="*/ 4220760 h 4363831"/>
              <a:gd name="connsiteX0" fmla="*/ 0 w 622771"/>
              <a:gd name="connsiteY0" fmla="*/ 4220760 h 4239423"/>
              <a:gd name="connsiteX1" fmla="*/ 370480 w 622771"/>
              <a:gd name="connsiteY1" fmla="*/ 0 h 4239423"/>
              <a:gd name="connsiteX2" fmla="*/ 622771 w 622771"/>
              <a:gd name="connsiteY2" fmla="*/ 4239423 h 4239423"/>
              <a:gd name="connsiteX3" fmla="*/ 0 w 622771"/>
              <a:gd name="connsiteY3" fmla="*/ 4220760 h 4239423"/>
              <a:gd name="connsiteX0" fmla="*/ 0 w 784501"/>
              <a:gd name="connsiteY0" fmla="*/ 4220760 h 4245643"/>
              <a:gd name="connsiteX1" fmla="*/ 370480 w 784501"/>
              <a:gd name="connsiteY1" fmla="*/ 0 h 4245643"/>
              <a:gd name="connsiteX2" fmla="*/ 784501 w 784501"/>
              <a:gd name="connsiteY2" fmla="*/ 4245643 h 4245643"/>
              <a:gd name="connsiteX3" fmla="*/ 0 w 784501"/>
              <a:gd name="connsiteY3" fmla="*/ 4220760 h 4245643"/>
              <a:gd name="connsiteX0" fmla="*/ 0 w 790721"/>
              <a:gd name="connsiteY0" fmla="*/ 4270523 h 4270523"/>
              <a:gd name="connsiteX1" fmla="*/ 376700 w 790721"/>
              <a:gd name="connsiteY1" fmla="*/ 0 h 4270523"/>
              <a:gd name="connsiteX2" fmla="*/ 790721 w 790721"/>
              <a:gd name="connsiteY2" fmla="*/ 4245643 h 4270523"/>
              <a:gd name="connsiteX3" fmla="*/ 0 w 790721"/>
              <a:gd name="connsiteY3" fmla="*/ 4270523 h 4270523"/>
              <a:gd name="connsiteX0" fmla="*/ 0 w 790721"/>
              <a:gd name="connsiteY0" fmla="*/ 3965723 h 3965723"/>
              <a:gd name="connsiteX1" fmla="*/ 380559 w 790721"/>
              <a:gd name="connsiteY1" fmla="*/ 0 h 3965723"/>
              <a:gd name="connsiteX2" fmla="*/ 790721 w 790721"/>
              <a:gd name="connsiteY2" fmla="*/ 3940843 h 3965723"/>
              <a:gd name="connsiteX3" fmla="*/ 0 w 790721"/>
              <a:gd name="connsiteY3" fmla="*/ 3965723 h 3965723"/>
              <a:gd name="connsiteX0" fmla="*/ 0 w 790721"/>
              <a:gd name="connsiteY0" fmla="*/ 3965723 h 3965723"/>
              <a:gd name="connsiteX1" fmla="*/ 380559 w 790721"/>
              <a:gd name="connsiteY1" fmla="*/ 0 h 3965723"/>
              <a:gd name="connsiteX2" fmla="*/ 449892 w 790721"/>
              <a:gd name="connsiteY2" fmla="*/ 694820 h 3965723"/>
              <a:gd name="connsiteX3" fmla="*/ 790721 w 790721"/>
              <a:gd name="connsiteY3" fmla="*/ 3940843 h 3965723"/>
              <a:gd name="connsiteX4" fmla="*/ 0 w 790721"/>
              <a:gd name="connsiteY4" fmla="*/ 3965723 h 3965723"/>
              <a:gd name="connsiteX0" fmla="*/ 0 w 790721"/>
              <a:gd name="connsiteY0" fmla="*/ 3965723 h 3965723"/>
              <a:gd name="connsiteX1" fmla="*/ 380559 w 790721"/>
              <a:gd name="connsiteY1" fmla="*/ 0 h 3965723"/>
              <a:gd name="connsiteX2" fmla="*/ 446034 w 790721"/>
              <a:gd name="connsiteY2" fmla="*/ 135377 h 3965723"/>
              <a:gd name="connsiteX3" fmla="*/ 790721 w 790721"/>
              <a:gd name="connsiteY3" fmla="*/ 3940843 h 3965723"/>
              <a:gd name="connsiteX4" fmla="*/ 0 w 790721"/>
              <a:gd name="connsiteY4" fmla="*/ 3965723 h 3965723"/>
              <a:gd name="connsiteX0" fmla="*/ 0 w 790721"/>
              <a:gd name="connsiteY0" fmla="*/ 3849976 h 3849976"/>
              <a:gd name="connsiteX1" fmla="*/ 341977 w 790721"/>
              <a:gd name="connsiteY1" fmla="*/ 0 h 3849976"/>
              <a:gd name="connsiteX2" fmla="*/ 446034 w 790721"/>
              <a:gd name="connsiteY2" fmla="*/ 19630 h 3849976"/>
              <a:gd name="connsiteX3" fmla="*/ 790721 w 790721"/>
              <a:gd name="connsiteY3" fmla="*/ 3825096 h 3849976"/>
              <a:gd name="connsiteX4" fmla="*/ 0 w 790721"/>
              <a:gd name="connsiteY4" fmla="*/ 3849976 h 384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721" h="3849976">
                <a:moveTo>
                  <a:pt x="0" y="3849976"/>
                </a:moveTo>
                <a:lnTo>
                  <a:pt x="341977" y="0"/>
                </a:lnTo>
                <a:lnTo>
                  <a:pt x="446034" y="19630"/>
                </a:lnTo>
                <a:lnTo>
                  <a:pt x="790721" y="3825096"/>
                </a:lnTo>
                <a:lnTo>
                  <a:pt x="0" y="3849976"/>
                </a:lnTo>
                <a:close/>
              </a:path>
            </a:pathLst>
          </a:custGeom>
          <a:solidFill>
            <a:srgbClr val="232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7C0DDA-3608-64AA-F9D1-2A9CFB34E93F}"/>
              </a:ext>
            </a:extLst>
          </p:cNvPr>
          <p:cNvSpPr/>
          <p:nvPr/>
        </p:nvSpPr>
        <p:spPr>
          <a:xfrm>
            <a:off x="5609458" y="5822673"/>
            <a:ext cx="956617" cy="956617"/>
          </a:xfrm>
          <a:prstGeom prst="ellipse">
            <a:avLst/>
          </a:prstGeom>
          <a:solidFill>
            <a:srgbClr val="232323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F2A1872-8AB1-3A96-96E9-A6BA3DC6BCFD}"/>
              </a:ext>
            </a:extLst>
          </p:cNvPr>
          <p:cNvSpPr txBox="1">
            <a:spLocks/>
          </p:cNvSpPr>
          <p:nvPr/>
        </p:nvSpPr>
        <p:spPr>
          <a:xfrm>
            <a:off x="5829548" y="6164797"/>
            <a:ext cx="532902" cy="4022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lnSpc>
                <a:spcPct val="90000"/>
              </a:lnSpc>
              <a:buNone/>
            </a:pPr>
            <a:r>
              <a:rPr lang="en-US" sz="1700" dirty="0"/>
              <a:t>BH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FCFEED-B7AF-0CDF-B060-C21B10627DA4}"/>
              </a:ext>
            </a:extLst>
          </p:cNvPr>
          <p:cNvSpPr txBox="1"/>
          <p:nvPr/>
        </p:nvSpPr>
        <p:spPr>
          <a:xfrm>
            <a:off x="0" y="6488668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Z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LANČOVÁ+ 2019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AAA332-1513-4BF1-7207-BB35636539D9}"/>
              </a:ext>
            </a:extLst>
          </p:cNvPr>
          <p:cNvSpPr txBox="1"/>
          <p:nvPr/>
        </p:nvSpPr>
        <p:spPr>
          <a:xfrm rot="16200000">
            <a:off x="4926652" y="3112478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1400" dirty="0"/>
              <a:t>UNRESOLVED</a:t>
            </a:r>
            <a:r>
              <a:rPr lang="en-CZ" dirty="0"/>
              <a:t> REGION</a:t>
            </a:r>
          </a:p>
        </p:txBody>
      </p:sp>
    </p:spTree>
    <p:extLst>
      <p:ext uri="{BB962C8B-B14F-4D97-AF65-F5344CB8AC3E}">
        <p14:creationId xmlns:p14="http://schemas.microsoft.com/office/powerpoint/2010/main" val="2703712170"/>
      </p:ext>
    </p:extLst>
  </p:cSld>
  <p:clrMapOvr>
    <a:masterClrMapping/>
  </p:clrMapOvr>
  <p:transition spd="med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{7AFE59F1-1BD3-AA44-8B9A-E23F705C94B7}tf10001121</Template>
  <TotalTime>16956</TotalTime>
  <Words>619</Words>
  <Application>Microsoft Macintosh PowerPoint</Application>
  <PresentationFormat>Widescreen</PresentationFormat>
  <Paragraphs>128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Century Gothic</vt:lpstr>
      <vt:lpstr>Consolas</vt:lpstr>
      <vt:lpstr>Wingdings 2</vt:lpstr>
      <vt:lpstr>Quotable</vt:lpstr>
      <vt:lpstr>NUMERICAL MODEL OF A STABLE SUB-EDDINGTON ACCRETION – THE PUFFY DISC </vt:lpstr>
      <vt:lpstr>SUB-EDDINGTON ACCRETION</vt:lpstr>
      <vt:lpstr>INSTABILITY</vt:lpstr>
      <vt:lpstr>MODELS  CO-EXISTENCE</vt:lpstr>
      <vt:lpstr>STABILIZATION BY THE MF</vt:lpstr>
      <vt:lpstr>GLOBAL GENERAL RELATIVISTIC MAGNETOHYDRODYNAMICS</vt:lpstr>
      <vt:lpstr>Radiative GRMHD </vt:lpstr>
      <vt:lpstr>INITIAL STATE </vt:lpstr>
      <vt:lpstr>PowerPoint Presentation</vt:lpstr>
      <vt:lpstr>PowerPoint Presentation</vt:lpstr>
      <vt:lpstr>MAGNETIC PRESSURE DOMINATES</vt:lpstr>
      <vt:lpstr>DIFFERENT APPROACHES, SAME RESULTS</vt:lpstr>
      <vt:lpstr>OBSERVATIONAL SIGNATURE </vt:lpstr>
      <vt:lpstr>BEAMING</vt:lpstr>
      <vt:lpstr>PowerPoint Presentation</vt:lpstr>
      <vt:lpstr>PowerPoint Presentation</vt:lpstr>
      <vt:lpstr>HARDNESS/LUMINOSITY  </vt:lpstr>
      <vt:lpstr>CONCLUSION</vt:lpstr>
      <vt:lpstr>PowerPoint Presentation</vt:lpstr>
      <vt:lpstr>TEMPERATURE RADIAL PROFILE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GRRMHD simulation of stable, optically thick sub-Eddington accretion disk</dc:title>
  <dc:creator>Debora Lančová</dc:creator>
  <cp:lastModifiedBy>Debora Lančová</cp:lastModifiedBy>
  <cp:revision>77</cp:revision>
  <dcterms:created xsi:type="dcterms:W3CDTF">2021-11-02T16:27:05Z</dcterms:created>
  <dcterms:modified xsi:type="dcterms:W3CDTF">2022-10-12T09:52:55Z</dcterms:modified>
</cp:coreProperties>
</file>