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370" r:id="rId3"/>
    <p:sldId id="378" r:id="rId4"/>
    <p:sldId id="377" r:id="rId5"/>
    <p:sldId id="379" r:id="rId6"/>
    <p:sldId id="399" r:id="rId7"/>
    <p:sldId id="400" r:id="rId8"/>
    <p:sldId id="403" r:id="rId9"/>
    <p:sldId id="404" r:id="rId10"/>
    <p:sldId id="388" r:id="rId11"/>
    <p:sldId id="389" r:id="rId12"/>
    <p:sldId id="390" r:id="rId13"/>
    <p:sldId id="391" r:id="rId14"/>
    <p:sldId id="392" r:id="rId15"/>
    <p:sldId id="393" r:id="rId16"/>
    <p:sldId id="397" r:id="rId17"/>
    <p:sldId id="401" r:id="rId18"/>
    <p:sldId id="398" r:id="rId19"/>
    <p:sldId id="405" r:id="rId20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 autoAdjust="0"/>
    <p:restoredTop sz="94604" autoAdjust="0"/>
  </p:normalViewPr>
  <p:slideViewPr>
    <p:cSldViewPr>
      <p:cViewPr varScale="1">
        <p:scale>
          <a:sx n="63" d="100"/>
          <a:sy n="63" d="100"/>
        </p:scale>
        <p:origin x="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51" cy="5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65" tIns="48632" rIns="97265" bIns="486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53" y="0"/>
            <a:ext cx="3076251" cy="5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65" tIns="48632" rIns="97265" bIns="486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52" y="4860641"/>
            <a:ext cx="5680797" cy="46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65" tIns="48632" rIns="97265" bIns="48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83"/>
            <a:ext cx="3076251" cy="5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65" tIns="48632" rIns="97265" bIns="486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53" y="9721283"/>
            <a:ext cx="3076251" cy="5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65" tIns="48632" rIns="97265" bIns="48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0193BD-04D1-4764-BFF8-23136A61A5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57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0276" indent="-303952"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5809" indent="-243162"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2133" indent="-243162"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88456" indent="-243162"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74780" indent="-24316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61104" indent="-24316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47427" indent="-24316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33751" indent="-24316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FD8B541-34BA-4103-B896-B38E7E3AA221}" type="slidenum">
              <a:rPr lang="en-GB" altLang="en-US" sz="1300">
                <a:latin typeface="Arial" panose="020B0604020202020204" pitchFamily="34" charset="0"/>
              </a:rPr>
              <a:pPr/>
              <a:t>1</a:t>
            </a:fld>
            <a:endParaRPr lang="en-GB" altLang="en-US" sz="1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5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193BD-04D1-4764-BFF8-23136A61A5AF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62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193BD-04D1-4764-BFF8-23136A61A5AF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928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193BD-04D1-4764-BFF8-23136A61A5AF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88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0FF-E595-4B31-8B83-5DDA2B8B747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92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2A89-CF95-4B0B-86C9-657F4784421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388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3BCD-3ED4-47D1-BB37-111583E34FC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40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1797-E76F-429D-BFF3-67555BB4276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99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741F-8E86-4DD0-82C6-5F5F017A06F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24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B082-7575-4794-AF39-6994E89BAB3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40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0560-DAD2-4A1F-8314-EB55073545D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44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26B2-F6E4-4ECC-AC75-AFA4D4E47FF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354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25194-0D4F-4EC2-8EF4-011CF546DB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225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5A4A-B939-4AAD-9B5B-767ED87BB2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219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89AC-D14E-40CB-855E-7529E76A54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62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3B2E68F8-4561-4235-B8C6-2822E928BE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0768"/>
            <a:ext cx="7847012" cy="2232025"/>
          </a:xfrm>
        </p:spPr>
        <p:txBody>
          <a:bodyPr anchor="ctr"/>
          <a:lstStyle/>
          <a:p>
            <a:pPr eaLnBrk="1" hangingPunct="1"/>
            <a:r>
              <a:rPr lang="en-GB" sz="4000" b="1" dirty="0"/>
              <a:t>Black widow pulsars and the maximum mass for neutron stars</a:t>
            </a:r>
            <a:endParaRPr lang="en-GB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05064"/>
            <a:ext cx="6400800" cy="1152525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John Miller</a:t>
            </a:r>
          </a:p>
          <a:p>
            <a:pPr eaLnBrk="1" hangingPunct="1"/>
            <a:r>
              <a:rPr lang="en-GB" altLang="en-US" sz="2800" dirty="0" smtClean="0"/>
              <a:t>(Oxford  &amp;  SISSA)</a:t>
            </a:r>
          </a:p>
          <a:p>
            <a:pPr eaLnBrk="1" hangingPunct="1"/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20891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447675" algn="l"/>
                <a:tab pos="985838" algn="l"/>
                <a:tab pos="1168400" algn="l"/>
                <a:tab pos="1524000" algn="l"/>
                <a:tab pos="1971675" algn="l"/>
              </a:tabLst>
            </a:pPr>
            <a:r>
              <a:rPr lang="en-GB" sz="3200" dirty="0" smtClean="0">
                <a:latin typeface="+mn-lt"/>
              </a:rPr>
              <a:t>PSR J0952-0607:  Basic facts</a:t>
            </a:r>
          </a:p>
          <a:p>
            <a:pPr>
              <a:spcAft>
                <a:spcPts val="1200"/>
              </a:spcAft>
              <a:tabLst>
                <a:tab pos="447675" algn="l"/>
                <a:tab pos="985838" algn="l"/>
                <a:tab pos="1168400" algn="l"/>
                <a:tab pos="1616075" algn="l"/>
                <a:tab pos="1971675" algn="l"/>
              </a:tabLst>
            </a:pPr>
            <a:r>
              <a:rPr lang="en-GB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</a:t>
            </a:r>
            <a:r>
              <a:rPr lang="en-GB" dirty="0" smtClean="0">
                <a:latin typeface="+mn-lt"/>
              </a:rPr>
              <a:t>Discovered by </a:t>
            </a:r>
            <a:r>
              <a:rPr lang="en-GB" dirty="0" err="1" smtClean="0">
                <a:latin typeface="+mn-lt"/>
              </a:rPr>
              <a:t>Bassa</a:t>
            </a:r>
            <a:r>
              <a:rPr lang="en-GB" dirty="0" smtClean="0">
                <a:latin typeface="+mn-lt"/>
              </a:rPr>
              <a:t> et al (2017)</a:t>
            </a:r>
          </a:p>
          <a:p>
            <a:pPr>
              <a:spcAft>
                <a:spcPts val="1200"/>
              </a:spcAft>
              <a:tabLst>
                <a:tab pos="447675" algn="l"/>
                <a:tab pos="985838" algn="l"/>
                <a:tab pos="1168400" algn="l"/>
                <a:tab pos="1524000" algn="l"/>
                <a:tab pos="197167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Spin period: 1.41 ms  - fastest known pulsar in the 		</a:t>
            </a:r>
            <a:r>
              <a:rPr lang="en-GB" sz="2400" i="1" dirty="0" smtClean="0">
                <a:latin typeface="+mn-lt"/>
              </a:rPr>
              <a:t>disk </a:t>
            </a:r>
            <a:r>
              <a:rPr lang="en-GB" sz="2400" dirty="0" smtClean="0">
                <a:latin typeface="+mn-lt"/>
              </a:rPr>
              <a:t>of the Milky Way </a:t>
            </a:r>
          </a:p>
          <a:p>
            <a:pPr>
              <a:spcAft>
                <a:spcPts val="1200"/>
              </a:spcAft>
              <a:tabLst>
                <a:tab pos="447675" algn="l"/>
                <a:tab pos="985838" algn="l"/>
                <a:tab pos="1168400" algn="l"/>
                <a:tab pos="1616075" algn="l"/>
                <a:tab pos="197167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	- but cf </a:t>
            </a:r>
            <a:r>
              <a:rPr lang="en-GB" sz="2400" dirty="0">
                <a:latin typeface="+mn-lt"/>
              </a:rPr>
              <a:t>PSR J1748−</a:t>
            </a:r>
            <a:r>
              <a:rPr lang="en-GB" sz="2400" dirty="0" smtClean="0">
                <a:latin typeface="+mn-lt"/>
              </a:rPr>
              <a:t>2446 with P =1.396 ms in 				the globular cluster </a:t>
            </a:r>
            <a:r>
              <a:rPr lang="en-GB" sz="2400" dirty="0" err="1" smtClean="0">
                <a:latin typeface="+mn-lt"/>
              </a:rPr>
              <a:t>Terzan</a:t>
            </a:r>
            <a:r>
              <a:rPr lang="en-GB" sz="2400" dirty="0" smtClean="0">
                <a:latin typeface="+mn-lt"/>
              </a:rPr>
              <a:t> 5</a:t>
            </a:r>
          </a:p>
          <a:p>
            <a:pPr>
              <a:spcAft>
                <a:spcPts val="1200"/>
              </a:spcAft>
              <a:tabLst>
                <a:tab pos="447675" algn="l"/>
                <a:tab pos="985838" algn="l"/>
                <a:tab pos="1168400" algn="l"/>
                <a:tab pos="1524000" algn="l"/>
                <a:tab pos="1971675" algn="l"/>
              </a:tabLst>
            </a:pPr>
            <a:r>
              <a:rPr lang="en-GB" sz="2400" dirty="0" smtClean="0">
                <a:latin typeface="+mn-lt"/>
              </a:rPr>
              <a:t>	- It’s a </a:t>
            </a:r>
            <a:r>
              <a:rPr lang="en-GB" sz="2400" i="1" dirty="0" smtClean="0">
                <a:latin typeface="+mn-lt"/>
              </a:rPr>
              <a:t>“black widow” </a:t>
            </a:r>
            <a:r>
              <a:rPr lang="en-GB" sz="2400" dirty="0">
                <a:latin typeface="+mn-lt"/>
              </a:rPr>
              <a:t>pulsar with a </a:t>
            </a:r>
            <a:r>
              <a:rPr lang="en-GB" sz="2400" dirty="0" smtClean="0">
                <a:latin typeface="+mn-lt"/>
              </a:rPr>
              <a:t>very low-mass 			companion which is being evaporated due to the 		pulsar </a:t>
            </a:r>
            <a:r>
              <a:rPr lang="en-GB" sz="2400" dirty="0">
                <a:latin typeface="+mn-lt"/>
              </a:rPr>
              <a:t>luminosity </a:t>
            </a:r>
            <a:r>
              <a:rPr lang="en-GB" sz="2400" dirty="0" smtClean="0">
                <a:latin typeface="+mn-lt"/>
              </a:rPr>
              <a:t>and/or winds</a:t>
            </a:r>
          </a:p>
          <a:p>
            <a:pPr>
              <a:spcAft>
                <a:spcPts val="1200"/>
              </a:spcAft>
              <a:tabLst>
                <a:tab pos="447675" algn="l"/>
                <a:tab pos="985838" algn="l"/>
                <a:tab pos="1168400" algn="l"/>
                <a:tab pos="1524000" algn="l"/>
                <a:tab pos="197167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Much of the evaporated material may go back onto the 			neutron star 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  high mass?</a:t>
            </a:r>
            <a:endParaRPr lang="en-GB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620688"/>
                <a:ext cx="8208912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dirty="0" smtClean="0">
                    <a:latin typeface="+mn-lt"/>
                  </a:rPr>
                  <a:t>Nieder et al (2019) 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- Detected </a:t>
                </a:r>
                <a:r>
                  <a:rPr lang="en-GB" sz="2400" dirty="0">
                    <a:latin typeface="+mn-lt"/>
                  </a:rPr>
                  <a:t>PSR </a:t>
                </a:r>
                <a:r>
                  <a:rPr lang="en-GB" sz="2400" dirty="0" smtClean="0">
                    <a:latin typeface="+mn-lt"/>
                  </a:rPr>
                  <a:t>J0952-0607 as a gamma-ray pulsar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- Also obtained additional radio timing and optical 			photometry allowing initial fits for system properties 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- This implied a very low magnetic field  B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6.1×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+mn-lt"/>
                  </a:rPr>
                  <a:t> G 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	- suggesting that there may indeed have been a lot 				of accretion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- Which makes it very interesting to measure the mass!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985838" algn="l"/>
                    <a:tab pos="1168400" algn="l"/>
                    <a:tab pos="1524000" algn="l"/>
                    <a:tab pos="19716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- But they didn’t think it could be done because the 		companion was so faint that it </a:t>
                </a:r>
                <a:r>
                  <a:rPr lang="en-GB" sz="2400" dirty="0">
                    <a:latin typeface="+mn-lt"/>
                  </a:rPr>
                  <a:t>w</a:t>
                </a:r>
                <a:r>
                  <a:rPr lang="en-GB" sz="2400" dirty="0" smtClean="0">
                    <a:latin typeface="+mn-lt"/>
                  </a:rPr>
                  <a:t>ouldn’t be possible 		to measure its radial velocities even with a 10m 		telescope.  </a:t>
                </a:r>
                <a:r>
                  <a:rPr lang="en-GB" sz="2400" dirty="0" smtClean="0">
                    <a:latin typeface="+mn-lt"/>
                    <a:sym typeface="Wingdings" panose="05000000000000000000" pitchFamily="2" charset="2"/>
                  </a:rPr>
                  <a:t></a:t>
                </a:r>
                <a:endParaRPr lang="en-GB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208912" cy="5647700"/>
              </a:xfrm>
              <a:prstGeom prst="rect">
                <a:avLst/>
              </a:prstGeom>
              <a:blipFill rotWithShape="0">
                <a:blip r:embed="rId2"/>
                <a:stretch>
                  <a:fillRect l="-1560" t="-1188" r="-1486" b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3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476672"/>
                <a:ext cx="8208912" cy="5946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dirty="0" smtClean="0">
                    <a:latin typeface="+mn-lt"/>
                  </a:rPr>
                  <a:t>Romani et al (2022b)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responded that: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sz="2400" dirty="0">
                    <a:latin typeface="+mn-lt"/>
                  </a:rPr>
                  <a:t>	</a:t>
                </a:r>
                <a:r>
                  <a:rPr lang="en-GB" sz="2400" dirty="0" smtClean="0">
                    <a:latin typeface="+mn-lt"/>
                  </a:rPr>
                  <a:t>	“</a:t>
                </a:r>
                <a:r>
                  <a:rPr lang="en-GB" sz="2400" i="1" dirty="0">
                    <a:latin typeface="+mn-lt"/>
                  </a:rPr>
                  <a:t>This is nearly true, but </a:t>
                </a:r>
                <a:r>
                  <a:rPr lang="en-GB" sz="2400" i="1" dirty="0" smtClean="0">
                    <a:latin typeface="+mn-lt"/>
                  </a:rPr>
                  <a:t>the exceptional P</a:t>
                </a:r>
                <a:r>
                  <a:rPr lang="en-GB" sz="2400" i="1" baseline="-25000" dirty="0" smtClean="0">
                    <a:latin typeface="+mn-lt"/>
                  </a:rPr>
                  <a:t>s</a:t>
                </a:r>
                <a:r>
                  <a:rPr lang="en-GB" sz="2400" i="1" dirty="0" smtClean="0">
                    <a:latin typeface="+mn-lt"/>
                  </a:rPr>
                  <a:t>  and B 			inspired </a:t>
                </a:r>
                <a:r>
                  <a:rPr lang="en-GB" sz="2400" i="1" dirty="0">
                    <a:latin typeface="+mn-lt"/>
                  </a:rPr>
                  <a:t>our intensive campaign of </a:t>
                </a:r>
                <a:r>
                  <a:rPr lang="en-GB" sz="2400" i="1" dirty="0" smtClean="0">
                    <a:latin typeface="+mn-lt"/>
                  </a:rPr>
                  <a:t>J0952 Keck </a:t>
                </a:r>
                <a:r>
                  <a:rPr lang="en-GB" sz="2400" i="1" dirty="0">
                    <a:latin typeface="+mn-lt"/>
                  </a:rPr>
                  <a:t>LRIS </a:t>
                </a:r>
                <a:r>
                  <a:rPr lang="en-GB" sz="2400" i="1" dirty="0" smtClean="0">
                    <a:latin typeface="+mn-lt"/>
                  </a:rPr>
                  <a:t>			imaging” 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sz="2400" i="1" dirty="0">
                    <a:latin typeface="+mn-lt"/>
                  </a:rPr>
                  <a:t> </a:t>
                </a:r>
                <a:r>
                  <a:rPr lang="en-GB" sz="2400" i="1" dirty="0" smtClean="0">
                    <a:latin typeface="+mn-lt"/>
                  </a:rPr>
                  <a:t>    	</a:t>
                </a:r>
                <a:r>
                  <a:rPr lang="en-GB" sz="2400" dirty="0" smtClean="0">
                    <a:latin typeface="+mn-lt"/>
                  </a:rPr>
                  <a:t>requiring 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sz="2400" i="1" dirty="0">
                    <a:latin typeface="+mn-lt"/>
                  </a:rPr>
                  <a:t>	</a:t>
                </a:r>
                <a:r>
                  <a:rPr lang="en-GB" sz="2400" i="1" dirty="0" smtClean="0">
                    <a:latin typeface="+mn-lt"/>
                  </a:rPr>
                  <a:t>	“</a:t>
                </a:r>
                <a:r>
                  <a:rPr lang="en-GB" sz="2400" i="1" dirty="0">
                    <a:latin typeface="+mn-lt"/>
                  </a:rPr>
                  <a:t>substantial amounts of </a:t>
                </a:r>
                <a:r>
                  <a:rPr lang="en-GB" sz="2400" i="1" dirty="0" smtClean="0">
                    <a:latin typeface="+mn-lt"/>
                  </a:rPr>
                  <a:t>large telescope</a:t>
                </a:r>
                <a:r>
                  <a:rPr lang="en-GB" sz="2400" i="1" dirty="0">
                    <a:latin typeface="+mn-lt"/>
                  </a:rPr>
                  <a:t> </a:t>
                </a:r>
                <a:r>
                  <a:rPr lang="en-GB" sz="2400" i="1" dirty="0" smtClean="0">
                    <a:latin typeface="+mn-lt"/>
                  </a:rPr>
                  <a:t>time</a:t>
                </a:r>
                <a:r>
                  <a:rPr lang="en-GB" sz="2400" i="1" dirty="0">
                    <a:latin typeface="+mn-lt"/>
                  </a:rPr>
                  <a:t>, ideally </a:t>
                </a:r>
                <a:r>
                  <a:rPr lang="en-GB" sz="2400" i="1" dirty="0" smtClean="0">
                    <a:latin typeface="+mn-lt"/>
                  </a:rPr>
                  <a:t>			with superior seeing”</a:t>
                </a:r>
              </a:p>
              <a:p>
                <a:pPr>
                  <a:spcAft>
                    <a:spcPts val="1200"/>
                  </a:spcAft>
                  <a:tabLst>
                    <a:tab pos="447675" algn="l"/>
                    <a:tab pos="803275" algn="l"/>
                  </a:tabLst>
                </a:pPr>
                <a:r>
                  <a:rPr lang="en-GB" sz="2400" dirty="0" smtClean="0">
                    <a:latin typeface="+mn-lt"/>
                  </a:rPr>
                  <a:t>And they did it (observations over 4 years), finding  </a:t>
                </a:r>
              </a:p>
              <a:p>
                <a:pPr algn="ctr">
                  <a:spcAft>
                    <a:spcPts val="1800"/>
                  </a:spcAft>
                  <a:tabLst>
                    <a:tab pos="447675" algn="l"/>
                    <a:tab pos="8032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=2.35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±0.17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ʘ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002 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ʘ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GB" sz="24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GB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~ 60 </a:t>
                </a:r>
                <a:r>
                  <a:rPr lang="en-GB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deg</a:t>
                </a:r>
                <a:r>
                  <a:rPr lang="en-GB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>
                  <a:spcAft>
                    <a:spcPts val="0"/>
                  </a:spcAft>
                  <a:tabLst>
                    <a:tab pos="447675" algn="l"/>
                    <a:tab pos="803275" algn="l"/>
                    <a:tab pos="2244725" algn="l"/>
                  </a:tabLst>
                </a:pPr>
                <a:r>
                  <a:rPr lang="en-GB" sz="2400" dirty="0" smtClean="0">
                    <a:latin typeface="+mn-lt"/>
                    <a:ea typeface="Cambria" panose="02040503050406030204" pitchFamily="18" charset="0"/>
                  </a:rPr>
                  <a:t>[ cf  Antoniadis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ʘ </a:t>
                </a:r>
                <a:endParaRPr lang="en-GB" sz="2400" dirty="0" smtClean="0">
                  <a:latin typeface="+mn-lt"/>
                </a:endParaRPr>
              </a:p>
              <a:p>
                <a:pPr>
                  <a:spcAft>
                    <a:spcPts val="600"/>
                  </a:spcAft>
                  <a:tabLst>
                    <a:tab pos="447675" algn="l"/>
                    <a:tab pos="538163" algn="l"/>
                    <a:tab pos="803275" algn="l"/>
                    <a:tab pos="2244725" algn="l"/>
                  </a:tabLst>
                </a:pPr>
                <a:r>
                  <a:rPr lang="en-GB" sz="2400" i="1" dirty="0" smtClean="0">
                    <a:latin typeface="+mn-lt"/>
                  </a:rPr>
                  <a:t>		</a:t>
                </a:r>
                <a:r>
                  <a:rPr lang="en-GB" sz="2400" dirty="0" smtClean="0">
                    <a:latin typeface="+mn-lt"/>
                  </a:rPr>
                  <a:t>Fonseca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08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ʘ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]</a:t>
                </a:r>
                <a:r>
                  <a:rPr lang="en-GB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GB" sz="2400" dirty="0" smtClean="0">
                    <a:latin typeface="+mn-lt"/>
                  </a:rPr>
                  <a:t>		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6672"/>
                <a:ext cx="8208912" cy="5946949"/>
              </a:xfrm>
              <a:prstGeom prst="rect">
                <a:avLst/>
              </a:prstGeom>
              <a:blipFill rotWithShape="0">
                <a:blip r:embed="rId2"/>
                <a:stretch>
                  <a:fillRect l="-1560" t="-1025" r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pic>
        <p:nvPicPr>
          <p:cNvPr id="3" name="Picture 2" descr="Romani_2022_ApJL_934_L17.pdf - Adobe Acrobat Reader DC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5050" r="52757" b="10373"/>
          <a:stretch/>
        </p:blipFill>
        <p:spPr>
          <a:xfrm>
            <a:off x="1596761" y="1052736"/>
            <a:ext cx="5783551" cy="5472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365680"/>
            <a:ext cx="42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Sloan </a:t>
            </a:r>
            <a:r>
              <a:rPr lang="en-GB" i="1" dirty="0" err="1" smtClean="0">
                <a:latin typeface="+mn-lt"/>
              </a:rPr>
              <a:t>ugriz</a:t>
            </a:r>
            <a:r>
              <a:rPr lang="en-GB" i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light curves </a:t>
            </a:r>
            <a:endParaRPr lang="en-GB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480934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Frequency bands</a:t>
            </a:r>
          </a:p>
        </p:txBody>
      </p:sp>
    </p:spTree>
    <p:extLst>
      <p:ext uri="{BB962C8B-B14F-4D97-AF65-F5344CB8AC3E}">
        <p14:creationId xmlns:p14="http://schemas.microsoft.com/office/powerpoint/2010/main" val="19776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5" name="Picture 4" descr="Romani_2022_ApJL_934_L17.pdf - Adobe Acrobat Reader DC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19179" r="9051" b="8905"/>
          <a:stretch/>
        </p:blipFill>
        <p:spPr>
          <a:xfrm>
            <a:off x="1691680" y="1124744"/>
            <a:ext cx="5544616" cy="5327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295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Radial velocity curve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2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496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tabLst>
                <a:tab pos="263525" algn="l"/>
                <a:tab pos="630238" algn="l"/>
              </a:tabLst>
            </a:pPr>
            <a:r>
              <a:rPr lang="en-GB" sz="2400" dirty="0" smtClean="0">
                <a:latin typeface="+mn-lt"/>
              </a:rPr>
              <a:t>The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i="1" baseline="-25000" dirty="0" err="1" smtClean="0">
                <a:latin typeface="+mn-lt"/>
              </a:rPr>
              <a:t>ns</a:t>
            </a:r>
            <a:r>
              <a:rPr lang="en-GB" sz="2400" i="1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result</a:t>
            </a:r>
            <a:r>
              <a:rPr lang="en-GB" sz="2400" i="1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for</a:t>
            </a:r>
            <a:r>
              <a:rPr lang="en-GB" sz="2400" dirty="0" smtClean="0"/>
              <a:t> </a:t>
            </a:r>
            <a:r>
              <a:rPr lang="en-GB" sz="2400" dirty="0">
                <a:latin typeface="+mn-lt"/>
              </a:rPr>
              <a:t>PSR J0952-0607</a:t>
            </a:r>
            <a:r>
              <a:rPr lang="en-GB" sz="2400" dirty="0" smtClean="0">
                <a:latin typeface="+mn-lt"/>
              </a:rPr>
              <a:t> was then plotted 	together with those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for 3 other black widows and one 	</a:t>
            </a:r>
            <a:r>
              <a:rPr lang="en-GB" sz="2400" dirty="0" err="1" smtClean="0">
                <a:latin typeface="+mn-lt"/>
              </a:rPr>
              <a:t>redback</a:t>
            </a:r>
            <a:r>
              <a:rPr lang="en-GB" sz="2400" dirty="0" smtClean="0">
                <a:latin typeface="+mn-lt"/>
              </a:rPr>
              <a:t>, also the 2 highest mass standard pulsars 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tabLst>
                <a:tab pos="263525" algn="l"/>
                <a:tab pos="538163" algn="l"/>
              </a:tabLst>
            </a:pPr>
            <a:r>
              <a:rPr lang="en-GB" sz="2400" dirty="0" smtClean="0">
                <a:latin typeface="+mn-lt"/>
              </a:rPr>
              <a:t>Fortunately HS, GD and wind complications with the model 	fitting are not serious for J0952 and the DH model works 	well (due to low companion mass and large separation)  </a:t>
            </a:r>
            <a:endParaRPr lang="en-GB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  <a:tabLst>
                <a:tab pos="263525" algn="l"/>
                <a:tab pos="538163" algn="l"/>
              </a:tabLst>
            </a:pPr>
            <a:r>
              <a:rPr lang="en-GB" sz="2400" dirty="0" smtClean="0">
                <a:latin typeface="+mn-lt"/>
              </a:rPr>
              <a:t>Finally, a statistical study was made to get a lower limit for 	the maximum possible mass of neutron stars</a:t>
            </a:r>
          </a:p>
        </p:txBody>
      </p:sp>
    </p:spTree>
    <p:extLst>
      <p:ext uri="{BB962C8B-B14F-4D97-AF65-F5344CB8AC3E}">
        <p14:creationId xmlns:p14="http://schemas.microsoft.com/office/powerpoint/2010/main" val="29516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pic>
        <p:nvPicPr>
          <p:cNvPr id="3" name="Picture 2" descr="Romani_2022_ApJL_934_L17.pdf - Adobe Acrobat Reader DC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0646" r="51575" b="7438"/>
          <a:stretch/>
        </p:blipFill>
        <p:spPr>
          <a:xfrm>
            <a:off x="755576" y="404664"/>
            <a:ext cx="6480720" cy="6226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11247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Refers to bottom frame</a:t>
            </a:r>
            <a:endParaRPr lang="en-GB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94116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Normalised likelihood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pic>
        <p:nvPicPr>
          <p:cNvPr id="3" name="Picture 2" descr="Romani_GD.pdf - Adobe Acrobat Reader DC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5163" r="31093" b="42352"/>
          <a:stretch/>
        </p:blipFill>
        <p:spPr>
          <a:xfrm>
            <a:off x="1187624" y="1772816"/>
            <a:ext cx="6670385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What about J1810+1744 (Romani et al 2022a)?</a:t>
            </a:r>
          </a:p>
          <a:p>
            <a:pPr>
              <a:spcAft>
                <a:spcPts val="1200"/>
              </a:spcAft>
              <a:tabLst>
                <a:tab pos="447675" algn="l"/>
              </a:tabLst>
            </a:pPr>
            <a:r>
              <a:rPr lang="en-GB" sz="2400" dirty="0" smtClean="0">
                <a:latin typeface="+mn-lt"/>
              </a:rPr>
              <a:t>	- the </a:t>
            </a:r>
            <a:r>
              <a:rPr lang="en-GB" sz="2400" dirty="0" err="1" smtClean="0">
                <a:latin typeface="+mn-lt"/>
              </a:rPr>
              <a:t>HS+GD+wind</a:t>
            </a:r>
            <a:r>
              <a:rPr lang="en-GB" sz="2400" dirty="0" smtClean="0">
                <a:latin typeface="+mn-lt"/>
              </a:rPr>
              <a:t> corrections </a:t>
            </a:r>
            <a:r>
              <a:rPr lang="en-GB" sz="2400" i="1" dirty="0" smtClean="0">
                <a:latin typeface="+mn-lt"/>
              </a:rPr>
              <a:t>are </a:t>
            </a:r>
            <a:r>
              <a:rPr lang="en-GB" sz="2400" dirty="0" smtClean="0">
                <a:latin typeface="+mn-lt"/>
              </a:rPr>
              <a:t>important here</a:t>
            </a:r>
          </a:p>
          <a:p>
            <a:pPr>
              <a:tabLst>
                <a:tab pos="447675" algn="l"/>
              </a:tabLst>
            </a:pPr>
            <a:r>
              <a:rPr lang="en-GB" sz="2400" dirty="0" smtClean="0">
                <a:latin typeface="+mn-lt"/>
              </a:rPr>
              <a:t>Light curves:</a:t>
            </a:r>
            <a:endParaRPr lang="en-GB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2536" y="4806731"/>
                <a:ext cx="7992888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355600" algn="l"/>
                  </a:tabLst>
                </a:pPr>
                <a:r>
                  <a:rPr lang="en-GB" sz="2400" dirty="0" smtClean="0">
                    <a:latin typeface="+mn-lt"/>
                  </a:rPr>
                  <a:t>	with fits for the best-fit direct heating (DH) model (left)   		and the best-fit </a:t>
                </a:r>
                <a:r>
                  <a:rPr lang="en-GB" sz="2400" dirty="0" err="1" smtClean="0">
                    <a:latin typeface="+mn-lt"/>
                  </a:rPr>
                  <a:t>HS+GD+wind</a:t>
                </a:r>
                <a:r>
                  <a:rPr lang="en-GB" sz="2400" dirty="0" smtClean="0">
                    <a:latin typeface="+mn-lt"/>
                  </a:rPr>
                  <a:t> model (right)</a:t>
                </a:r>
              </a:p>
              <a:p>
                <a:pPr>
                  <a:tabLst>
                    <a:tab pos="355600" algn="l"/>
                  </a:tabLst>
                </a:pPr>
                <a:r>
                  <a:rPr lang="en-GB" sz="2400" dirty="0" smtClean="0">
                    <a:latin typeface="+mn-lt"/>
                  </a:rPr>
                  <a:t>The values for </a:t>
                </a:r>
                <a:r>
                  <a:rPr lang="en-GB" sz="2400" i="1" dirty="0" err="1" smtClean="0">
                    <a:latin typeface="+mn-lt"/>
                  </a:rPr>
                  <a:t>M</a:t>
                </a:r>
                <a:r>
                  <a:rPr lang="en-GB" sz="2400" i="1" baseline="-25000" dirty="0" err="1" smtClean="0">
                    <a:latin typeface="+mn-lt"/>
                  </a:rPr>
                  <a:t>ns</a:t>
                </a:r>
                <a:r>
                  <a:rPr lang="en-GB" sz="2400" i="1" baseline="-25000" dirty="0" smtClean="0">
                    <a:latin typeface="+mn-lt"/>
                  </a:rPr>
                  <a:t>  </a:t>
                </a:r>
                <a:r>
                  <a:rPr lang="en-GB" sz="2400" dirty="0" smtClean="0">
                    <a:latin typeface="+mn-lt"/>
                  </a:rPr>
                  <a:t>are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>
                    <a:latin typeface="+mn-lt"/>
                    <a:ea typeface="Cambria" panose="02040503050406030204" pitchFamily="18" charset="0"/>
                  </a:rPr>
                  <a:t>ʘ</a:t>
                </a:r>
                <a:r>
                  <a:rPr lang="en-GB" sz="2400" dirty="0">
                    <a:latin typeface="+mn-lt"/>
                    <a:ea typeface="Cambria" panose="02040503050406030204" pitchFamily="18" charset="0"/>
                  </a:rPr>
                  <a:t>  </a:t>
                </a:r>
                <a:r>
                  <a:rPr lang="en-GB" sz="2400" dirty="0" smtClean="0">
                    <a:latin typeface="+mn-lt"/>
                    <a:ea typeface="Cambria" panose="02040503050406030204" pitchFamily="18" charset="0"/>
                  </a:rPr>
                  <a:t>(</a:t>
                </a:r>
                <a:r>
                  <a:rPr lang="en-GB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HS+GD+wind</a:t>
                </a:r>
                <a:r>
                  <a:rPr lang="en-GB" sz="2400" dirty="0" smtClean="0">
                    <a:latin typeface="+mn-lt"/>
                    <a:ea typeface="Cambria" panose="02040503050406030204" pitchFamily="18" charset="0"/>
                  </a:rPr>
                  <a:t>)</a:t>
                </a:r>
              </a:p>
              <a:p>
                <a:pPr>
                  <a:tabLst>
                    <a:tab pos="355600" algn="l"/>
                    <a:tab pos="3230563" algn="l"/>
                  </a:tabLst>
                </a:pPr>
                <a:r>
                  <a:rPr lang="en-GB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baseline="-25000" dirty="0">
                    <a:ea typeface="Cambria" panose="02040503050406030204" pitchFamily="18" charset="0"/>
                  </a:rPr>
                  <a:t>ʘ</a:t>
                </a:r>
                <a:r>
                  <a:rPr lang="en-GB" sz="2400" dirty="0">
                    <a:ea typeface="Cambria" panose="02040503050406030204" pitchFamily="18" charset="0"/>
                  </a:rPr>
                  <a:t>  </a:t>
                </a:r>
                <a:r>
                  <a:rPr lang="en-GB" sz="2400" dirty="0" smtClean="0">
                    <a:ea typeface="Cambria" panose="02040503050406030204" pitchFamily="18" charset="0"/>
                  </a:rPr>
                  <a:t>(</a:t>
                </a:r>
                <a:r>
                  <a:rPr lang="en-GB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DH</a:t>
                </a:r>
                <a:r>
                  <a:rPr lang="en-GB" sz="2400" dirty="0" smtClean="0">
                    <a:ea typeface="Cambria" panose="02040503050406030204" pitchFamily="18" charset="0"/>
                  </a:rPr>
                  <a:t>)</a:t>
                </a:r>
                <a:endParaRPr lang="en-GB" sz="2400" dirty="0"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6" y="4806731"/>
                <a:ext cx="7992888" cy="1646605"/>
              </a:xfrm>
              <a:prstGeom prst="rect">
                <a:avLst/>
              </a:prstGeom>
              <a:blipFill rotWithShape="0">
                <a:blip r:embed="rId3"/>
                <a:stretch>
                  <a:fillRect l="-1220" t="-2593" r="-1297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13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Their final comment in the Abstract: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“Joined </a:t>
            </a:r>
            <a:r>
              <a:rPr lang="en-GB" sz="2400" dirty="0">
                <a:latin typeface="+mn-lt"/>
              </a:rPr>
              <a:t>with reanalysis of other black widow and </a:t>
            </a:r>
            <a:r>
              <a:rPr lang="en-GB" sz="2400" dirty="0" err="1">
                <a:latin typeface="+mn-lt"/>
              </a:rPr>
              <a:t>redback</a:t>
            </a:r>
            <a:r>
              <a:rPr lang="en-GB" sz="2400" dirty="0">
                <a:latin typeface="+mn-lt"/>
              </a:rPr>
              <a:t> pulsars, we find that the minimum value </a:t>
            </a:r>
            <a:r>
              <a:rPr lang="en-GB" sz="2400" dirty="0" smtClean="0">
                <a:latin typeface="+mn-lt"/>
              </a:rPr>
              <a:t>for the </a:t>
            </a:r>
            <a:r>
              <a:rPr lang="en-GB" sz="2400" dirty="0">
                <a:latin typeface="+mn-lt"/>
              </a:rPr>
              <a:t>maximum NS mass is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i="1" baseline="-25000" dirty="0" err="1" smtClean="0">
                <a:latin typeface="+mn-lt"/>
              </a:rPr>
              <a:t>max</a:t>
            </a:r>
            <a:r>
              <a:rPr lang="en-GB" sz="2400" dirty="0" smtClean="0">
                <a:latin typeface="+mn-lt"/>
              </a:rPr>
              <a:t> &gt; 2.19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  </a:t>
            </a:r>
            <a:r>
              <a:rPr lang="en-GB" sz="2400" dirty="0">
                <a:latin typeface="+mn-lt"/>
              </a:rPr>
              <a:t>(2.09</a:t>
            </a:r>
            <a:r>
              <a:rPr lang="en-GB" sz="2400" dirty="0">
                <a:ea typeface="Cambria Math" panose="02040503050406030204" pitchFamily="18" charset="0"/>
              </a:rPr>
              <a:t> </a:t>
            </a:r>
            <a:r>
              <a:rPr lang="en-GB" sz="2400" i="1" dirty="0" err="1">
                <a:latin typeface="+mn-lt"/>
                <a:ea typeface="Cambria Math" panose="02040503050406030204" pitchFamily="18" charset="0"/>
              </a:rPr>
              <a:t>M</a:t>
            </a:r>
            <a:r>
              <a:rPr lang="en-GB" sz="2400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) </a:t>
            </a:r>
            <a:r>
              <a:rPr lang="en-GB" sz="2400" dirty="0">
                <a:latin typeface="+mn-lt"/>
              </a:rPr>
              <a:t>at 1σ (3σ) confidence</a:t>
            </a:r>
            <a:r>
              <a:rPr lang="en-GB" sz="2400" dirty="0" smtClean="0">
                <a:latin typeface="+mn-lt"/>
              </a:rPr>
              <a:t>. </a:t>
            </a:r>
            <a:r>
              <a:rPr lang="en-GB" sz="2400" dirty="0">
                <a:latin typeface="+mn-lt"/>
              </a:rPr>
              <a:t>This is ∼ 0.15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heavier than </a:t>
            </a:r>
            <a:r>
              <a:rPr lang="en-GB" sz="2400" dirty="0" smtClean="0">
                <a:latin typeface="+mn-lt"/>
              </a:rPr>
              <a:t>the lower </a:t>
            </a:r>
            <a:r>
              <a:rPr lang="en-GB" sz="2400" dirty="0">
                <a:latin typeface="+mn-lt"/>
              </a:rPr>
              <a:t>limit on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i="1" baseline="-25000" dirty="0" err="1" smtClean="0">
                <a:latin typeface="+mn-lt"/>
              </a:rPr>
              <a:t>max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implied by the white dwarf–pulsar binaries measured via radio Shapiro-delay techniques.</a:t>
            </a:r>
            <a:r>
              <a:rPr lang="en-GB" sz="2400" dirty="0" smtClean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8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56084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+mn-lt"/>
              </a:rPr>
              <a:t>Conclusions:</a:t>
            </a:r>
          </a:p>
          <a:p>
            <a:pPr defTabSz="985838">
              <a:spcAft>
                <a:spcPts val="1200"/>
              </a:spcAft>
              <a:tabLst>
                <a:tab pos="447675" algn="l"/>
              </a:tabLst>
            </a:pPr>
            <a:r>
              <a:rPr lang="en-GB" sz="2400" dirty="0" smtClean="0">
                <a:latin typeface="+mn-lt"/>
              </a:rPr>
              <a:t>	- These are interesting systems which deserve 			further study!</a:t>
            </a:r>
          </a:p>
          <a:p>
            <a:pPr defTabSz="985838">
              <a:spcAft>
                <a:spcPts val="1200"/>
              </a:spcAft>
              <a:tabLst>
                <a:tab pos="447675" algn="l"/>
              </a:tabLst>
            </a:pPr>
            <a:r>
              <a:rPr lang="en-GB" dirty="0" smtClean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I think that Romani et al made a heroic effort </a:t>
            </a:r>
            <a:r>
              <a:rPr lang="en-GB" sz="2400" dirty="0">
                <a:latin typeface="+mn-lt"/>
              </a:rPr>
              <a:t>with </a:t>
            </a:r>
            <a:r>
              <a:rPr lang="en-GB" sz="2400" dirty="0" smtClean="0">
                <a:latin typeface="+mn-lt"/>
              </a:rPr>
              <a:t> 		J0952-0607 but that the error bars on this 			mass measurement are so large that the result 		should be seen as very tentative</a:t>
            </a:r>
          </a:p>
          <a:p>
            <a:pPr defTabSz="985838">
              <a:spcAft>
                <a:spcPts val="1200"/>
              </a:spcAft>
              <a:tabLst>
                <a:tab pos="44767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Their result 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i="1" baseline="-25000" dirty="0" err="1" smtClean="0">
                <a:latin typeface="+mn-lt"/>
              </a:rPr>
              <a:t>max</a:t>
            </a:r>
            <a:r>
              <a:rPr lang="en-GB" sz="2400" dirty="0" smtClean="0">
                <a:latin typeface="+mn-lt"/>
              </a:rPr>
              <a:t> &gt; 2.19 </a:t>
            </a:r>
            <a:r>
              <a:rPr lang="en-GB" sz="2400" i="1" dirty="0" err="1" smtClean="0">
                <a:latin typeface="+mn-lt"/>
              </a:rPr>
              <a:t>M</a:t>
            </a:r>
            <a:r>
              <a:rPr lang="en-GB" sz="2400" baseline="-25000" dirty="0" err="1" smtClean="0">
                <a:latin typeface="+mn-lt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  (2.09</a:t>
            </a:r>
            <a:r>
              <a:rPr lang="en-GB" sz="2400" dirty="0" smtClean="0">
                <a:latin typeface="+mn-lt"/>
                <a:ea typeface="Cambria Math" panose="02040503050406030204" pitchFamily="18" charset="0"/>
              </a:rPr>
              <a:t> </a:t>
            </a:r>
            <a:r>
              <a:rPr lang="en-GB" sz="2400" i="1" dirty="0" err="1" smtClean="0">
                <a:latin typeface="+mn-lt"/>
                <a:ea typeface="Cambria Math" panose="02040503050406030204" pitchFamily="18" charset="0"/>
              </a:rPr>
              <a:t>M</a:t>
            </a:r>
            <a:r>
              <a:rPr lang="en-GB" sz="2400" baseline="-25000" dirty="0" err="1" smtClean="0">
                <a:latin typeface="+mn-lt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) at 1σ (3σ) 		seems to be the main one to take away</a:t>
            </a:r>
          </a:p>
          <a:p>
            <a:pPr defTabSz="985838">
              <a:tabLst>
                <a:tab pos="447675" algn="l"/>
              </a:tabLst>
            </a:pPr>
            <a:r>
              <a:rPr lang="en-GB" sz="2400" dirty="0"/>
              <a:t>	</a:t>
            </a:r>
            <a:r>
              <a:rPr lang="en-GB" sz="2400" dirty="0">
                <a:latin typeface="+mn-lt"/>
              </a:rPr>
              <a:t>- It does seem that the black widows are giving </a:t>
            </a:r>
            <a:r>
              <a:rPr lang="en-GB" sz="2400" dirty="0" smtClean="0">
                <a:latin typeface="+mn-lt"/>
              </a:rPr>
              <a:t>			the highest </a:t>
            </a:r>
            <a:r>
              <a:rPr lang="en-GB" sz="2400" dirty="0">
                <a:latin typeface="+mn-lt"/>
              </a:rPr>
              <a:t>mass neutron </a:t>
            </a:r>
            <a:r>
              <a:rPr lang="en-GB" sz="2400" dirty="0" smtClean="0">
                <a:latin typeface="+mn-lt"/>
              </a:rPr>
              <a:t>stars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7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84676"/>
            <a:ext cx="82192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355600" algn="l"/>
                <a:tab pos="1341438" algn="l"/>
                <a:tab pos="1524000" algn="l"/>
                <a:tab pos="1706563" algn="l"/>
                <a:tab pos="3230563" algn="l"/>
              </a:tabLst>
            </a:pPr>
            <a:r>
              <a:rPr lang="en-GB" dirty="0" smtClean="0">
                <a:latin typeface="+mn-lt"/>
              </a:rPr>
              <a:t>Where does the name come from?</a:t>
            </a:r>
            <a:endParaRPr lang="en-GB" dirty="0">
              <a:latin typeface="+mn-lt"/>
            </a:endParaRPr>
          </a:p>
          <a:p>
            <a:pPr>
              <a:spcAft>
                <a:spcPts val="1800"/>
              </a:spcAft>
              <a:tabLst>
                <a:tab pos="355600" algn="l"/>
                <a:tab pos="985838" algn="l"/>
                <a:tab pos="1341438" algn="l"/>
                <a:tab pos="1524000" algn="l"/>
                <a:tab pos="1706563" algn="l"/>
                <a:tab pos="3230563" algn="l"/>
              </a:tabLst>
            </a:pPr>
            <a:r>
              <a:rPr lang="en-GB" dirty="0" smtClean="0"/>
              <a:t>	</a:t>
            </a:r>
            <a:r>
              <a:rPr lang="en-GB" sz="2400" dirty="0" smtClean="0">
                <a:latin typeface="+mn-lt"/>
              </a:rPr>
              <a:t>- “Black widow” is the name given to a type of female 		spider </a:t>
            </a:r>
            <a:r>
              <a:rPr lang="en-GB" sz="2400" dirty="0">
                <a:latin typeface="+mn-lt"/>
                <a:ea typeface="Cambria" panose="02040503050406030204" pitchFamily="18" charset="0"/>
              </a:rPr>
              <a:t>known for killing and eating its partner </a:t>
            </a:r>
            <a:r>
              <a:rPr lang="en-GB" sz="2400" dirty="0" smtClean="0">
                <a:latin typeface="+mn-lt"/>
                <a:ea typeface="Cambria" panose="02040503050406030204" pitchFamily="18" charset="0"/>
              </a:rPr>
              <a:t>			after </a:t>
            </a:r>
            <a:r>
              <a:rPr lang="en-GB" sz="2400" dirty="0">
                <a:latin typeface="+mn-lt"/>
                <a:ea typeface="Cambria" panose="02040503050406030204" pitchFamily="18" charset="0"/>
              </a:rPr>
              <a:t>mating </a:t>
            </a:r>
            <a:r>
              <a:rPr lang="en-GB" sz="2400" dirty="0" smtClean="0">
                <a:latin typeface="+mn-lt"/>
                <a:ea typeface="Cambria" panose="02040503050406030204" pitchFamily="18" charset="0"/>
              </a:rPr>
              <a:t>!</a:t>
            </a:r>
            <a:endParaRPr lang="en-GB" sz="2400" dirty="0" smtClean="0">
              <a:latin typeface="+mn-lt"/>
            </a:endParaRPr>
          </a:p>
          <a:p>
            <a:pPr>
              <a:spcAft>
                <a:spcPts val="1200"/>
              </a:spcAft>
              <a:tabLst>
                <a:tab pos="355600" algn="l"/>
                <a:tab pos="1341438" algn="l"/>
                <a:tab pos="1524000" algn="l"/>
                <a:tab pos="1706563" algn="l"/>
                <a:tab pos="3230563" algn="l"/>
              </a:tabLst>
            </a:pPr>
            <a:endParaRPr lang="en-GB" sz="2400" dirty="0" smtClean="0"/>
          </a:p>
          <a:p>
            <a:pPr>
              <a:spcAft>
                <a:spcPts val="1200"/>
              </a:spcAft>
              <a:tabLst>
                <a:tab pos="355600" algn="l"/>
                <a:tab pos="1341438" algn="l"/>
                <a:tab pos="1524000" algn="l"/>
                <a:tab pos="1706563" algn="l"/>
                <a:tab pos="3230563" algn="l"/>
              </a:tabLst>
            </a:pPr>
            <a:r>
              <a:rPr lang="en-GB" sz="2400" dirty="0" smtClean="0">
                <a:ea typeface="Cambria" panose="02040503050406030204" pitchFamily="18" charset="0"/>
              </a:rPr>
              <a:t>								    </a:t>
            </a:r>
            <a:r>
              <a:rPr lang="en-GB" sz="2400" dirty="0" smtClean="0">
                <a:latin typeface="+mn-lt"/>
                <a:ea typeface="Cambria" panose="02040503050406030204" pitchFamily="18" charset="0"/>
              </a:rPr>
              <a:t>(2-4 cm)</a:t>
            </a:r>
            <a:endParaRPr lang="en-GB" sz="2400" dirty="0">
              <a:latin typeface="+mn-lt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tabLst>
                <a:tab pos="355600" algn="l"/>
                <a:tab pos="1341438" algn="l"/>
                <a:tab pos="1524000" algn="l"/>
                <a:tab pos="1706563" algn="l"/>
                <a:tab pos="3230563" algn="l"/>
              </a:tabLst>
            </a:pPr>
            <a:endParaRPr lang="en-GB" sz="2400" dirty="0" smtClean="0"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tabLst>
                <a:tab pos="355600" algn="l"/>
                <a:tab pos="1341438" algn="l"/>
                <a:tab pos="1524000" algn="l"/>
                <a:tab pos="1706563" algn="l"/>
                <a:tab pos="3230563" algn="l"/>
              </a:tabLst>
            </a:pPr>
            <a:endParaRPr lang="en-GB" sz="2400" dirty="0"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tabLst>
                <a:tab pos="355600" algn="l"/>
                <a:tab pos="981075" algn="l"/>
                <a:tab pos="1341438" algn="l"/>
                <a:tab pos="1524000" algn="l"/>
                <a:tab pos="1706563" algn="l"/>
                <a:tab pos="3230563" algn="l"/>
              </a:tabLst>
            </a:pPr>
            <a:r>
              <a:rPr lang="en-GB" sz="2400" dirty="0" smtClean="0">
                <a:ea typeface="Cambria" panose="02040503050406030204" pitchFamily="18" charset="0"/>
              </a:rPr>
              <a:t>		</a:t>
            </a:r>
            <a:endParaRPr lang="en-GB" sz="2400" dirty="0" smtClean="0">
              <a:latin typeface="+mn-lt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355600" algn="l"/>
                <a:tab pos="985838" algn="l"/>
                <a:tab pos="1341438" algn="l"/>
                <a:tab pos="1524000" algn="l"/>
                <a:tab pos="1706563" algn="l"/>
                <a:tab pos="3230563" algn="l"/>
              </a:tabLst>
            </a:pPr>
            <a:r>
              <a:rPr lang="en-GB" sz="2400" dirty="0">
                <a:latin typeface="+mn-lt"/>
                <a:ea typeface="Cambria" panose="02040503050406030204" pitchFamily="18" charset="0"/>
              </a:rPr>
              <a:t>	</a:t>
            </a:r>
            <a:r>
              <a:rPr lang="en-GB" sz="2400" dirty="0" smtClean="0">
                <a:latin typeface="+mn-lt"/>
                <a:ea typeface="Cambria" panose="02040503050406030204" pitchFamily="18" charset="0"/>
              </a:rPr>
              <a:t>- A “Black widow” pulsar is a pulsar which is destroying 		its binary companion by irradiation, winds, etc, and 		gaining matter from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72876"/>
            <a:ext cx="2977848" cy="22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49694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263525" algn="l"/>
              </a:tabLst>
            </a:pPr>
            <a:r>
              <a:rPr lang="en-GB" dirty="0" smtClean="0">
                <a:latin typeface="+mn-lt"/>
              </a:rPr>
              <a:t>The original one (PSR B1957+20) </a:t>
            </a:r>
          </a:p>
          <a:p>
            <a:pPr>
              <a:spcAft>
                <a:spcPts val="600"/>
              </a:spcAft>
              <a:tabLst>
                <a:tab pos="26352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            – discovered 1988 (</a:t>
            </a:r>
            <a:r>
              <a:rPr lang="en-GB" sz="2400" dirty="0" err="1" smtClean="0">
                <a:latin typeface="+mn-lt"/>
              </a:rPr>
              <a:t>Fruchter</a:t>
            </a:r>
            <a:r>
              <a:rPr lang="en-GB" sz="2400" dirty="0" smtClean="0">
                <a:latin typeface="+mn-lt"/>
              </a:rPr>
              <a:t> et al)</a:t>
            </a:r>
          </a:p>
          <a:p>
            <a:pPr>
              <a:spcAft>
                <a:spcPts val="600"/>
              </a:spcAft>
              <a:tabLst>
                <a:tab pos="26352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binary millisecond pulsar (1.6 ms, ~ 2 </a:t>
            </a:r>
            <a:r>
              <a:rPr lang="en-GB" sz="2400" dirty="0" err="1" smtClean="0">
                <a:latin typeface="+mn-lt"/>
              </a:rPr>
              <a:t>kpc</a:t>
            </a:r>
            <a:r>
              <a:rPr lang="en-GB" sz="2400" dirty="0" smtClean="0">
                <a:latin typeface="+mn-lt"/>
              </a:rPr>
              <a:t> from Earth) </a:t>
            </a:r>
          </a:p>
          <a:p>
            <a:pPr>
              <a:spcAft>
                <a:spcPts val="600"/>
              </a:spcAft>
              <a:tabLst>
                <a:tab pos="263525" algn="l"/>
              </a:tabLst>
            </a:pPr>
            <a:r>
              <a:rPr lang="en-GB" sz="2400" dirty="0" smtClean="0">
                <a:latin typeface="+mn-lt"/>
              </a:rPr>
              <a:t> 	- in eclipsing 9.2 h orbit with a brown dwarf (</a:t>
            </a:r>
            <a:r>
              <a:rPr lang="en-GB" sz="2400" dirty="0">
                <a:latin typeface="+mn-lt"/>
              </a:rPr>
              <a:t>~</a:t>
            </a:r>
            <a:r>
              <a:rPr lang="en-GB" sz="2400" dirty="0" smtClean="0">
                <a:latin typeface="+mn-lt"/>
              </a:rPr>
              <a:t> 0.021 </a:t>
            </a:r>
            <a:r>
              <a:rPr lang="en-GB" sz="2400" dirty="0" err="1" smtClean="0">
                <a:latin typeface="+mn-lt"/>
              </a:rPr>
              <a:t>M</a:t>
            </a:r>
            <a:r>
              <a:rPr lang="en-GB" sz="2400" b="1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ʘ</a:t>
            </a:r>
            <a:r>
              <a:rPr lang="en-GB" sz="2400" dirty="0" smtClean="0">
                <a:latin typeface="+mn-lt"/>
              </a:rPr>
              <a:t>)</a:t>
            </a:r>
          </a:p>
          <a:p>
            <a:pPr>
              <a:spcAft>
                <a:spcPts val="600"/>
              </a:spcAft>
              <a:tabLst>
                <a:tab pos="26352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system has high velocity (~ 10</a:t>
            </a:r>
            <a:r>
              <a:rPr lang="en-GB" sz="2400" baseline="30000" dirty="0" smtClean="0">
                <a:latin typeface="+mn-lt"/>
              </a:rPr>
              <a:t>6</a:t>
            </a:r>
            <a:r>
              <a:rPr lang="en-GB" sz="2400" dirty="0" smtClean="0">
                <a:latin typeface="+mn-lt"/>
              </a:rPr>
              <a:t> km/h) with respect to the 			surrounding medium – drives bow shock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3502174" cy="3502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3812079"/>
            <a:ext cx="32403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b</a:t>
            </a:r>
            <a:r>
              <a:rPr lang="en-GB" sz="2400" dirty="0" smtClean="0">
                <a:latin typeface="+mn-lt"/>
              </a:rPr>
              <a:t>lue and green</a:t>
            </a:r>
          </a:p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en-GB" sz="2400" dirty="0" smtClean="0">
                <a:latin typeface="+mn-lt"/>
              </a:rPr>
              <a:t>	- optical images</a:t>
            </a:r>
          </a:p>
          <a:p>
            <a:pPr>
              <a:spcAft>
                <a:spcPts val="0"/>
              </a:spcAft>
              <a:tabLst>
                <a:tab pos="447675" algn="l"/>
              </a:tabLst>
            </a:pPr>
            <a:r>
              <a:rPr lang="en-GB" sz="2400" dirty="0">
                <a:latin typeface="+mn-lt"/>
              </a:rPr>
              <a:t>r</a:t>
            </a:r>
            <a:r>
              <a:rPr lang="en-GB" sz="2400" dirty="0" smtClean="0">
                <a:latin typeface="+mn-lt"/>
              </a:rPr>
              <a:t>ed and white</a:t>
            </a:r>
          </a:p>
          <a:p>
            <a:pPr>
              <a:spcAft>
                <a:spcPts val="0"/>
              </a:spcAft>
              <a:tabLst>
                <a:tab pos="447675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-  x-rays (Chandra)</a:t>
            </a:r>
          </a:p>
        </p:txBody>
      </p:sp>
    </p:spTree>
    <p:extLst>
      <p:ext uri="{BB962C8B-B14F-4D97-AF65-F5344CB8AC3E}">
        <p14:creationId xmlns:p14="http://schemas.microsoft.com/office/powerpoint/2010/main" val="369639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3" y="1922738"/>
            <a:ext cx="3815511" cy="2946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2738"/>
            <a:ext cx="3815512" cy="2946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1" y="836712"/>
            <a:ext cx="807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525" algn="l"/>
              </a:tabLst>
            </a:pPr>
            <a:r>
              <a:rPr lang="en-GB" sz="2400" dirty="0" smtClean="0">
                <a:latin typeface="+mn-lt"/>
              </a:rPr>
              <a:t>Artists impression of bow shock (L) and effect of pulsar 	wind on the companion (R) [magnified x 10</a:t>
            </a:r>
            <a:r>
              <a:rPr lang="en-GB" sz="2400" baseline="30000" dirty="0" smtClean="0">
                <a:latin typeface="+mn-lt"/>
              </a:rPr>
              <a:t>6</a:t>
            </a:r>
            <a:r>
              <a:rPr lang="en-GB" sz="2400" dirty="0">
                <a:latin typeface="+mn-lt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20" y="5373216"/>
            <a:ext cx="809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GB" sz="2400" dirty="0" smtClean="0">
                <a:latin typeface="+mn-lt"/>
                <a:ea typeface="Droid Sans Mono" panose="020B0609030804020204" pitchFamily="49" charset="0"/>
                <a:cs typeface="Droid Sans Mono" panose="020B0609030804020204" pitchFamily="49" charset="0"/>
              </a:rPr>
              <a:t>Mass estimates for pulsar of up to 2.4 </a:t>
            </a:r>
            <a:r>
              <a:rPr lang="en-GB" sz="2400" dirty="0" err="1" smtClean="0">
                <a:latin typeface="+mn-lt"/>
                <a:ea typeface="Droid Sans Mono" panose="020B0609030804020204" pitchFamily="49" charset="0"/>
                <a:cs typeface="Droid Sans Mono" panose="020B0609030804020204" pitchFamily="49" charset="0"/>
              </a:rPr>
              <a:t>M</a:t>
            </a:r>
            <a:r>
              <a:rPr lang="en-GB" sz="2400" b="1" baseline="-25000" dirty="0" err="1" smtClean="0">
                <a:latin typeface="+mn-lt"/>
                <a:ea typeface="Cambria" panose="02040503050406030204" pitchFamily="18" charset="0"/>
                <a:cs typeface="Droid Sans Mono" panose="020B0609030804020204" pitchFamily="49" charset="0"/>
              </a:rPr>
              <a:t>ʘ</a:t>
            </a:r>
            <a:r>
              <a:rPr lang="en-GB" sz="2400" b="1" baseline="-25000" dirty="0" smtClean="0">
                <a:latin typeface="+mn-lt"/>
                <a:ea typeface="Droid Sans Mono" panose="020B0609030804020204" pitchFamily="49" charset="0"/>
                <a:cs typeface="Droid Sans Mono" panose="020B0609030804020204" pitchFamily="49" charset="0"/>
              </a:rPr>
              <a:t>  </a:t>
            </a:r>
            <a:r>
              <a:rPr lang="en-GB" sz="2400" dirty="0" smtClean="0">
                <a:latin typeface="+mn-lt"/>
                <a:ea typeface="Droid Sans Mono" panose="020B0609030804020204" pitchFamily="49" charset="0"/>
                <a:cs typeface="Droid Sans Mono" panose="020B0609030804020204" pitchFamily="49" charset="0"/>
              </a:rPr>
              <a:t>but very 	controversial and uncertain</a:t>
            </a:r>
            <a:endParaRPr lang="en-GB" sz="2400" b="1" baseline="-25000" dirty="0">
              <a:latin typeface="+mn-lt"/>
              <a:ea typeface="Droid Sans Mono" panose="020B0609030804020204" pitchFamily="49" charset="0"/>
              <a:cs typeface="Droid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8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39" y="548681"/>
            <a:ext cx="5995433" cy="5760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24482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Standard route to millisecond pulsars 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+mn-lt"/>
              </a:rPr>
              <a:t>   - Lorimer (2005)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9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DE591-0D05-4846-B4B8-FAA19287C6CF}" type="slidenum">
              <a:rPr lang="en-GB" altLang="en-US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95288" y="476672"/>
            <a:ext cx="772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n-lt"/>
              </a:rPr>
              <a:t>Five interesting systems:</a:t>
            </a:r>
            <a:endParaRPr lang="en-GB" altLang="en-US" sz="2400" dirty="0">
              <a:latin typeface="+mn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39948" y="1124744"/>
            <a:ext cx="8064500" cy="527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>
                <a:latin typeface="Comic Sans MS" panose="030F0702030302020204" pitchFamily="66" charset="0"/>
              </a:rPr>
              <a:t>  </a:t>
            </a:r>
            <a:r>
              <a:rPr lang="en-GB" altLang="en-US" sz="2400" dirty="0">
                <a:latin typeface="+mn-lt"/>
              </a:rPr>
              <a:t>PSR </a:t>
            </a:r>
            <a:r>
              <a:rPr lang="en-GB" altLang="en-US" sz="2400" dirty="0" smtClean="0">
                <a:latin typeface="+mn-lt"/>
              </a:rPr>
              <a:t>B1913+16     (Hulse/Taylor  1974)     NS + NS</a:t>
            </a:r>
            <a:endParaRPr lang="en-GB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>
                <a:latin typeface="+mn-lt"/>
              </a:rPr>
              <a:t>       </a:t>
            </a:r>
            <a:r>
              <a:rPr lang="en-GB" altLang="en-US" sz="2400" dirty="0" smtClean="0">
                <a:latin typeface="+mn-lt"/>
              </a:rPr>
              <a:t>	1.441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800" dirty="0">
                <a:latin typeface="+mn-lt"/>
                <a:sym typeface="Wingdings 2" panose="05020102010507070707" pitchFamily="18" charset="2"/>
              </a:rPr>
              <a:t> 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+  1.387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 	8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h / 59 ms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 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PSR J0737-3039   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(Burgay et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al  2003)    NS + NS</a:t>
            </a:r>
            <a:endParaRPr lang="en-GB" altLang="en-US" sz="2400" dirty="0">
              <a:latin typeface="+mn-lt"/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 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		1.249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800" baseline="-25000" dirty="0">
                <a:latin typeface="+mn-lt"/>
                <a:sym typeface="Wingdings 2" panose="05020102010507070707" pitchFamily="18" charset="2"/>
              </a:rPr>
              <a:t> 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+  1.338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	2.45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h / 2.8 s  +  23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ms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---------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</a:rPr>
              <a:t>	PSR J1614-2230   (Demorest et al 2010)   NS + WD</a:t>
            </a:r>
          </a:p>
          <a:p>
            <a:pPr eaLnBrk="1" hangingPunct="1">
              <a:spcBef>
                <a:spcPts val="3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/>
              <a:t> 		</a:t>
            </a:r>
            <a:r>
              <a:rPr lang="en-GB" altLang="en-US" sz="2400" dirty="0" smtClean="0"/>
              <a:t>1.97 </a:t>
            </a:r>
            <a:r>
              <a:rPr lang="en-GB" altLang="en-US" sz="2400" dirty="0"/>
              <a:t>M</a:t>
            </a:r>
            <a:r>
              <a:rPr lang="en-GB" altLang="en-US" sz="2800" b="1" baseline="-25000" dirty="0">
                <a:sym typeface="Wingdings 2" panose="05020102010507070707" pitchFamily="18" charset="2"/>
              </a:rPr>
              <a:t></a:t>
            </a:r>
            <a:r>
              <a:rPr lang="en-GB" altLang="en-US" sz="2800" dirty="0">
                <a:sym typeface="Wingdings 2" panose="05020102010507070707" pitchFamily="18" charset="2"/>
              </a:rPr>
              <a:t>  </a:t>
            </a:r>
            <a:r>
              <a:rPr lang="en-GB" altLang="en-US" sz="2400" dirty="0">
                <a:sym typeface="Wingdings 2" panose="05020102010507070707" pitchFamily="18" charset="2"/>
              </a:rPr>
              <a:t>+  </a:t>
            </a:r>
            <a:r>
              <a:rPr lang="en-GB" altLang="en-US" sz="2400" dirty="0" smtClean="0">
                <a:sym typeface="Wingdings 2" panose="05020102010507070707" pitchFamily="18" charset="2"/>
              </a:rPr>
              <a:t>0.500 </a:t>
            </a:r>
            <a:r>
              <a:rPr lang="en-GB" altLang="en-US" sz="2400" dirty="0"/>
              <a:t>M</a:t>
            </a:r>
            <a:r>
              <a:rPr lang="en-GB" altLang="en-US" sz="2800" b="1" baseline="-25000" dirty="0">
                <a:sym typeface="Wingdings 2" panose="05020102010507070707" pitchFamily="18" charset="2"/>
              </a:rPr>
              <a:t></a:t>
            </a:r>
            <a:r>
              <a:rPr lang="en-GB" altLang="en-US" sz="2400" dirty="0">
                <a:sym typeface="Wingdings 2" panose="05020102010507070707" pitchFamily="18" charset="2"/>
              </a:rPr>
              <a:t>   	</a:t>
            </a:r>
            <a:r>
              <a:rPr lang="en-GB" altLang="en-US" sz="2400" dirty="0" smtClean="0">
                <a:sym typeface="Wingdings 2" panose="05020102010507070707" pitchFamily="18" charset="2"/>
              </a:rPr>
              <a:t>8.7 </a:t>
            </a:r>
            <a:r>
              <a:rPr lang="en-GB" altLang="en-US" sz="2400" dirty="0">
                <a:sym typeface="Wingdings 2" panose="05020102010507070707" pitchFamily="18" charset="2"/>
              </a:rPr>
              <a:t>d</a:t>
            </a:r>
            <a:r>
              <a:rPr lang="en-GB" altLang="en-US" sz="2400" dirty="0" smtClean="0">
                <a:sym typeface="Wingdings 2" panose="05020102010507070707" pitchFamily="18" charset="2"/>
              </a:rPr>
              <a:t> </a:t>
            </a:r>
            <a:r>
              <a:rPr lang="en-GB" altLang="en-US" sz="2400" dirty="0">
                <a:sym typeface="Wingdings 2" panose="05020102010507070707" pitchFamily="18" charset="2"/>
              </a:rPr>
              <a:t>/ </a:t>
            </a:r>
            <a:r>
              <a:rPr lang="en-GB" altLang="en-US" sz="2400" dirty="0" smtClean="0">
                <a:sym typeface="Wingdings 2" panose="05020102010507070707" pitchFamily="18" charset="2"/>
              </a:rPr>
              <a:t>3.15 </a:t>
            </a:r>
            <a:r>
              <a:rPr lang="en-GB" altLang="en-US" sz="2400" dirty="0">
                <a:sym typeface="Wingdings 2" panose="05020102010507070707" pitchFamily="18" charset="2"/>
              </a:rPr>
              <a:t>ms</a:t>
            </a:r>
            <a:endParaRPr lang="en-GB" altLang="en-US" sz="2400" dirty="0" smtClean="0">
              <a:latin typeface="+mn-lt"/>
            </a:endParaRP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</a:rPr>
              <a:t>	PSR J0348+0432   (Antoniadis et al  2013)   NS + WD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</a:rPr>
              <a:t>  		2.03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800" dirty="0">
                <a:latin typeface="+mn-lt"/>
                <a:sym typeface="Wingdings 2" panose="05020102010507070707" pitchFamily="18" charset="2"/>
              </a:rPr>
              <a:t> 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+  0.173 </a:t>
            </a:r>
            <a:r>
              <a:rPr lang="en-GB" altLang="en-US" sz="2400" dirty="0">
                <a:latin typeface="+mn-lt"/>
              </a:rPr>
              <a:t>M</a:t>
            </a:r>
            <a:r>
              <a:rPr lang="en-GB" altLang="en-US" sz="2800" b="1" baseline="-25000" dirty="0">
                <a:latin typeface="+mn-lt"/>
                <a:sym typeface="Wingdings 2" panose="05020102010507070707" pitchFamily="18" charset="2"/>
              </a:rPr>
              <a:t>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  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	2.46 </a:t>
            </a:r>
            <a:r>
              <a:rPr lang="en-GB" altLang="en-US" sz="2400" dirty="0">
                <a:latin typeface="+mn-lt"/>
                <a:sym typeface="Wingdings 2" panose="05020102010507070707" pitchFamily="18" charset="2"/>
              </a:rPr>
              <a:t>h / 39 </a:t>
            </a: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ms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	PSR </a:t>
            </a:r>
            <a:r>
              <a:rPr lang="en-GB" sz="2400" dirty="0" smtClean="0"/>
              <a:t>J0740+6620  (Fonseca et al 2021)   NS + WD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None/>
              <a:tabLst>
                <a:tab pos="182563" algn="l"/>
                <a:tab pos="720725" algn="l"/>
                <a:tab pos="4754563" algn="l"/>
              </a:tabLst>
            </a:pPr>
            <a:r>
              <a:rPr lang="en-GB" altLang="en-US" sz="2400" dirty="0" smtClean="0">
                <a:latin typeface="+mn-lt"/>
                <a:sym typeface="Wingdings 2" panose="05020102010507070707" pitchFamily="18" charset="2"/>
              </a:rPr>
              <a:t>		</a:t>
            </a:r>
            <a:r>
              <a:rPr lang="en-GB" altLang="en-US" sz="2400" dirty="0" smtClean="0"/>
              <a:t>2.08 </a:t>
            </a:r>
            <a:r>
              <a:rPr lang="en-GB" altLang="en-US" sz="2400" dirty="0"/>
              <a:t>M</a:t>
            </a:r>
            <a:r>
              <a:rPr lang="en-GB" altLang="en-US" sz="2800" b="1" baseline="-25000" dirty="0">
                <a:sym typeface="Wingdings 2" panose="05020102010507070707" pitchFamily="18" charset="2"/>
              </a:rPr>
              <a:t></a:t>
            </a:r>
            <a:r>
              <a:rPr lang="en-GB" altLang="en-US" sz="2800" dirty="0">
                <a:sym typeface="Wingdings 2" panose="05020102010507070707" pitchFamily="18" charset="2"/>
              </a:rPr>
              <a:t>  </a:t>
            </a:r>
            <a:r>
              <a:rPr lang="en-GB" altLang="en-US" sz="2400" dirty="0">
                <a:sym typeface="Wingdings 2" panose="05020102010507070707" pitchFamily="18" charset="2"/>
              </a:rPr>
              <a:t>+  </a:t>
            </a:r>
            <a:r>
              <a:rPr lang="en-GB" altLang="en-US" sz="2400" dirty="0" smtClean="0">
                <a:sym typeface="Wingdings 2" panose="05020102010507070707" pitchFamily="18" charset="2"/>
              </a:rPr>
              <a:t>0.253 </a:t>
            </a:r>
            <a:r>
              <a:rPr lang="en-GB" altLang="en-US" sz="2400" dirty="0"/>
              <a:t>M</a:t>
            </a:r>
            <a:r>
              <a:rPr lang="en-GB" altLang="en-US" sz="2800" b="1" baseline="-25000" dirty="0">
                <a:sym typeface="Wingdings 2" panose="05020102010507070707" pitchFamily="18" charset="2"/>
              </a:rPr>
              <a:t></a:t>
            </a:r>
            <a:r>
              <a:rPr lang="en-GB" altLang="en-US" sz="2400" dirty="0">
                <a:sym typeface="Wingdings 2" panose="05020102010507070707" pitchFamily="18" charset="2"/>
              </a:rPr>
              <a:t>   	</a:t>
            </a:r>
            <a:r>
              <a:rPr lang="en-GB" altLang="en-US" sz="2400" dirty="0" smtClean="0">
                <a:sym typeface="Wingdings 2" panose="05020102010507070707" pitchFamily="18" charset="2"/>
              </a:rPr>
              <a:t>4.77 </a:t>
            </a:r>
            <a:r>
              <a:rPr lang="en-GB" altLang="en-US" sz="2400" dirty="0">
                <a:sym typeface="Wingdings 2" panose="05020102010507070707" pitchFamily="18" charset="2"/>
              </a:rPr>
              <a:t>d</a:t>
            </a:r>
            <a:r>
              <a:rPr lang="en-GB" altLang="en-US" sz="2400" dirty="0" smtClean="0">
                <a:sym typeface="Wingdings 2" panose="05020102010507070707" pitchFamily="18" charset="2"/>
              </a:rPr>
              <a:t> </a:t>
            </a:r>
            <a:r>
              <a:rPr lang="en-GB" altLang="en-US" sz="2400" dirty="0">
                <a:sym typeface="Wingdings 2" panose="05020102010507070707" pitchFamily="18" charset="2"/>
              </a:rPr>
              <a:t>/ </a:t>
            </a:r>
            <a:r>
              <a:rPr lang="en-GB" altLang="en-US" sz="2400" dirty="0" smtClean="0">
                <a:sym typeface="Wingdings 2" panose="05020102010507070707" pitchFamily="18" charset="2"/>
              </a:rPr>
              <a:t>2.89 ms</a:t>
            </a:r>
            <a:endParaRPr lang="en-GB" altLang="en-US" sz="2400" dirty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86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1000" y="332656"/>
            <a:ext cx="8397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Shapiro delay measurement for PSR </a:t>
            </a:r>
            <a:r>
              <a:rPr lang="en-GB" altLang="en-US" sz="2400" dirty="0" smtClean="0"/>
              <a:t>J1614-2230</a:t>
            </a:r>
            <a:endParaRPr lang="en-GB" altLang="en-US" sz="2400" dirty="0"/>
          </a:p>
        </p:txBody>
      </p:sp>
      <p:pic>
        <p:nvPicPr>
          <p:cNvPr id="3077" name="Picture 135" descr="nature09466-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99612"/>
            <a:ext cx="5184576" cy="55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D0FF-E595-4B31-8B83-5DDA2B8B7479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52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208" y="764704"/>
            <a:ext cx="80752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55600" algn="l"/>
                <a:tab pos="720725" algn="l"/>
                <a:tab pos="1168400" algn="l"/>
              </a:tabLst>
            </a:pPr>
            <a:r>
              <a:rPr lang="en-GB" dirty="0" smtClean="0">
                <a:latin typeface="+mn-lt"/>
              </a:rPr>
              <a:t>The original black widow pulsar is the prototype 	for a class of millisecond pulsar + brown dwarf 	systems where the companion is being ablated</a:t>
            </a:r>
          </a:p>
          <a:p>
            <a:pPr>
              <a:spcAft>
                <a:spcPts val="1200"/>
              </a:spcAft>
              <a:tabLst>
                <a:tab pos="355600" algn="l"/>
                <a:tab pos="720725" algn="l"/>
                <a:tab pos="1168400" algn="l"/>
              </a:tabLst>
            </a:pPr>
            <a:r>
              <a:rPr lang="en-GB" dirty="0" smtClean="0">
                <a:latin typeface="+mn-lt"/>
              </a:rPr>
              <a:t>		</a:t>
            </a:r>
            <a:r>
              <a:rPr lang="en-GB" sz="2400" dirty="0" smtClean="0">
                <a:latin typeface="+mn-lt"/>
              </a:rPr>
              <a:t>- suggestion that these pulsars may have very high 		  masses</a:t>
            </a:r>
          </a:p>
          <a:p>
            <a:pPr>
              <a:spcAft>
                <a:spcPts val="600"/>
              </a:spcAft>
              <a:tabLst>
                <a:tab pos="355600" algn="l"/>
                <a:tab pos="720725" algn="l"/>
                <a:tab pos="1168400" algn="l"/>
              </a:tabLst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- </a:t>
            </a:r>
            <a:r>
              <a:rPr lang="en-GB" sz="2400" i="1" dirty="0" smtClean="0">
                <a:latin typeface="+mn-lt"/>
              </a:rPr>
              <a:t>but  </a:t>
            </a:r>
            <a:r>
              <a:rPr lang="en-GB" sz="2400" dirty="0" smtClean="0">
                <a:latin typeface="+mn-lt"/>
              </a:rPr>
              <a:t>these systems can be complicated to model</a:t>
            </a:r>
          </a:p>
          <a:p>
            <a:pPr>
              <a:spcAft>
                <a:spcPts val="600"/>
              </a:spcAft>
              <a:tabLst>
                <a:tab pos="355600" algn="l"/>
                <a:tab pos="720725" algn="l"/>
                <a:tab pos="1168400" algn="l"/>
                <a:tab pos="1616075" algn="l"/>
              </a:tabLst>
            </a:pPr>
            <a:r>
              <a:rPr lang="en-GB" sz="2400" i="1" dirty="0">
                <a:latin typeface="+mn-lt"/>
              </a:rPr>
              <a:t>	</a:t>
            </a:r>
            <a:r>
              <a:rPr lang="en-GB" sz="2400" i="1" dirty="0" smtClean="0">
                <a:latin typeface="+mn-lt"/>
              </a:rPr>
              <a:t>		</a:t>
            </a:r>
            <a:r>
              <a:rPr lang="en-GB" sz="2400" dirty="0" smtClean="0">
                <a:latin typeface="+mn-lt"/>
              </a:rPr>
              <a:t>- possible hot spots (HS), gravity darkening (GD) 				and wind flows rather than just direct heating 				(DH) of the companion …</a:t>
            </a:r>
          </a:p>
          <a:p>
            <a:pPr>
              <a:spcAft>
                <a:spcPts val="600"/>
              </a:spcAft>
              <a:tabLst>
                <a:tab pos="355600" algn="l"/>
                <a:tab pos="720725" algn="l"/>
                <a:tab pos="1168400" algn="l"/>
                <a:tab pos="1616075" algn="l"/>
              </a:tabLst>
            </a:pPr>
            <a:endParaRPr lang="en-GB" sz="2400" dirty="0">
              <a:latin typeface="+mn-lt"/>
            </a:endParaRPr>
          </a:p>
          <a:p>
            <a:pPr>
              <a:spcAft>
                <a:spcPts val="600"/>
              </a:spcAft>
              <a:tabLst>
                <a:tab pos="355600" algn="l"/>
                <a:tab pos="720725" algn="l"/>
                <a:tab pos="1168400" algn="l"/>
                <a:tab pos="1616075" algn="l"/>
              </a:tabLst>
            </a:pPr>
            <a:endParaRPr lang="en-GB" dirty="0" smtClean="0">
              <a:latin typeface="+mn-lt"/>
            </a:endParaRPr>
          </a:p>
          <a:p>
            <a:pPr>
              <a:spcAft>
                <a:spcPts val="600"/>
              </a:spcAft>
              <a:tabLst>
                <a:tab pos="355600" algn="l"/>
                <a:tab pos="720725" algn="l"/>
                <a:tab pos="1168400" algn="l"/>
                <a:tab pos="1616075" algn="l"/>
              </a:tabLst>
            </a:pPr>
            <a:r>
              <a:rPr lang="en-GB" dirty="0" smtClean="0">
                <a:latin typeface="+mn-lt"/>
              </a:rPr>
              <a:t>Recent paper by Romani et al (2022b) </a:t>
            </a:r>
            <a:r>
              <a:rPr lang="en-GB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95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5194-0D4F-4EC2-8EF4-011CF546DB4E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pic>
        <p:nvPicPr>
          <p:cNvPr id="3" name="Picture 2" descr="Romani.pdf - Adobe Acrobat Reader DC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5049" r="7476" b="8905"/>
          <a:stretch/>
        </p:blipFill>
        <p:spPr>
          <a:xfrm>
            <a:off x="323528" y="1052735"/>
            <a:ext cx="8528946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69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241</Words>
  <Application>Microsoft Office PowerPoint</Application>
  <PresentationFormat>On-screen Show (4:3)</PresentationFormat>
  <Paragraphs>110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</vt:lpstr>
      <vt:lpstr>Cambria Math</vt:lpstr>
      <vt:lpstr>Comic Sans MS</vt:lpstr>
      <vt:lpstr>Droid Sans Mono</vt:lpstr>
      <vt:lpstr>Wingdings</vt:lpstr>
      <vt:lpstr>Wingdings 2</vt:lpstr>
      <vt:lpstr>Default Design</vt:lpstr>
      <vt:lpstr>Black widow pulsars and the maximum mass for neutron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SISSA Compact Objects Course</dc:title>
  <dc:creator>John Miller</dc:creator>
  <cp:lastModifiedBy>millerj</cp:lastModifiedBy>
  <cp:revision>495</cp:revision>
  <cp:lastPrinted>2021-09-21T11:03:52Z</cp:lastPrinted>
  <dcterms:created xsi:type="dcterms:W3CDTF">2004-12-13T21:25:42Z</dcterms:created>
  <dcterms:modified xsi:type="dcterms:W3CDTF">2022-11-02T15:44:57Z</dcterms:modified>
</cp:coreProperties>
</file>